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heme/theme3.xml" ContentType="application/vnd.openxmlformats-officedocument.them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1.xml" ContentType="application/vnd.openxmlformats-officedocument.presentationml.notesSlide+xml"/>
  <Override PartName="/ppt/tags/tag145.xml" ContentType="application/vnd.openxmlformats-officedocument.presentationml.tags+xml"/>
  <Override PartName="/ppt/notesSlides/notesSlide2.xml" ContentType="application/vnd.openxmlformats-officedocument.presentationml.notesSlide+xml"/>
  <Override PartName="/ppt/tags/tag146.xml" ContentType="application/vnd.openxmlformats-officedocument.presentationml.tags+xml"/>
  <Override PartName="/ppt/notesSlides/notesSlide3.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58"/>
  </p:notesMasterIdLst>
  <p:sldIdLst>
    <p:sldId id="409" r:id="rId3"/>
    <p:sldId id="539" r:id="rId4"/>
    <p:sldId id="541" r:id="rId5"/>
    <p:sldId id="543" r:id="rId6"/>
    <p:sldId id="544" r:id="rId7"/>
    <p:sldId id="542" r:id="rId8"/>
    <p:sldId id="545" r:id="rId9"/>
    <p:sldId id="546" r:id="rId10"/>
    <p:sldId id="547" r:id="rId11"/>
    <p:sldId id="416" r:id="rId12"/>
    <p:sldId id="426" r:id="rId13"/>
    <p:sldId id="439" r:id="rId14"/>
    <p:sldId id="452" r:id="rId15"/>
    <p:sldId id="453" r:id="rId16"/>
    <p:sldId id="454" r:id="rId17"/>
    <p:sldId id="455" r:id="rId18"/>
    <p:sldId id="456" r:id="rId19"/>
    <p:sldId id="457" r:id="rId20"/>
    <p:sldId id="458" r:id="rId21"/>
    <p:sldId id="418" r:id="rId22"/>
    <p:sldId id="519" r:id="rId23"/>
    <p:sldId id="459" r:id="rId24"/>
    <p:sldId id="474" r:id="rId25"/>
    <p:sldId id="550" r:id="rId26"/>
    <p:sldId id="532" r:id="rId27"/>
    <p:sldId id="551" r:id="rId28"/>
    <p:sldId id="489" r:id="rId29"/>
    <p:sldId id="504" r:id="rId30"/>
    <p:sldId id="473" r:id="rId31"/>
    <p:sldId id="552" r:id="rId32"/>
    <p:sldId id="531" r:id="rId33"/>
    <p:sldId id="553" r:id="rId34"/>
    <p:sldId id="534" r:id="rId35"/>
    <p:sldId id="535" r:id="rId36"/>
    <p:sldId id="548" r:id="rId37"/>
    <p:sldId id="538" r:id="rId38"/>
    <p:sldId id="549" r:id="rId39"/>
    <p:sldId id="540" r:id="rId40"/>
    <p:sldId id="555" r:id="rId41"/>
    <p:sldId id="554" r:id="rId42"/>
    <p:sldId id="556" r:id="rId43"/>
    <p:sldId id="583" r:id="rId44"/>
    <p:sldId id="584" r:id="rId45"/>
    <p:sldId id="585" r:id="rId46"/>
    <p:sldId id="587" r:id="rId47"/>
    <p:sldId id="588" r:id="rId48"/>
    <p:sldId id="589" r:id="rId49"/>
    <p:sldId id="590" r:id="rId50"/>
    <p:sldId id="586" r:id="rId51"/>
    <p:sldId id="591" r:id="rId52"/>
    <p:sldId id="537" r:id="rId53"/>
    <p:sldId id="592" r:id="rId54"/>
    <p:sldId id="593" r:id="rId55"/>
    <p:sldId id="594" r:id="rId56"/>
    <p:sldId id="415"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3">
          <p15:clr>
            <a:srgbClr val="A4A3A4"/>
          </p15:clr>
        </p15:guide>
        <p15:guide id="2" pos="384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18" autoAdjust="0"/>
    <p:restoredTop sz="94660"/>
  </p:normalViewPr>
  <p:slideViewPr>
    <p:cSldViewPr snapToGrid="0">
      <p:cViewPr varScale="1">
        <p:scale>
          <a:sx n="127" d="100"/>
          <a:sy n="127" d="100"/>
        </p:scale>
        <p:origin x="216" y="1064"/>
      </p:cViewPr>
      <p:guideLst>
        <p:guide orient="horz" pos="2123"/>
        <p:guide pos="384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slideMaster" Target="../slideMasters/slideMaster1.xml"/><Relationship Id="rId4" Type="http://schemas.openxmlformats.org/officeDocument/2006/relationships/tags" Target="../tags/tag4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Master" Target="../slideMasters/slideMaster1.xml"/><Relationship Id="rId5" Type="http://schemas.openxmlformats.org/officeDocument/2006/relationships/tags" Target="../tags/tag46.xml"/><Relationship Id="rId4" Type="http://schemas.openxmlformats.org/officeDocument/2006/relationships/tags" Target="../tags/tag4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Master" Target="../slideMasters/slideMaster2.xml"/><Relationship Id="rId5" Type="http://schemas.openxmlformats.org/officeDocument/2006/relationships/tags" Target="../tags/tag56.xml"/><Relationship Id="rId4" Type="http://schemas.openxmlformats.org/officeDocument/2006/relationships/tags" Target="../tags/tag55.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slideMaster" Target="../slideMasters/slideMaster2.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70.xml"/><Relationship Id="rId3" Type="http://schemas.openxmlformats.org/officeDocument/2006/relationships/tags" Target="../tags/tag65.xml"/><Relationship Id="rId7" Type="http://schemas.openxmlformats.org/officeDocument/2006/relationships/tags" Target="../tags/tag69.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5" Type="http://schemas.openxmlformats.org/officeDocument/2006/relationships/slideMaster" Target="../slideMasters/slideMaster2.xml"/><Relationship Id="rId4" Type="http://schemas.openxmlformats.org/officeDocument/2006/relationships/tags" Target="../tags/tag74.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80.xml"/><Relationship Id="rId7" Type="http://schemas.openxmlformats.org/officeDocument/2006/relationships/slideMaster" Target="../slideMasters/slideMaster2.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slideMaster" Target="../slideMasters/slideMaster2.xml"/><Relationship Id="rId5" Type="http://schemas.openxmlformats.org/officeDocument/2006/relationships/tags" Target="../tags/tag88.xml"/><Relationship Id="rId4" Type="http://schemas.openxmlformats.org/officeDocument/2006/relationships/tags" Target="../tags/tag87.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slideMaster" Target="../slideMasters/slideMaster2.xml"/><Relationship Id="rId4" Type="http://schemas.openxmlformats.org/officeDocument/2006/relationships/tags" Target="../tags/tag92.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slideMaster" Target="../slideMasters/slideMaster2.xml"/><Relationship Id="rId5" Type="http://schemas.openxmlformats.org/officeDocument/2006/relationships/tags" Target="../tags/tag97.xml"/><Relationship Id="rId4" Type="http://schemas.openxmlformats.org/officeDocument/2006/relationships/tags" Target="../tags/tag9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19.xml"/><Relationship Id="rId3" Type="http://schemas.openxmlformats.org/officeDocument/2006/relationships/tags" Target="../tags/tag14.xml"/><Relationship Id="rId7" Type="http://schemas.openxmlformats.org/officeDocument/2006/relationships/tags" Target="../tags/tag18.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slideMaster" Target="../slideMasters/slideMaster1.xml"/><Relationship Id="rId4" Type="http://schemas.openxmlformats.org/officeDocument/2006/relationships/tags" Target="../tags/tag23.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slideMaster" Target="../slideMasters/slideMaster1.xml"/><Relationship Id="rId5" Type="http://schemas.openxmlformats.org/officeDocument/2006/relationships/tags" Target="../tags/tag37.xml"/><Relationship Id="rId4" Type="http://schemas.openxmlformats.org/officeDocument/2006/relationships/tags" Target="../tags/tag3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pic>
        <p:nvPicPr>
          <p:cNvPr id="28" name="背景"/>
          <p:cNvPicPr>
            <a:picLocks noChangeAspect="1"/>
          </p:cNvPicPr>
          <p:nvPr userDrawn="1"/>
        </p:nvPicPr>
        <p:blipFill>
          <a:blip r:embed="rId2" cstate="print">
            <a:extLst>
              <a:ext uri="{28A0092B-C50C-407E-A947-70E740481C1C}">
                <a14:useLocalDpi xmlns:a14="http://schemas.microsoft.com/office/drawing/2010/main" val="0"/>
              </a:ext>
            </a:extLst>
          </a:blip>
          <a:srcRect t="14314" b="11580"/>
          <a:stretch>
            <a:fillRect/>
          </a:stretch>
        </p:blipFill>
        <p:spPr>
          <a:xfrm>
            <a:off x="635" y="1437005"/>
            <a:ext cx="12191365" cy="5420995"/>
          </a:xfrm>
          <a:prstGeom prst="rect">
            <a:avLst/>
          </a:prstGeom>
          <a:noFill/>
        </p:spPr>
      </p:pic>
      <p:pic>
        <p:nvPicPr>
          <p:cNvPr id="4" name="图片 3" descr="图片2"/>
          <p:cNvPicPr>
            <a:picLocks noChangeAspect="1"/>
          </p:cNvPicPr>
          <p:nvPr userDrawn="1"/>
        </p:nvPicPr>
        <p:blipFill>
          <a:blip r:embed="rId3">
            <a:clrChange>
              <a:clrFrom>
                <a:srgbClr val="F6F6F6">
                  <a:alpha val="100000"/>
                </a:srgbClr>
              </a:clrFrom>
              <a:clrTo>
                <a:srgbClr val="F6F6F6">
                  <a:alpha val="100000"/>
                  <a:alpha val="0"/>
                </a:srgbClr>
              </a:clrTo>
            </a:clrChange>
            <a:lum contrast="6000"/>
          </a:blip>
          <a:stretch>
            <a:fillRect/>
          </a:stretch>
        </p:blipFill>
        <p:spPr>
          <a:xfrm>
            <a:off x="9467850" y="831215"/>
            <a:ext cx="2529840" cy="951230"/>
          </a:xfrm>
          <a:prstGeom prst="rect">
            <a:avLst/>
          </a:prstGeom>
        </p:spPr>
      </p:pic>
      <p:pic>
        <p:nvPicPr>
          <p:cNvPr id="5" name="图片 4" descr="d78eb7dec574628064f38272af7a7589"/>
          <p:cNvPicPr>
            <a:picLocks noChangeAspect="1"/>
          </p:cNvPicPr>
          <p:nvPr userDrawn="1"/>
        </p:nvPicPr>
        <p:blipFill>
          <a:blip r:embed="rId4"/>
          <a:stretch>
            <a:fillRect/>
          </a:stretch>
        </p:blipFill>
        <p:spPr>
          <a:xfrm>
            <a:off x="8456930" y="77470"/>
            <a:ext cx="2634615" cy="219583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2021/6/28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9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9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9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9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2021/6/28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pic>
        <p:nvPicPr>
          <p:cNvPr id="28" name="背景"/>
          <p:cNvPicPr>
            <a:picLocks noChangeAspect="1"/>
          </p:cNvPicPr>
          <p:nvPr userDrawn="1"/>
        </p:nvPicPr>
        <p:blipFill>
          <a:blip r:embed="rId2" cstate="print">
            <a:extLst>
              <a:ext uri="{28A0092B-C50C-407E-A947-70E740481C1C}">
                <a14:useLocalDpi xmlns:a14="http://schemas.microsoft.com/office/drawing/2010/main" val="0"/>
              </a:ext>
            </a:extLst>
          </a:blip>
          <a:srcRect t="14314" b="11580"/>
          <a:stretch>
            <a:fillRect/>
          </a:stretch>
        </p:blipFill>
        <p:spPr>
          <a:xfrm>
            <a:off x="635" y="1437005"/>
            <a:ext cx="12191365" cy="5420995"/>
          </a:xfrm>
          <a:prstGeom prst="rect">
            <a:avLst/>
          </a:prstGeom>
          <a:noFill/>
        </p:spPr>
      </p:pic>
      <p:pic>
        <p:nvPicPr>
          <p:cNvPr id="4" name="图片 3" descr="图片2"/>
          <p:cNvPicPr>
            <a:picLocks noChangeAspect="1"/>
          </p:cNvPicPr>
          <p:nvPr userDrawn="1"/>
        </p:nvPicPr>
        <p:blipFill>
          <a:blip r:embed="rId3">
            <a:clrChange>
              <a:clrFrom>
                <a:srgbClr val="F6F6F6">
                  <a:alpha val="100000"/>
                </a:srgbClr>
              </a:clrFrom>
              <a:clrTo>
                <a:srgbClr val="F6F6F6">
                  <a:alpha val="100000"/>
                  <a:alpha val="0"/>
                </a:srgbClr>
              </a:clrTo>
            </a:clrChange>
            <a:lum contrast="6000"/>
          </a:blip>
          <a:stretch>
            <a:fillRect/>
          </a:stretch>
        </p:blipFill>
        <p:spPr>
          <a:xfrm>
            <a:off x="9467850" y="831215"/>
            <a:ext cx="2529840" cy="951230"/>
          </a:xfrm>
          <a:prstGeom prst="rect">
            <a:avLst/>
          </a:prstGeom>
        </p:spPr>
      </p:pic>
      <p:pic>
        <p:nvPicPr>
          <p:cNvPr id="5" name="图片 4" descr="d78eb7dec574628064f38272af7a7589"/>
          <p:cNvPicPr>
            <a:picLocks noChangeAspect="1"/>
          </p:cNvPicPr>
          <p:nvPr userDrawn="1"/>
        </p:nvPicPr>
        <p:blipFill>
          <a:blip r:embed="rId4"/>
          <a:stretch>
            <a:fillRect/>
          </a:stretch>
        </p:blipFill>
        <p:spPr>
          <a:xfrm>
            <a:off x="8456930" y="77470"/>
            <a:ext cx="2634615" cy="219583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pic>
        <p:nvPicPr>
          <p:cNvPr id="28" name="背景"/>
          <p:cNvPicPr>
            <a:picLocks noChangeAspect="1"/>
          </p:cNvPicPr>
          <p:nvPr userDrawn="1"/>
        </p:nvPicPr>
        <p:blipFill>
          <a:blip r:embed="rId2" cstate="print">
            <a:extLst>
              <a:ext uri="{28A0092B-C50C-407E-A947-70E740481C1C}">
                <a14:useLocalDpi xmlns:a14="http://schemas.microsoft.com/office/drawing/2010/main" val="0"/>
              </a:ext>
            </a:extLst>
          </a:blip>
          <a:srcRect t="14314" b="26988"/>
          <a:stretch>
            <a:fillRect/>
          </a:stretch>
        </p:blipFill>
        <p:spPr>
          <a:xfrm>
            <a:off x="635" y="2564130"/>
            <a:ext cx="12191365" cy="4293870"/>
          </a:xfrm>
          <a:prstGeom prst="rect">
            <a:avLst/>
          </a:prstGeom>
          <a:noFill/>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2021/6/28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latin typeface="Arial" panose="020B060402020209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90204" pitchFamily="34" charset="0"/>
                <a:ea typeface="微软雅黑" panose="020B0503020204020204" pitchFamily="34" charset="-122"/>
              </a:defRPr>
            </a:lvl2pPr>
            <a:lvl3pPr marL="1143000" indent="-228600" eaLnBrk="1" fontAlgn="auto" latinLnBrk="0" hangingPunct="1">
              <a:lnSpc>
                <a:spcPct val="120000"/>
              </a:lnSpc>
              <a:buFont typeface="Arial" panose="020B0604020202090204" pitchFamily="34" charset="0"/>
              <a:buChar char="●"/>
              <a:defRPr sz="1600" u="none" strike="noStrike" kern="1200" cap="none" spc="150" normalizeH="0" baseline="0">
                <a:solidFill>
                  <a:schemeClr val="tx1">
                    <a:lumMod val="65000"/>
                    <a:lumOff val="35000"/>
                  </a:schemeClr>
                </a:solidFill>
                <a:latin typeface="Arial" panose="020B060402020209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9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9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2021/6/28</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9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9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2021/6/28</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2021/6/28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2021/6/28</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9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9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pitchFamily="34" charset="-122"/>
              </a:defRPr>
            </a:lvl2pPr>
            <a:lvl3pPr eaLnBrk="1" fontAlgn="auto" latinLnBrk="0" hangingPunct="1">
              <a:buFont typeface="Arial" panose="020B0604020202090204" pitchFamily="34" charset="0"/>
              <a:buChar char="●"/>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2021/6/28</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pic>
        <p:nvPicPr>
          <p:cNvPr id="28" name="背景"/>
          <p:cNvPicPr>
            <a:picLocks noChangeAspect="1"/>
          </p:cNvPicPr>
          <p:nvPr userDrawn="1"/>
        </p:nvPicPr>
        <p:blipFill>
          <a:blip r:embed="rId2" cstate="print">
            <a:extLst>
              <a:ext uri="{28A0092B-C50C-407E-A947-70E740481C1C}">
                <a14:useLocalDpi xmlns:a14="http://schemas.microsoft.com/office/drawing/2010/main" val="0"/>
              </a:ext>
            </a:extLst>
          </a:blip>
          <a:srcRect t="14314" b="26988"/>
          <a:stretch>
            <a:fillRect/>
          </a:stretch>
        </p:blipFill>
        <p:spPr>
          <a:xfrm>
            <a:off x="635" y="2564130"/>
            <a:ext cx="12191365" cy="4293870"/>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9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9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9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9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2021/6/28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2021/6/28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9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9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9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9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2021/6/28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pic>
        <p:nvPicPr>
          <p:cNvPr id="28" name="背景"/>
          <p:cNvPicPr>
            <a:picLocks noChangeAspect="1"/>
          </p:cNvPicPr>
          <p:nvPr userDrawn="1"/>
        </p:nvPicPr>
        <p:blipFill>
          <a:blip r:embed="rId2" cstate="print">
            <a:extLst>
              <a:ext uri="{28A0092B-C50C-407E-A947-70E740481C1C}">
                <a14:useLocalDpi xmlns:a14="http://schemas.microsoft.com/office/drawing/2010/main" val="0"/>
              </a:ext>
            </a:extLst>
          </a:blip>
          <a:srcRect t="14314" b="33177"/>
          <a:stretch>
            <a:fillRect/>
          </a:stretch>
        </p:blipFill>
        <p:spPr>
          <a:xfrm>
            <a:off x="0" y="3016885"/>
            <a:ext cx="12191365" cy="3841115"/>
          </a:xfrm>
          <a:prstGeom prst="rect">
            <a:avLst/>
          </a:prstGeom>
          <a:noFill/>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latin typeface="Arial" panose="020B060402020209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90204" pitchFamily="34" charset="0"/>
                <a:ea typeface="微软雅黑" panose="020B0503020204020204" pitchFamily="34" charset="-122"/>
              </a:defRPr>
            </a:lvl2pPr>
            <a:lvl3pPr marL="1143000" indent="-228600" eaLnBrk="1" fontAlgn="auto" latinLnBrk="0" hangingPunct="1">
              <a:lnSpc>
                <a:spcPct val="120000"/>
              </a:lnSpc>
              <a:buFont typeface="Arial" panose="020B0604020202090204" pitchFamily="34" charset="0"/>
              <a:buChar char="●"/>
              <a:defRPr sz="1600" u="none" strike="noStrike" kern="1200" cap="none" spc="150" normalizeH="0" baseline="0">
                <a:solidFill>
                  <a:schemeClr val="tx1">
                    <a:lumMod val="65000"/>
                    <a:lumOff val="35000"/>
                  </a:schemeClr>
                </a:solidFill>
                <a:latin typeface="Arial" panose="020B060402020209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9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9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2021/6/28</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9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9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9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9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2021/6/28</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2021/6/28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2021/6/28</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9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9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pitchFamily="34" charset="-122"/>
              </a:defRPr>
            </a:lvl2pPr>
            <a:lvl3pPr eaLnBrk="1" fontAlgn="auto" latinLnBrk="0" hangingPunct="1">
              <a:buFont typeface="Arial" panose="020B0604020202090204" pitchFamily="34" charset="0"/>
              <a:buChar char="●"/>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9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2021/6/28</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9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9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9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9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2021/6/28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47.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51.xml"/><Relationship Id="rId2" Type="http://schemas.openxmlformats.org/officeDocument/2006/relationships/slideLayout" Target="../slideLayouts/slideLayout13.xml"/><Relationship Id="rId16" Type="http://schemas.openxmlformats.org/officeDocument/2006/relationships/tags" Target="../tags/tag5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49.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90204" pitchFamily="34" charset="0"/>
                <a:ea typeface="微软雅黑" panose="020B0503020204020204" pitchFamily="34" charset="-122"/>
              </a:defRPr>
            </a:lvl1pPr>
          </a:lstStyle>
          <a:p>
            <a:fld id="{760FBDFE-C587-4B4C-A407-44438C67B59E}" type="datetimeFigureOut">
              <a:rPr lang="zh-CN" altLang="en-US" smtClean="0"/>
              <a:t>2021/6/28</a:t>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9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9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90204" pitchFamily="34" charset="0"/>
        <a:buChar char="•"/>
        <a:defRPr sz="14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90204" pitchFamily="34" charset="0"/>
                <a:ea typeface="微软雅黑" panose="020B0503020204020204" pitchFamily="34" charset="-122"/>
              </a:defRPr>
            </a:lvl1pPr>
          </a:lstStyle>
          <a:p>
            <a:fld id="{760FBDFE-C587-4B4C-A407-44438C67B59E}" type="datetimeFigureOut">
              <a:rPr lang="zh-CN" altLang="en-US" smtClean="0"/>
              <a:t>2021/6/28</a:t>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9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9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8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9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90204" pitchFamily="34" charset="0"/>
        <a:buChar char="●"/>
        <a:defRPr sz="16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90204" pitchFamily="34" charset="0"/>
        <a:buChar char="•"/>
        <a:defRPr sz="1400" u="none" strike="noStrike" kern="1200" cap="none" spc="15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8.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0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8.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9.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0.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3.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4.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5.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8.xml"/><Relationship Id="rId1" Type="http://schemas.openxmlformats.org/officeDocument/2006/relationships/tags" Target="../tags/tag11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9.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0.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5.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126.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9.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1.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3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3.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4.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5.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6.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8.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9.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140.xml"/><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1.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143.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44.xml"/><Relationship Id="rId5" Type="http://schemas.openxmlformats.org/officeDocument/2006/relationships/image" Target="../media/image12.png"/><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45.xml"/><Relationship Id="rId5" Type="http://schemas.openxmlformats.org/officeDocument/2006/relationships/image" Target="../media/image14.png"/><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46.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148.xml"/><Relationship Id="rId4" Type="http://schemas.openxmlformats.org/officeDocument/2006/relationships/image" Target="../media/image16.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9.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0.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ags" Target="../tags/tag151.xml"/><Relationship Id="rId5" Type="http://schemas.openxmlformats.org/officeDocument/2006/relationships/image" Target="../media/image19.png"/><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5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文本框 10"/>
          <p:cNvSpPr txBox="1"/>
          <p:nvPr/>
        </p:nvSpPr>
        <p:spPr>
          <a:xfrm>
            <a:off x="2550795" y="4791075"/>
            <a:ext cx="6985000" cy="645160"/>
          </a:xfrm>
          <a:prstGeom prst="rect">
            <a:avLst/>
          </a:prstGeom>
          <a:noFill/>
        </p:spPr>
        <p:txBody>
          <a:bodyPr wrap="square" rtlCol="0" anchor="t">
            <a:spAutoFit/>
          </a:bodyPr>
          <a:lstStyle/>
          <a:p>
            <a:pPr algn="ctr">
              <a:lnSpc>
                <a:spcPct val="150000"/>
              </a:lnSpc>
            </a:pPr>
            <a:r>
              <a:rPr lang="zh-CN" altLang="en-US" sz="1200">
                <a:solidFill>
                  <a:schemeClr val="accent1">
                    <a:lumMod val="75000"/>
                  </a:schemeClr>
                </a:solidFill>
                <a:latin typeface="汉仪全唐诗简" panose="00020600040101010101" charset="-122"/>
                <a:ea typeface="汉仪全唐诗简" panose="00020600040101010101" charset="-122"/>
              </a:rPr>
              <a:t>学习目标：明确认识</a:t>
            </a:r>
            <a:r>
              <a:rPr lang="en-US" altLang="zh-CN" sz="1200">
                <a:solidFill>
                  <a:schemeClr val="accent1">
                    <a:lumMod val="75000"/>
                  </a:schemeClr>
                </a:solidFill>
                <a:latin typeface="汉仪全唐诗简" panose="00020600040101010101" charset="-122"/>
                <a:ea typeface="汉仪全唐诗简" panose="00020600040101010101" charset="-122"/>
              </a:rPr>
              <a:t>tensor</a:t>
            </a:r>
            <a:r>
              <a:rPr lang="zh-CN" altLang="en-US" sz="1200">
                <a:solidFill>
                  <a:schemeClr val="accent1">
                    <a:lumMod val="75000"/>
                  </a:schemeClr>
                </a:solidFill>
                <a:latin typeface="汉仪全唐诗简" panose="00020600040101010101" charset="-122"/>
                <a:ea typeface="汉仪全唐诗简" panose="00020600040101010101" charset="-122"/>
              </a:rPr>
              <a:t>概念、操作、以及</a:t>
            </a:r>
            <a:r>
              <a:rPr lang="en-US" altLang="zh-CN" sz="1200">
                <a:solidFill>
                  <a:schemeClr val="accent1">
                    <a:lumMod val="75000"/>
                  </a:schemeClr>
                </a:solidFill>
                <a:latin typeface="汉仪全唐诗简" panose="00020600040101010101" charset="-122"/>
                <a:ea typeface="汉仪全唐诗简" panose="00020600040101010101" charset="-122"/>
              </a:rPr>
              <a:t>stride</a:t>
            </a:r>
            <a:r>
              <a:rPr lang="zh-CN" altLang="en-US" sz="1200">
                <a:solidFill>
                  <a:schemeClr val="accent1">
                    <a:lumMod val="75000"/>
                  </a:schemeClr>
                </a:solidFill>
                <a:latin typeface="汉仪全唐诗简" panose="00020600040101010101" charset="-122"/>
                <a:ea typeface="汉仪全唐诗简" panose="00020600040101010101" charset="-122"/>
              </a:rPr>
              <a:t>机制</a:t>
            </a:r>
          </a:p>
          <a:p>
            <a:pPr algn="ctr">
              <a:lnSpc>
                <a:spcPct val="150000"/>
              </a:lnSpc>
            </a:pPr>
            <a:r>
              <a:rPr lang="zh-CN" altLang="en-US" sz="1200">
                <a:solidFill>
                  <a:schemeClr val="accent1">
                    <a:lumMod val="75000"/>
                  </a:schemeClr>
                </a:solidFill>
                <a:latin typeface="汉仪全唐诗简" panose="00020600040101010101" charset="-122"/>
                <a:ea typeface="汉仪全唐诗简" panose="00020600040101010101" charset="-122"/>
              </a:rPr>
              <a:t>期望学习人员：所有对摆数没有强要求的算子开发者</a:t>
            </a:r>
          </a:p>
        </p:txBody>
      </p:sp>
      <p:sp>
        <p:nvSpPr>
          <p:cNvPr id="12" name="文本框 11"/>
          <p:cNvSpPr txBox="1"/>
          <p:nvPr/>
        </p:nvSpPr>
        <p:spPr>
          <a:xfrm>
            <a:off x="10487660" y="94615"/>
            <a:ext cx="1175322" cy="246221"/>
          </a:xfrm>
          <a:prstGeom prst="rect">
            <a:avLst/>
          </a:prstGeom>
          <a:noFill/>
        </p:spPr>
        <p:txBody>
          <a:bodyPr wrap="none" rtlCol="0">
            <a:spAutoFit/>
          </a:bodyPr>
          <a:lstStyle/>
          <a:p>
            <a:r>
              <a:rPr lang="en-US" altLang="zh-CN" sz="1000" dirty="0">
                <a:solidFill>
                  <a:schemeClr val="accent1">
                    <a:lumMod val="75000"/>
                  </a:schemeClr>
                </a:solidFill>
              </a:rPr>
              <a:t>CNNL</a:t>
            </a:r>
            <a:r>
              <a:rPr lang="zh-CN" altLang="en-US" sz="1000" dirty="0">
                <a:solidFill>
                  <a:schemeClr val="accent1">
                    <a:lumMod val="75000"/>
                  </a:schemeClr>
                </a:solidFill>
              </a:rPr>
              <a:t>学习研讨会</a:t>
            </a:r>
          </a:p>
        </p:txBody>
      </p:sp>
      <p:sp>
        <p:nvSpPr>
          <p:cNvPr id="2" name="矩形 1"/>
          <p:cNvSpPr/>
          <p:nvPr/>
        </p:nvSpPr>
        <p:spPr>
          <a:xfrm>
            <a:off x="3307715" y="1042035"/>
            <a:ext cx="5576570" cy="3415030"/>
          </a:xfrm>
          <a:prstGeom prst="rect">
            <a:avLst/>
          </a:prstGeom>
          <a:noFill/>
          <a:ln>
            <a:noFill/>
          </a:ln>
        </p:spPr>
        <p:txBody>
          <a:bodyPr wrap="none" rtlCol="0" anchor="t">
            <a:spAutoFit/>
            <a:scene3d>
              <a:camera prst="orthographicFront"/>
              <a:lightRig rig="soft" dir="t">
                <a:rot lat="0" lon="0" rev="15600000"/>
              </a:lightRig>
            </a:scene3d>
            <a:sp3d extrusionH="57150" prstMaterial="softEdge">
              <a:bevelT w="25400" h="38100"/>
            </a:sp3d>
          </a:bodyPr>
          <a:lstStyle/>
          <a:p>
            <a:pPr algn="ctr"/>
            <a:endParaRPr lang="zh-CN" altLang="en-US" sz="7200" b="1">
              <a:solidFill>
                <a:schemeClr val="accent4"/>
              </a:solidFill>
              <a:effectLst/>
              <a:latin typeface="汉仪全唐诗简" panose="00020600040101010101" charset="-122"/>
              <a:ea typeface="汉仪全唐诗简" panose="00020600040101010101" charset="-122"/>
            </a:endParaRPr>
          </a:p>
          <a:p>
            <a:pPr algn="ctr"/>
            <a:r>
              <a:rPr lang="en-US" altLang="zh-CN" sz="7200" b="1">
                <a:solidFill>
                  <a:schemeClr val="accent4"/>
                </a:solidFill>
                <a:effectLst/>
                <a:latin typeface="汉仪全唐诗简" panose="00020600040101010101" charset="-122"/>
                <a:ea typeface="汉仪全唐诗简" panose="00020600040101010101" charset="-122"/>
              </a:rPr>
              <a:t>tensor stride</a:t>
            </a:r>
          </a:p>
          <a:p>
            <a:pPr algn="ctr"/>
            <a:r>
              <a:rPr lang="zh-CN" altLang="en-US" sz="7200" b="1">
                <a:solidFill>
                  <a:schemeClr val="accent4"/>
                </a:solidFill>
                <a:effectLst/>
                <a:latin typeface="汉仪全唐诗简" panose="00020600040101010101" charset="-122"/>
                <a:ea typeface="汉仪全唐诗简" panose="00020600040101010101" charset="-122"/>
              </a:rPr>
              <a:t>学习研讨会</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35" y="170180"/>
            <a:ext cx="560070" cy="420370"/>
            <a:chOff x="-1" y="268"/>
            <a:chExt cx="882" cy="662"/>
          </a:xfrm>
        </p:grpSpPr>
        <p:sp>
          <p:nvSpPr>
            <p:cNvPr id="2" name="任意多边形 1"/>
            <p:cNvSpPr/>
            <p:nvPr/>
          </p:nvSpPr>
          <p:spPr>
            <a:xfrm>
              <a:off x="-1" y="294"/>
              <a:ext cx="882" cy="63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882" h="636">
                  <a:moveTo>
                    <a:pt x="0" y="0"/>
                  </a:moveTo>
                  <a:lnTo>
                    <a:pt x="882" y="0"/>
                  </a:lnTo>
                  <a:lnTo>
                    <a:pt x="723" y="636"/>
                  </a:lnTo>
                  <a:lnTo>
                    <a:pt x="0" y="636"/>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平行四边形 3"/>
            <p:cNvSpPr/>
            <p:nvPr/>
          </p:nvSpPr>
          <p:spPr>
            <a:xfrm>
              <a:off x="240" y="268"/>
              <a:ext cx="425" cy="662"/>
            </a:xfrm>
            <a:prstGeom prst="parallelogram">
              <a:avLst>
                <a:gd name="adj" fmla="val 40235"/>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86740" y="108585"/>
            <a:ext cx="1929130" cy="429895"/>
          </a:xfrm>
          <a:prstGeom prst="rect">
            <a:avLst/>
          </a:prstGeom>
          <a:noFill/>
        </p:spPr>
        <p:txBody>
          <a:bodyPr wrap="square" rtlCol="0">
            <a:spAutoFit/>
          </a:bodyPr>
          <a:lstStyle/>
          <a:p>
            <a:pPr algn="dist">
              <a:lnSpc>
                <a:spcPct val="110000"/>
              </a:lnSpc>
            </a:pPr>
            <a:r>
              <a:rPr lang="en-US" altLang="zh-CN" sz="200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tensor</a:t>
            </a:r>
            <a:r>
              <a:rPr lang="zh-CN" altLang="en-US" sz="200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的概念</a:t>
            </a:r>
          </a:p>
        </p:txBody>
      </p:sp>
      <p:pic>
        <p:nvPicPr>
          <p:cNvPr id="5" name="图片 4"/>
          <p:cNvPicPr>
            <a:picLocks noChangeAspect="1"/>
          </p:cNvPicPr>
          <p:nvPr/>
        </p:nvPicPr>
        <p:blipFill>
          <a:blip r:embed="rId3"/>
          <a:stretch>
            <a:fillRect/>
          </a:stretch>
        </p:blipFill>
        <p:spPr>
          <a:xfrm>
            <a:off x="-635" y="664845"/>
            <a:ext cx="12192000" cy="793750"/>
          </a:xfrm>
          <a:prstGeom prst="rect">
            <a:avLst/>
          </a:prstGeom>
        </p:spPr>
      </p:pic>
      <p:sp>
        <p:nvSpPr>
          <p:cNvPr id="3" name="文本框 2"/>
          <p:cNvSpPr txBox="1"/>
          <p:nvPr/>
        </p:nvSpPr>
        <p:spPr>
          <a:xfrm>
            <a:off x="119380" y="1532890"/>
            <a:ext cx="11951970" cy="4523105"/>
          </a:xfrm>
          <a:prstGeom prst="rect">
            <a:avLst/>
          </a:prstGeom>
          <a:noFill/>
        </p:spPr>
        <p:txBody>
          <a:bodyPr wrap="square" rtlCol="0">
            <a:spAutoFit/>
          </a:bodyPr>
          <a:lstStyle/>
          <a:p>
            <a:r>
              <a:rPr lang="zh-CN" altLang="en-US"/>
              <a:t>深度学习中，张量（</a:t>
            </a:r>
            <a:r>
              <a:rPr lang="en-US" altLang="zh-CN"/>
              <a:t>tensor</a:t>
            </a:r>
            <a:r>
              <a:rPr lang="zh-CN" altLang="en-US"/>
              <a:t>）的概念：</a:t>
            </a:r>
            <a:r>
              <a:rPr lang="zh-CN" altLang="en-US">
                <a:solidFill>
                  <a:srgbClr val="92D050"/>
                </a:solidFill>
              </a:rPr>
              <a:t>多维数组</a:t>
            </a:r>
            <a:r>
              <a:rPr lang="zh-CN" altLang="en-US"/>
              <a:t>。</a:t>
            </a:r>
          </a:p>
          <a:p>
            <a:endParaRPr lang="zh-CN" altLang="en-US"/>
          </a:p>
          <a:p>
            <a:r>
              <a:rPr lang="zh-CN" altLang="en-US"/>
              <a:t>多维数组的概念：</a:t>
            </a:r>
          </a:p>
          <a:p>
            <a:endParaRPr lang="zh-CN" altLang="en-US"/>
          </a:p>
          <a:p>
            <a:r>
              <a:rPr lang="en-US" altLang="zh-CN"/>
              <a:t>1. </a:t>
            </a:r>
            <a:r>
              <a:rPr lang="zh-CN" altLang="en-US"/>
              <a:t>元素：元素是组成多维数组的最小基本单元。元素拥有一种确定的数据类型，</a:t>
            </a:r>
            <a:r>
              <a:rPr lang="en-US" altLang="zh-CN"/>
              <a:t>half</a:t>
            </a:r>
            <a:r>
              <a:rPr lang="zh-CN" altLang="en-US"/>
              <a:t>，</a:t>
            </a:r>
            <a:r>
              <a:rPr lang="en-US" altLang="zh-CN"/>
              <a:t>float</a:t>
            </a:r>
            <a:r>
              <a:rPr lang="zh-CN" altLang="en-US"/>
              <a:t>，</a:t>
            </a:r>
            <a:r>
              <a:rPr lang="en-US" altLang="zh-CN"/>
              <a:t>int</a:t>
            </a:r>
            <a:r>
              <a:rPr lang="zh-CN" altLang="en-US"/>
              <a:t>，</a:t>
            </a:r>
            <a:r>
              <a:rPr lang="en-US" altLang="zh-CN"/>
              <a:t>bool </a:t>
            </a:r>
            <a:r>
              <a:rPr lang="zh-CN" altLang="en-US"/>
              <a:t>等。</a:t>
            </a:r>
          </a:p>
          <a:p>
            <a:endParaRPr lang="en-US" altLang="zh-CN"/>
          </a:p>
          <a:p>
            <a:r>
              <a:rPr lang="en-US" altLang="zh-CN"/>
              <a:t>2. </a:t>
            </a:r>
            <a:r>
              <a:rPr lang="zh-CN" altLang="en-US"/>
              <a:t>将</a:t>
            </a:r>
            <a:r>
              <a:rPr lang="en-US" altLang="zh-CN"/>
              <a:t>m</a:t>
            </a:r>
            <a:r>
              <a:rPr lang="zh-CN" altLang="en-US"/>
              <a:t>个类型相同的元素堆叠在一起，便可以得到一个一维数组。此时，数组的维数（</a:t>
            </a:r>
            <a:r>
              <a:rPr lang="en-US" altLang="zh-CN"/>
              <a:t>dim</a:t>
            </a:r>
            <a:r>
              <a:rPr lang="zh-CN" altLang="en-US"/>
              <a:t>）为</a:t>
            </a:r>
            <a:r>
              <a:rPr lang="en-US" altLang="zh-CN"/>
              <a:t>1</a:t>
            </a:r>
            <a:r>
              <a:rPr lang="zh-CN" altLang="en-US"/>
              <a:t>；数组的形状（</a:t>
            </a:r>
            <a:r>
              <a:rPr lang="en-US" altLang="zh-CN"/>
              <a:t>shape</a:t>
            </a:r>
            <a:r>
              <a:rPr lang="zh-CN" altLang="en-US"/>
              <a:t>）为 </a:t>
            </a:r>
            <a:r>
              <a:rPr lang="en-US" altLang="zh-CN"/>
              <a:t>m</a:t>
            </a:r>
            <a:r>
              <a:rPr lang="zh-CN" altLang="en-US"/>
              <a:t>；数组的类型（</a:t>
            </a:r>
            <a:r>
              <a:rPr lang="en-US" altLang="zh-CN"/>
              <a:t>dtype</a:t>
            </a:r>
            <a:r>
              <a:rPr lang="zh-CN" altLang="en-US"/>
              <a:t>）为元素的类型。</a:t>
            </a:r>
          </a:p>
          <a:p>
            <a:endParaRPr lang="en-US" altLang="zh-CN"/>
          </a:p>
          <a:p>
            <a:r>
              <a:rPr lang="en-US" altLang="zh-CN"/>
              <a:t>3. n</a:t>
            </a:r>
            <a:r>
              <a:rPr lang="zh-CN" altLang="en-US"/>
              <a:t>（</a:t>
            </a:r>
            <a:r>
              <a:rPr lang="en-US" altLang="zh-CN"/>
              <a:t>n &gt;=2</a:t>
            </a:r>
            <a:r>
              <a:rPr lang="zh-CN" altLang="en-US"/>
              <a:t>）维数组，由</a:t>
            </a:r>
            <a:r>
              <a:rPr lang="en-US" altLang="zh-CN"/>
              <a:t>k</a:t>
            </a:r>
            <a:r>
              <a:rPr lang="zh-CN" altLang="en-US"/>
              <a:t>个</a:t>
            </a:r>
            <a:r>
              <a:rPr lang="en-US" altLang="zh-CN"/>
              <a:t>n-1</a:t>
            </a:r>
            <a:r>
              <a:rPr lang="zh-CN" altLang="en-US"/>
              <a:t>维，形状相同，类型一致的数组堆叠在一起组成；此时，数组的维数为</a:t>
            </a:r>
            <a:r>
              <a:rPr lang="en-US" altLang="zh-CN"/>
              <a:t>n</a:t>
            </a:r>
            <a:r>
              <a:rPr lang="zh-CN" altLang="en-US"/>
              <a:t>；数组的形状为 </a:t>
            </a:r>
            <a:r>
              <a:rPr lang="en-US" altLang="zh-CN"/>
              <a:t>k </a:t>
            </a:r>
            <a:r>
              <a:rPr lang="zh-CN" altLang="en-US"/>
              <a:t>✖  </a:t>
            </a:r>
            <a:r>
              <a:rPr lang="en-US" altLang="zh-CN"/>
              <a:t>{};</a:t>
            </a:r>
            <a:r>
              <a:rPr lang="zh-CN" altLang="en-US"/>
              <a:t>其中</a:t>
            </a:r>
            <a:r>
              <a:rPr lang="en-US" altLang="zh-CN"/>
              <a:t>{}</a:t>
            </a:r>
            <a:r>
              <a:rPr lang="zh-CN" altLang="en-US"/>
              <a:t>为️参与堆叠的</a:t>
            </a:r>
            <a:r>
              <a:rPr lang="en-US" altLang="zh-CN"/>
              <a:t>n-1</a:t>
            </a:r>
            <a:r>
              <a:rPr lang="zh-CN" altLang="en-US"/>
              <a:t>维数组的形状。</a:t>
            </a:r>
          </a:p>
          <a:p>
            <a:endParaRPr lang="zh-CN" altLang="en-US"/>
          </a:p>
          <a:p>
            <a:r>
              <a:rPr lang="zh-CN" altLang="en-US"/>
              <a:t>多维数组的记法：</a:t>
            </a:r>
          </a:p>
          <a:p>
            <a:endParaRPr lang="zh-CN" altLang="en-US"/>
          </a:p>
          <a:p>
            <a:r>
              <a:rPr lang="zh-CN" altLang="en-US"/>
              <a:t>堆叠的记法：将参与堆叠的个体排成一行，每个个体后面加一个逗号</a:t>
            </a:r>
            <a:r>
              <a:rPr lang="en-US" altLang="zh-CN"/>
              <a:t>','</a:t>
            </a:r>
            <a:r>
              <a:rPr lang="zh-CN" altLang="en-US"/>
              <a:t>最前面的个体前面加上 </a:t>
            </a:r>
            <a:r>
              <a:rPr lang="en-US" altLang="zh-CN"/>
              <a:t>'[' ,</a:t>
            </a:r>
            <a:r>
              <a:rPr lang="zh-CN" altLang="en-US"/>
              <a:t>最后面的个体后面加上 </a:t>
            </a:r>
            <a:r>
              <a:rPr lang="en-US" altLang="zh-CN"/>
              <a:t>']' </a:t>
            </a:r>
            <a:r>
              <a:rPr lang="zh-CN" altLang="en-US"/>
              <a:t>。</a:t>
            </a:r>
          </a:p>
        </p:txBody>
      </p:sp>
      <p:sp>
        <p:nvSpPr>
          <p:cNvPr id="6" name="文本框 5"/>
          <p:cNvSpPr txBox="1"/>
          <p:nvPr/>
        </p:nvSpPr>
        <p:spPr>
          <a:xfrm>
            <a:off x="243840" y="6130290"/>
            <a:ext cx="10161905" cy="368300"/>
          </a:xfrm>
          <a:prstGeom prst="rect">
            <a:avLst/>
          </a:prstGeom>
          <a:noFill/>
        </p:spPr>
        <p:txBody>
          <a:bodyPr wrap="square" rtlCol="0">
            <a:spAutoFit/>
          </a:bodyPr>
          <a:lstStyle/>
          <a:p>
            <a:r>
              <a:rPr lang="zh-CN" altLang="en-US"/>
              <a:t>推论：多维数组中，元素个数为：</a:t>
            </a:r>
            <a:r>
              <a:rPr lang="en-US" altLang="zh-CN"/>
              <a:t>shape</a:t>
            </a:r>
            <a:r>
              <a:rPr lang="zh-CN" altLang="en-US"/>
              <a:t>连乘的乘积。</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amond(in)">
                                      <p:cBhvr>
                                        <p:cTn id="7" dur="2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组合 8"/>
          <p:cNvGrpSpPr/>
          <p:nvPr/>
        </p:nvGrpSpPr>
        <p:grpSpPr>
          <a:xfrm>
            <a:off x="-635" y="170180"/>
            <a:ext cx="560070" cy="420370"/>
            <a:chOff x="-1" y="268"/>
            <a:chExt cx="882" cy="662"/>
          </a:xfrm>
        </p:grpSpPr>
        <p:sp>
          <p:nvSpPr>
            <p:cNvPr id="2" name="任意多边形 1"/>
            <p:cNvSpPr/>
            <p:nvPr/>
          </p:nvSpPr>
          <p:spPr>
            <a:xfrm>
              <a:off x="-1" y="294"/>
              <a:ext cx="882" cy="63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882" h="636">
                  <a:moveTo>
                    <a:pt x="0" y="0"/>
                  </a:moveTo>
                  <a:lnTo>
                    <a:pt x="882" y="0"/>
                  </a:lnTo>
                  <a:lnTo>
                    <a:pt x="723" y="636"/>
                  </a:lnTo>
                  <a:lnTo>
                    <a:pt x="0" y="636"/>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平行四边形 3"/>
            <p:cNvSpPr/>
            <p:nvPr/>
          </p:nvSpPr>
          <p:spPr>
            <a:xfrm>
              <a:off x="240" y="268"/>
              <a:ext cx="425" cy="662"/>
            </a:xfrm>
            <a:prstGeom prst="parallelogram">
              <a:avLst>
                <a:gd name="adj" fmla="val 40235"/>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86740" y="108585"/>
            <a:ext cx="1929130" cy="429895"/>
          </a:xfrm>
          <a:prstGeom prst="rect">
            <a:avLst/>
          </a:prstGeom>
          <a:noFill/>
        </p:spPr>
        <p:txBody>
          <a:bodyPr wrap="square" rtlCol="0">
            <a:spAutoFit/>
          </a:bodyPr>
          <a:lstStyle/>
          <a:p>
            <a:pPr algn="dist">
              <a:lnSpc>
                <a:spcPct val="110000"/>
              </a:lnSpc>
            </a:pPr>
            <a:r>
              <a:rPr lang="en-US" altLang="zh-CN" sz="200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tensor</a:t>
            </a:r>
            <a:r>
              <a:rPr lang="zh-CN" altLang="en-US" sz="200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的概念</a:t>
            </a:r>
          </a:p>
        </p:txBody>
      </p:sp>
      <p:sp>
        <p:nvSpPr>
          <p:cNvPr id="3" name="文本框 2"/>
          <p:cNvSpPr txBox="1"/>
          <p:nvPr/>
        </p:nvSpPr>
        <p:spPr>
          <a:xfrm>
            <a:off x="227330" y="1470660"/>
            <a:ext cx="11737340" cy="3692525"/>
          </a:xfrm>
          <a:prstGeom prst="rect">
            <a:avLst/>
          </a:prstGeom>
          <a:noFill/>
        </p:spPr>
        <p:txBody>
          <a:bodyPr wrap="square" rtlCol="0">
            <a:spAutoFit/>
          </a:bodyPr>
          <a:lstStyle/>
          <a:p>
            <a:r>
              <a:rPr lang="en-US" altLang="zh-CN"/>
              <a:t>1. </a:t>
            </a:r>
            <a:r>
              <a:rPr lang="zh-CN" altLang="en-US"/>
              <a:t>将 </a:t>
            </a:r>
            <a:r>
              <a:rPr lang="en-US" altLang="zh-CN"/>
              <a:t>1</a:t>
            </a:r>
            <a:r>
              <a:rPr lang="zh-CN" altLang="en-US"/>
              <a:t>、</a:t>
            </a:r>
            <a:r>
              <a:rPr lang="en-US" altLang="zh-CN"/>
              <a:t>3</a:t>
            </a:r>
            <a:r>
              <a:rPr lang="zh-CN" altLang="en-US"/>
              <a:t>、</a:t>
            </a:r>
            <a:r>
              <a:rPr lang="en-US" altLang="zh-CN"/>
              <a:t>5</a:t>
            </a:r>
            <a:r>
              <a:rPr lang="zh-CN" altLang="en-US"/>
              <a:t>、</a:t>
            </a:r>
            <a:r>
              <a:rPr lang="en-US" altLang="zh-CN"/>
              <a:t>7</a:t>
            </a:r>
            <a:r>
              <a:rPr lang="zh-CN" altLang="en-US"/>
              <a:t>、</a:t>
            </a:r>
            <a:r>
              <a:rPr lang="en-US" altLang="zh-CN"/>
              <a:t>9 </a:t>
            </a:r>
            <a:r>
              <a:rPr lang="zh-CN" altLang="en-US"/>
              <a:t>堆叠成一个一维数组，并指出数组的</a:t>
            </a:r>
            <a:r>
              <a:rPr lang="en-US" altLang="zh-CN"/>
              <a:t>dim</a:t>
            </a:r>
            <a:r>
              <a:rPr lang="zh-CN" altLang="en-US"/>
              <a:t>和</a:t>
            </a:r>
            <a:r>
              <a:rPr lang="en-US" altLang="zh-CN"/>
              <a:t>shape</a:t>
            </a:r>
            <a:r>
              <a:rPr lang="zh-CN" altLang="en-US"/>
              <a:t>。</a:t>
            </a:r>
          </a:p>
          <a:p>
            <a:endParaRPr lang="zh-CN" altLang="en-US"/>
          </a:p>
          <a:p>
            <a:r>
              <a:rPr lang="en-US" altLang="zh-CN"/>
              <a:t>[1,3,5,7,9]     dim</a:t>
            </a:r>
            <a:r>
              <a:rPr lang="zh-CN" altLang="en-US"/>
              <a:t>：</a:t>
            </a:r>
            <a:r>
              <a:rPr lang="en-US" altLang="zh-CN"/>
              <a:t>1    shape</a:t>
            </a:r>
            <a:r>
              <a:rPr lang="zh-CN" altLang="en-US"/>
              <a:t>： </a:t>
            </a:r>
            <a:r>
              <a:rPr lang="en-US" altLang="zh-CN"/>
              <a:t>5</a:t>
            </a:r>
          </a:p>
          <a:p>
            <a:endParaRPr lang="en-US" altLang="zh-CN"/>
          </a:p>
          <a:p>
            <a:r>
              <a:rPr lang="en-US" altLang="zh-CN"/>
              <a:t>2. </a:t>
            </a:r>
            <a:r>
              <a:rPr lang="zh-CN" altLang="en-US"/>
              <a:t>将 </a:t>
            </a:r>
            <a:r>
              <a:rPr lang="en-US" altLang="zh-CN"/>
              <a:t>[1,3,5,7,9]</a:t>
            </a:r>
            <a:r>
              <a:rPr lang="zh-CN" altLang="en-US"/>
              <a:t>、</a:t>
            </a:r>
            <a:r>
              <a:rPr lang="en-US" altLang="zh-CN"/>
              <a:t>[2,4,6,8,10] </a:t>
            </a:r>
            <a:r>
              <a:rPr lang="zh-CN" altLang="en-US"/>
              <a:t>堆叠成一个二维数组， 并指出数组的</a:t>
            </a:r>
            <a:r>
              <a:rPr lang="en-US" altLang="zh-CN"/>
              <a:t>dim</a:t>
            </a:r>
            <a:r>
              <a:rPr lang="zh-CN" altLang="en-US"/>
              <a:t>和</a:t>
            </a:r>
            <a:r>
              <a:rPr lang="en-US" altLang="zh-CN"/>
              <a:t>shape</a:t>
            </a:r>
            <a:r>
              <a:rPr lang="zh-CN" altLang="en-US"/>
              <a:t>。</a:t>
            </a:r>
          </a:p>
          <a:p>
            <a:endParaRPr lang="zh-CN" altLang="en-US"/>
          </a:p>
          <a:p>
            <a:r>
              <a:rPr lang="en-US" altLang="zh-CN"/>
              <a:t>[[1,3,5,7,9],[2,4,6,8,10]]   dim: 2     shape:  2</a:t>
            </a:r>
            <a:r>
              <a:rPr lang="zh-CN" altLang="en-US"/>
              <a:t>✖️</a:t>
            </a:r>
            <a:r>
              <a:rPr lang="en-US" altLang="zh-CN"/>
              <a:t>5</a:t>
            </a:r>
          </a:p>
          <a:p>
            <a:endParaRPr lang="en-US" altLang="zh-CN"/>
          </a:p>
          <a:p>
            <a:r>
              <a:rPr lang="en-US" altLang="zh-CN"/>
              <a:t>3. </a:t>
            </a:r>
            <a:r>
              <a:rPr lang="zh-CN" altLang="en-US"/>
              <a:t>将三个</a:t>
            </a:r>
            <a:r>
              <a:rPr lang="en-US" altLang="zh-CN">
                <a:sym typeface="+mn-ea"/>
              </a:rPr>
              <a:t>[[1,3,5,7,9],[2,4,6,8,10]] </a:t>
            </a:r>
            <a:r>
              <a:rPr lang="zh-CN" altLang="en-US">
                <a:sym typeface="+mn-ea"/>
              </a:rPr>
              <a:t>堆叠成一个三维数组，并指出数组的</a:t>
            </a:r>
            <a:r>
              <a:rPr lang="en-US" altLang="zh-CN">
                <a:sym typeface="+mn-ea"/>
              </a:rPr>
              <a:t>dim</a:t>
            </a:r>
            <a:r>
              <a:rPr lang="zh-CN" altLang="en-US">
                <a:sym typeface="+mn-ea"/>
              </a:rPr>
              <a:t>和</a:t>
            </a:r>
            <a:r>
              <a:rPr lang="en-US" altLang="zh-CN">
                <a:sym typeface="+mn-ea"/>
              </a:rPr>
              <a:t>shape</a:t>
            </a:r>
            <a:r>
              <a:rPr lang="zh-CN" altLang="en-US">
                <a:sym typeface="+mn-ea"/>
              </a:rPr>
              <a:t>。</a:t>
            </a:r>
          </a:p>
          <a:p>
            <a:endParaRPr lang="zh-CN" altLang="en-US">
              <a:sym typeface="+mn-ea"/>
            </a:endParaRPr>
          </a:p>
          <a:p>
            <a:r>
              <a:rPr lang="en-US" altLang="zh-CN">
                <a:sym typeface="+mn-ea"/>
              </a:rPr>
              <a:t>[[[1,3,5,7,9],[2,4,6,8,10]],[[1,3,5,7,9],[2,4,6,8,10]],[[1,3,5,7,9],[2,4,6,8,10]]]  dim:3  shape: 3</a:t>
            </a:r>
            <a:r>
              <a:rPr lang="zh-CN" altLang="en-US">
                <a:sym typeface="+mn-ea"/>
              </a:rPr>
              <a:t>✖️</a:t>
            </a:r>
            <a:r>
              <a:rPr lang="en-US" altLang="zh-CN">
                <a:sym typeface="+mn-ea"/>
              </a:rPr>
              <a:t>2</a:t>
            </a:r>
            <a:r>
              <a:rPr lang="zh-CN" altLang="en-US">
                <a:sym typeface="+mn-ea"/>
              </a:rPr>
              <a:t>✖️</a:t>
            </a:r>
            <a:r>
              <a:rPr lang="en-US" altLang="zh-CN">
                <a:sym typeface="+mn-ea"/>
              </a:rPr>
              <a:t>5</a:t>
            </a:r>
            <a:endParaRPr lang="zh-CN" altLang="en-US">
              <a:sym typeface="+mn-ea"/>
            </a:endParaRPr>
          </a:p>
          <a:p>
            <a:endParaRPr lang="zh-CN" altLang="en-US">
              <a:sym typeface="+mn-ea"/>
            </a:endParaRPr>
          </a:p>
          <a:p>
            <a:endParaRPr lang="zh-CN" altLang="en-US">
              <a:sym typeface="+mn-ea"/>
            </a:endParaRPr>
          </a:p>
        </p:txBody>
      </p:sp>
      <p:sp>
        <p:nvSpPr>
          <p:cNvPr id="5" name="文本框 4"/>
          <p:cNvSpPr txBox="1"/>
          <p:nvPr/>
        </p:nvSpPr>
        <p:spPr>
          <a:xfrm>
            <a:off x="227330" y="846455"/>
            <a:ext cx="2934335" cy="368300"/>
          </a:xfrm>
          <a:prstGeom prst="rect">
            <a:avLst/>
          </a:prstGeom>
          <a:noFill/>
        </p:spPr>
        <p:txBody>
          <a:bodyPr wrap="square" rtlCol="0">
            <a:spAutoFit/>
          </a:bodyPr>
          <a:lstStyle/>
          <a:p>
            <a:r>
              <a:rPr lang="en-US" altLang="zh-CN"/>
              <a:t>tensor</a:t>
            </a:r>
            <a:r>
              <a:rPr lang="zh-CN" altLang="en-US">
                <a:solidFill>
                  <a:srgbClr val="92D050"/>
                </a:solidFill>
              </a:rPr>
              <a:t>记法</a:t>
            </a:r>
            <a:r>
              <a:rPr lang="zh-CN" altLang="en-US">
                <a:solidFill>
                  <a:schemeClr val="tx1"/>
                </a:solidFill>
              </a:rPr>
              <a:t>牛刀小试</a:t>
            </a:r>
            <a:r>
              <a:rPr lang="zh-CN" altLang="en-US"/>
              <a:t>：</a:t>
            </a:r>
          </a:p>
        </p:txBody>
      </p:sp>
      <p:sp>
        <p:nvSpPr>
          <p:cNvPr id="8" name="文本框 7"/>
          <p:cNvSpPr txBox="1"/>
          <p:nvPr/>
        </p:nvSpPr>
        <p:spPr>
          <a:xfrm>
            <a:off x="298450" y="4886325"/>
            <a:ext cx="11478895" cy="368300"/>
          </a:xfrm>
          <a:prstGeom prst="rect">
            <a:avLst/>
          </a:prstGeom>
          <a:noFill/>
        </p:spPr>
        <p:txBody>
          <a:bodyPr wrap="square" rtlCol="0">
            <a:spAutoFit/>
          </a:bodyPr>
          <a:lstStyle/>
          <a:p>
            <a:r>
              <a:rPr lang="zh-CN" altLang="en-US"/>
              <a:t>思考：在</a:t>
            </a:r>
            <a:r>
              <a:rPr lang="en-US" altLang="zh-CN"/>
              <a:t>[]</a:t>
            </a:r>
            <a:r>
              <a:rPr lang="zh-CN" altLang="en-US"/>
              <a:t>堆叠表示方法上</a:t>
            </a:r>
            <a:r>
              <a:rPr lang="en-US" altLang="zh-CN"/>
              <a:t>,</a:t>
            </a:r>
            <a:r>
              <a:rPr lang="zh-CN" altLang="en-US"/>
              <a:t>能不能引入一些约定或额外的记号，能更加快捷地从表示中看出</a:t>
            </a:r>
            <a:r>
              <a:rPr lang="en-US" altLang="zh-CN"/>
              <a:t>tensor</a:t>
            </a:r>
            <a:r>
              <a:rPr lang="zh-CN" altLang="en-US"/>
              <a:t>的</a:t>
            </a:r>
            <a:r>
              <a:rPr lang="en-US" altLang="zh-CN"/>
              <a:t>shape</a:t>
            </a:r>
            <a:r>
              <a:rPr lang="zh-CN" altLang="en-US"/>
              <a: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ox(in)">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animEffect transition="in" filter="checkerboard(across)">
                                      <p:cBhvr>
                                        <p:cTn id="17" dur="500"/>
                                        <p:tgtEl>
                                          <p:spTgt spid="3">
                                            <p:txEl>
                                              <p:pRg st="10" end="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 calcmode="lin" valueType="num">
                                      <p:cBhvr additive="base">
                                        <p:cTn id="2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35" y="170180"/>
            <a:ext cx="560070" cy="420370"/>
            <a:chOff x="-1" y="268"/>
            <a:chExt cx="882" cy="662"/>
          </a:xfrm>
        </p:grpSpPr>
        <p:sp>
          <p:nvSpPr>
            <p:cNvPr id="2" name="任意多边形 1"/>
            <p:cNvSpPr/>
            <p:nvPr/>
          </p:nvSpPr>
          <p:spPr>
            <a:xfrm>
              <a:off x="-1" y="294"/>
              <a:ext cx="882" cy="63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882" h="636">
                  <a:moveTo>
                    <a:pt x="0" y="0"/>
                  </a:moveTo>
                  <a:lnTo>
                    <a:pt x="882" y="0"/>
                  </a:lnTo>
                  <a:lnTo>
                    <a:pt x="723" y="636"/>
                  </a:lnTo>
                  <a:lnTo>
                    <a:pt x="0" y="636"/>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平行四边形 3"/>
            <p:cNvSpPr/>
            <p:nvPr/>
          </p:nvSpPr>
          <p:spPr>
            <a:xfrm>
              <a:off x="240" y="268"/>
              <a:ext cx="425" cy="662"/>
            </a:xfrm>
            <a:prstGeom prst="parallelogram">
              <a:avLst>
                <a:gd name="adj" fmla="val 40235"/>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86740" y="108585"/>
            <a:ext cx="1929130" cy="429895"/>
          </a:xfrm>
          <a:prstGeom prst="rect">
            <a:avLst/>
          </a:prstGeom>
          <a:noFill/>
        </p:spPr>
        <p:txBody>
          <a:bodyPr wrap="square" rtlCol="0">
            <a:spAutoFit/>
          </a:bodyPr>
          <a:lstStyle/>
          <a:p>
            <a:pPr algn="dist">
              <a:lnSpc>
                <a:spcPct val="110000"/>
              </a:lnSpc>
            </a:pPr>
            <a:r>
              <a:rPr lang="en-US" altLang="zh-CN" sz="200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tensor</a:t>
            </a:r>
            <a:r>
              <a:rPr lang="zh-CN" altLang="en-US" sz="200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的概念</a:t>
            </a:r>
          </a:p>
        </p:txBody>
      </p:sp>
      <p:sp>
        <p:nvSpPr>
          <p:cNvPr id="3" name="文本框 2"/>
          <p:cNvSpPr txBox="1"/>
          <p:nvPr/>
        </p:nvSpPr>
        <p:spPr>
          <a:xfrm>
            <a:off x="120015" y="1167765"/>
            <a:ext cx="11951970" cy="4799965"/>
          </a:xfrm>
          <a:prstGeom prst="rect">
            <a:avLst/>
          </a:prstGeom>
          <a:noFill/>
        </p:spPr>
        <p:txBody>
          <a:bodyPr wrap="square" rtlCol="0">
            <a:spAutoFit/>
          </a:bodyPr>
          <a:lstStyle/>
          <a:p>
            <a:r>
              <a:rPr lang="zh-CN" altLang="en-US" dirty="0"/>
              <a:t>深度学习中，张量（</a:t>
            </a:r>
            <a:r>
              <a:rPr lang="en-US" altLang="zh-CN" dirty="0"/>
              <a:t>tensor</a:t>
            </a:r>
            <a:r>
              <a:rPr lang="zh-CN" altLang="en-US" dirty="0"/>
              <a:t>）内</a:t>
            </a:r>
            <a:r>
              <a:rPr lang="zh-CN" altLang="en-US" dirty="0">
                <a:solidFill>
                  <a:srgbClr val="92D050"/>
                </a:solidFill>
              </a:rPr>
              <a:t>元素坐标</a:t>
            </a:r>
            <a:r>
              <a:rPr lang="zh-CN" altLang="en-US" dirty="0"/>
              <a:t>的定义：</a:t>
            </a:r>
          </a:p>
          <a:p>
            <a:endParaRPr lang="zh-CN" altLang="en-US" dirty="0"/>
          </a:p>
          <a:p>
            <a:r>
              <a:rPr lang="zh-CN" altLang="en-US" dirty="0"/>
              <a:t>多维数组中元素坐标的概念：</a:t>
            </a:r>
          </a:p>
          <a:p>
            <a:endParaRPr lang="zh-CN" altLang="en-US" dirty="0"/>
          </a:p>
          <a:p>
            <a:r>
              <a:rPr lang="en-US" altLang="zh-CN" dirty="0">
                <a:solidFill>
                  <a:schemeClr val="tx1">
                    <a:lumMod val="50000"/>
                    <a:lumOff val="50000"/>
                  </a:schemeClr>
                </a:solidFill>
              </a:rPr>
              <a:t>1. </a:t>
            </a:r>
            <a:r>
              <a:rPr lang="zh-CN" altLang="en-US" dirty="0">
                <a:solidFill>
                  <a:schemeClr val="tx1">
                    <a:lumMod val="50000"/>
                    <a:lumOff val="50000"/>
                  </a:schemeClr>
                </a:solidFill>
              </a:rPr>
              <a:t>元素：元素是组成多维数组的最小基本单元。元素拥有一种确定的数据类型，</a:t>
            </a:r>
            <a:r>
              <a:rPr lang="en-US" altLang="zh-CN" dirty="0">
                <a:solidFill>
                  <a:schemeClr val="tx1">
                    <a:lumMod val="50000"/>
                    <a:lumOff val="50000"/>
                  </a:schemeClr>
                </a:solidFill>
              </a:rPr>
              <a:t>half</a:t>
            </a:r>
            <a:r>
              <a:rPr lang="zh-CN" altLang="en-US" dirty="0">
                <a:solidFill>
                  <a:schemeClr val="tx1">
                    <a:lumMod val="50000"/>
                    <a:lumOff val="50000"/>
                  </a:schemeClr>
                </a:solidFill>
              </a:rPr>
              <a:t>，</a:t>
            </a:r>
            <a:r>
              <a:rPr lang="en-US" altLang="zh-CN" dirty="0">
                <a:solidFill>
                  <a:schemeClr val="tx1">
                    <a:lumMod val="50000"/>
                    <a:lumOff val="50000"/>
                  </a:schemeClr>
                </a:solidFill>
              </a:rPr>
              <a:t>float</a:t>
            </a:r>
            <a:r>
              <a:rPr lang="zh-CN" altLang="en-US" dirty="0">
                <a:solidFill>
                  <a:schemeClr val="tx1">
                    <a:lumMod val="50000"/>
                    <a:lumOff val="50000"/>
                  </a:schemeClr>
                </a:solidFill>
              </a:rPr>
              <a:t>，</a:t>
            </a:r>
            <a:r>
              <a:rPr lang="en-US" altLang="zh-CN" dirty="0">
                <a:solidFill>
                  <a:schemeClr val="tx1">
                    <a:lumMod val="50000"/>
                    <a:lumOff val="50000"/>
                  </a:schemeClr>
                </a:solidFill>
              </a:rPr>
              <a:t>int</a:t>
            </a:r>
            <a:r>
              <a:rPr lang="zh-CN" altLang="en-US" dirty="0">
                <a:solidFill>
                  <a:schemeClr val="tx1">
                    <a:lumMod val="50000"/>
                    <a:lumOff val="50000"/>
                  </a:schemeClr>
                </a:solidFill>
              </a:rPr>
              <a:t>，</a:t>
            </a:r>
            <a:r>
              <a:rPr lang="en-US" altLang="zh-CN" dirty="0">
                <a:solidFill>
                  <a:schemeClr val="tx1">
                    <a:lumMod val="50000"/>
                    <a:lumOff val="50000"/>
                  </a:schemeClr>
                </a:solidFill>
              </a:rPr>
              <a:t>bool </a:t>
            </a:r>
            <a:r>
              <a:rPr lang="zh-CN" altLang="en-US" dirty="0">
                <a:solidFill>
                  <a:schemeClr val="tx1">
                    <a:lumMod val="50000"/>
                    <a:lumOff val="50000"/>
                  </a:schemeClr>
                </a:solidFill>
              </a:rPr>
              <a:t>等。</a:t>
            </a:r>
          </a:p>
          <a:p>
            <a:endParaRPr lang="en-US" altLang="zh-CN" dirty="0"/>
          </a:p>
          <a:p>
            <a:r>
              <a:rPr lang="en-US" altLang="zh-CN" dirty="0">
                <a:solidFill>
                  <a:schemeClr val="tx1">
                    <a:lumMod val="50000"/>
                    <a:lumOff val="50000"/>
                  </a:schemeClr>
                </a:solidFill>
              </a:rPr>
              <a:t>2. </a:t>
            </a:r>
            <a:r>
              <a:rPr lang="zh-CN" altLang="en-US" dirty="0">
                <a:solidFill>
                  <a:schemeClr val="tx1">
                    <a:lumMod val="50000"/>
                    <a:lumOff val="50000"/>
                  </a:schemeClr>
                </a:solidFill>
              </a:rPr>
              <a:t>将</a:t>
            </a:r>
            <a:r>
              <a:rPr lang="en-US" altLang="zh-CN" dirty="0">
                <a:solidFill>
                  <a:schemeClr val="tx1">
                    <a:lumMod val="50000"/>
                    <a:lumOff val="50000"/>
                  </a:schemeClr>
                </a:solidFill>
              </a:rPr>
              <a:t>m</a:t>
            </a:r>
            <a:r>
              <a:rPr lang="zh-CN" altLang="en-US" dirty="0">
                <a:solidFill>
                  <a:schemeClr val="tx1">
                    <a:lumMod val="50000"/>
                    <a:lumOff val="50000"/>
                  </a:schemeClr>
                </a:solidFill>
              </a:rPr>
              <a:t>个类型相同的元素堆叠在一起，便可以得到一个一维数组。此时，数组的维数（</a:t>
            </a:r>
            <a:r>
              <a:rPr lang="en-US" altLang="zh-CN" dirty="0">
                <a:solidFill>
                  <a:schemeClr val="tx1">
                    <a:lumMod val="50000"/>
                    <a:lumOff val="50000"/>
                  </a:schemeClr>
                </a:solidFill>
              </a:rPr>
              <a:t>dim</a:t>
            </a:r>
            <a:r>
              <a:rPr lang="zh-CN" altLang="en-US" dirty="0">
                <a:solidFill>
                  <a:schemeClr val="tx1">
                    <a:lumMod val="50000"/>
                    <a:lumOff val="50000"/>
                  </a:schemeClr>
                </a:solidFill>
              </a:rPr>
              <a:t>）为</a:t>
            </a:r>
            <a:r>
              <a:rPr lang="en-US" altLang="zh-CN" dirty="0">
                <a:solidFill>
                  <a:schemeClr val="tx1">
                    <a:lumMod val="50000"/>
                    <a:lumOff val="50000"/>
                  </a:schemeClr>
                </a:solidFill>
              </a:rPr>
              <a:t>1</a:t>
            </a:r>
            <a:r>
              <a:rPr lang="zh-CN" altLang="en-US" dirty="0">
                <a:solidFill>
                  <a:schemeClr val="tx1">
                    <a:lumMod val="50000"/>
                    <a:lumOff val="50000"/>
                  </a:schemeClr>
                </a:solidFill>
              </a:rPr>
              <a:t>；数组的形状（</a:t>
            </a:r>
            <a:r>
              <a:rPr lang="en-US" altLang="zh-CN" dirty="0">
                <a:solidFill>
                  <a:schemeClr val="tx1">
                    <a:lumMod val="50000"/>
                    <a:lumOff val="50000"/>
                  </a:schemeClr>
                </a:solidFill>
              </a:rPr>
              <a:t>shape</a:t>
            </a:r>
            <a:r>
              <a:rPr lang="zh-CN" altLang="en-US" dirty="0">
                <a:solidFill>
                  <a:schemeClr val="tx1">
                    <a:lumMod val="50000"/>
                    <a:lumOff val="50000"/>
                  </a:schemeClr>
                </a:solidFill>
              </a:rPr>
              <a:t>）为 </a:t>
            </a:r>
            <a:r>
              <a:rPr lang="en-US" altLang="zh-CN" dirty="0">
                <a:solidFill>
                  <a:schemeClr val="tx1">
                    <a:lumMod val="50000"/>
                    <a:lumOff val="50000"/>
                  </a:schemeClr>
                </a:solidFill>
              </a:rPr>
              <a:t>m</a:t>
            </a:r>
            <a:r>
              <a:rPr lang="zh-CN" altLang="en-US" dirty="0">
                <a:solidFill>
                  <a:schemeClr val="tx1">
                    <a:lumMod val="50000"/>
                    <a:lumOff val="50000"/>
                  </a:schemeClr>
                </a:solidFill>
              </a:rPr>
              <a:t>；数组的类型（</a:t>
            </a:r>
            <a:r>
              <a:rPr lang="en-US" altLang="zh-CN" dirty="0" err="1">
                <a:solidFill>
                  <a:schemeClr val="tx1">
                    <a:lumMod val="50000"/>
                    <a:lumOff val="50000"/>
                  </a:schemeClr>
                </a:solidFill>
              </a:rPr>
              <a:t>dtype</a:t>
            </a:r>
            <a:r>
              <a:rPr lang="zh-CN" altLang="en-US" dirty="0">
                <a:solidFill>
                  <a:schemeClr val="tx1">
                    <a:lumMod val="50000"/>
                    <a:lumOff val="50000"/>
                  </a:schemeClr>
                </a:solidFill>
              </a:rPr>
              <a:t>）为元素的类型。</a:t>
            </a:r>
          </a:p>
          <a:p>
            <a:r>
              <a:rPr lang="zh-CN" altLang="en-US" dirty="0"/>
              <a:t>   </a:t>
            </a:r>
            <a:r>
              <a:rPr lang="zh-CN" altLang="en-US" dirty="0">
                <a:solidFill>
                  <a:srgbClr val="92D050"/>
                </a:solidFill>
              </a:rPr>
              <a:t>对于数组中的每个元素，序列</a:t>
            </a:r>
            <a:r>
              <a:rPr lang="en-US" altLang="zh-CN" dirty="0">
                <a:solidFill>
                  <a:srgbClr val="92D050"/>
                </a:solidFill>
              </a:rPr>
              <a:t>[0,1,2...m-1]</a:t>
            </a:r>
            <a:r>
              <a:rPr lang="zh-CN" altLang="en-US" dirty="0">
                <a:solidFill>
                  <a:srgbClr val="92D050"/>
                </a:solidFill>
              </a:rPr>
              <a:t>中，均存在一个数与之对应，称其为该元素的坐标。</a:t>
            </a:r>
            <a:endParaRPr lang="en-US" altLang="zh-CN" dirty="0">
              <a:solidFill>
                <a:srgbClr val="92D050"/>
              </a:solidFill>
            </a:endParaRPr>
          </a:p>
          <a:p>
            <a:r>
              <a:rPr lang="en-US" altLang="zh-CN" dirty="0">
                <a:solidFill>
                  <a:schemeClr val="tx1">
                    <a:lumMod val="50000"/>
                    <a:lumOff val="50000"/>
                  </a:schemeClr>
                </a:solidFill>
              </a:rPr>
              <a:t>3. n</a:t>
            </a:r>
            <a:r>
              <a:rPr lang="zh-CN" altLang="en-US" dirty="0">
                <a:solidFill>
                  <a:schemeClr val="tx1">
                    <a:lumMod val="50000"/>
                    <a:lumOff val="50000"/>
                  </a:schemeClr>
                </a:solidFill>
              </a:rPr>
              <a:t>（</a:t>
            </a:r>
            <a:r>
              <a:rPr lang="en-US" altLang="zh-CN" dirty="0">
                <a:solidFill>
                  <a:schemeClr val="tx1">
                    <a:lumMod val="50000"/>
                    <a:lumOff val="50000"/>
                  </a:schemeClr>
                </a:solidFill>
              </a:rPr>
              <a:t>n &gt;=2</a:t>
            </a:r>
            <a:r>
              <a:rPr lang="zh-CN" altLang="en-US" dirty="0">
                <a:solidFill>
                  <a:schemeClr val="tx1">
                    <a:lumMod val="50000"/>
                    <a:lumOff val="50000"/>
                  </a:schemeClr>
                </a:solidFill>
              </a:rPr>
              <a:t>）维数组，由</a:t>
            </a:r>
            <a:r>
              <a:rPr lang="en-US" altLang="zh-CN" dirty="0">
                <a:solidFill>
                  <a:schemeClr val="tx1">
                    <a:lumMod val="50000"/>
                    <a:lumOff val="50000"/>
                  </a:schemeClr>
                </a:solidFill>
              </a:rPr>
              <a:t>k</a:t>
            </a:r>
            <a:r>
              <a:rPr lang="zh-CN" altLang="en-US" dirty="0">
                <a:solidFill>
                  <a:schemeClr val="tx1">
                    <a:lumMod val="50000"/>
                    <a:lumOff val="50000"/>
                  </a:schemeClr>
                </a:solidFill>
              </a:rPr>
              <a:t>个</a:t>
            </a:r>
            <a:r>
              <a:rPr lang="en-US" altLang="zh-CN" dirty="0">
                <a:solidFill>
                  <a:schemeClr val="tx1">
                    <a:lumMod val="50000"/>
                    <a:lumOff val="50000"/>
                  </a:schemeClr>
                </a:solidFill>
              </a:rPr>
              <a:t>n-1</a:t>
            </a:r>
            <a:r>
              <a:rPr lang="zh-CN" altLang="en-US" dirty="0">
                <a:solidFill>
                  <a:schemeClr val="tx1">
                    <a:lumMod val="50000"/>
                    <a:lumOff val="50000"/>
                  </a:schemeClr>
                </a:solidFill>
              </a:rPr>
              <a:t>维，形状相同，类型一致的数组堆叠在一起组成；此时，数组的维数为</a:t>
            </a:r>
            <a:r>
              <a:rPr lang="en-US" altLang="zh-CN" dirty="0">
                <a:solidFill>
                  <a:schemeClr val="tx1">
                    <a:lumMod val="50000"/>
                    <a:lumOff val="50000"/>
                  </a:schemeClr>
                </a:solidFill>
              </a:rPr>
              <a:t>n</a:t>
            </a:r>
            <a:r>
              <a:rPr lang="zh-CN" altLang="en-US" dirty="0">
                <a:solidFill>
                  <a:schemeClr val="tx1">
                    <a:lumMod val="50000"/>
                    <a:lumOff val="50000"/>
                  </a:schemeClr>
                </a:solidFill>
              </a:rPr>
              <a:t>；数组的形状为 </a:t>
            </a:r>
            <a:r>
              <a:rPr lang="en-US" altLang="zh-CN" dirty="0">
                <a:solidFill>
                  <a:schemeClr val="tx1">
                    <a:lumMod val="50000"/>
                    <a:lumOff val="50000"/>
                  </a:schemeClr>
                </a:solidFill>
              </a:rPr>
              <a:t>k </a:t>
            </a:r>
            <a:r>
              <a:rPr lang="zh-CN" altLang="en-US" dirty="0">
                <a:solidFill>
                  <a:schemeClr val="tx1">
                    <a:lumMod val="50000"/>
                    <a:lumOff val="50000"/>
                  </a:schemeClr>
                </a:solidFill>
              </a:rPr>
              <a:t>✖  </a:t>
            </a:r>
            <a:r>
              <a:rPr lang="en-US" altLang="zh-CN" dirty="0">
                <a:solidFill>
                  <a:schemeClr val="tx1">
                    <a:lumMod val="50000"/>
                    <a:lumOff val="50000"/>
                  </a:schemeClr>
                </a:solidFill>
              </a:rPr>
              <a:t>{};</a:t>
            </a:r>
            <a:r>
              <a:rPr lang="zh-CN" altLang="en-US" dirty="0">
                <a:solidFill>
                  <a:schemeClr val="tx1">
                    <a:lumMod val="50000"/>
                    <a:lumOff val="50000"/>
                  </a:schemeClr>
                </a:solidFill>
              </a:rPr>
              <a:t>其中</a:t>
            </a:r>
            <a:r>
              <a:rPr lang="en-US" altLang="zh-CN" dirty="0">
                <a:solidFill>
                  <a:schemeClr val="tx1">
                    <a:lumMod val="50000"/>
                    <a:lumOff val="50000"/>
                  </a:schemeClr>
                </a:solidFill>
              </a:rPr>
              <a:t>{}</a:t>
            </a:r>
            <a:r>
              <a:rPr lang="zh-CN" altLang="en-US" dirty="0">
                <a:solidFill>
                  <a:schemeClr val="tx1">
                    <a:lumMod val="50000"/>
                    <a:lumOff val="50000"/>
                  </a:schemeClr>
                </a:solidFill>
              </a:rPr>
              <a:t>为️参与堆叠的</a:t>
            </a:r>
            <a:r>
              <a:rPr lang="en-US" altLang="zh-CN" dirty="0">
                <a:solidFill>
                  <a:schemeClr val="tx1">
                    <a:lumMod val="50000"/>
                    <a:lumOff val="50000"/>
                  </a:schemeClr>
                </a:solidFill>
              </a:rPr>
              <a:t>n-1</a:t>
            </a:r>
            <a:r>
              <a:rPr lang="zh-CN" altLang="en-US" dirty="0">
                <a:solidFill>
                  <a:schemeClr val="tx1">
                    <a:lumMod val="50000"/>
                    <a:lumOff val="50000"/>
                  </a:schemeClr>
                </a:solidFill>
              </a:rPr>
              <a:t>维数组的形状。</a:t>
            </a:r>
          </a:p>
          <a:p>
            <a:r>
              <a:rPr lang="zh-CN" altLang="en-US" dirty="0"/>
              <a:t>   </a:t>
            </a:r>
            <a:r>
              <a:rPr lang="zh-CN" altLang="en-US" dirty="0">
                <a:solidFill>
                  <a:srgbClr val="92D050"/>
                </a:solidFill>
              </a:rPr>
              <a:t>对于每个</a:t>
            </a:r>
            <a:r>
              <a:rPr lang="en-US" altLang="zh-CN" dirty="0">
                <a:solidFill>
                  <a:srgbClr val="92D050"/>
                </a:solidFill>
              </a:rPr>
              <a:t>n-1</a:t>
            </a:r>
            <a:r>
              <a:rPr lang="zh-CN" altLang="en-US" dirty="0">
                <a:solidFill>
                  <a:srgbClr val="92D050"/>
                </a:solidFill>
              </a:rPr>
              <a:t>维的数组，序列</a:t>
            </a:r>
            <a:r>
              <a:rPr lang="en-US" altLang="zh-CN" dirty="0">
                <a:solidFill>
                  <a:srgbClr val="92D050"/>
                </a:solidFill>
              </a:rPr>
              <a:t>[0,1,2...k-1]</a:t>
            </a:r>
            <a:r>
              <a:rPr lang="zh-CN" altLang="en-US" dirty="0">
                <a:solidFill>
                  <a:srgbClr val="92D050"/>
                </a:solidFill>
              </a:rPr>
              <a:t>中，均存在一个数于之对应，称其为该数组的坐标。</a:t>
            </a:r>
            <a:endParaRPr lang="zh-CN" altLang="en-US" dirty="0"/>
          </a:p>
          <a:p>
            <a:endParaRPr lang="zh-CN" altLang="en-US" dirty="0"/>
          </a:p>
          <a:p>
            <a:r>
              <a:rPr lang="zh-CN" altLang="en-US" dirty="0"/>
              <a:t>多维数组中某个元素的坐标：</a:t>
            </a:r>
          </a:p>
          <a:p>
            <a:endParaRPr lang="zh-CN" altLang="en-US" dirty="0"/>
          </a:p>
          <a:p>
            <a:r>
              <a:rPr lang="zh-CN" altLang="en-US" dirty="0"/>
              <a:t>从数组的最高维开始，找到该元素所在子数组的坐标，记录下来，在子数组中重复此过程，直至找到该元素的坐标，至此，记录下来的所有坐标即为该元素的坐标。</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circle(in)">
                                      <p:cBhvr>
                                        <p:cTn id="7" dur="20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box(in)">
                                      <p:cBhvr>
                                        <p:cTn id="12" dur="2000"/>
                                        <p:tgtEl>
                                          <p:spTgt spid="3">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animEffect transition="in" filter="circle(in)">
                                      <p:cBhvr>
                                        <p:cTn id="17" dur="2000"/>
                                        <p:tgtEl>
                                          <p:spTgt spid="3">
                                            <p:txEl>
                                              <p:pRg st="11" end="11"/>
                                            </p:txEl>
                                          </p:spTgt>
                                        </p:tgtEl>
                                      </p:cBhvr>
                                    </p:animEffect>
                                  </p:childTnLst>
                                </p:cTn>
                              </p:par>
                              <p:par>
                                <p:cTn id="18" presetID="6" presetClass="entr" presetSubtype="16" fill="hold" nodeType="withEffect">
                                  <p:stCondLst>
                                    <p:cond delay="0"/>
                                  </p:stCondLst>
                                  <p:childTnLst>
                                    <p:set>
                                      <p:cBhvr>
                                        <p:cTn id="19" dur="1" fill="hold">
                                          <p:stCondLst>
                                            <p:cond delay="0"/>
                                          </p:stCondLst>
                                        </p:cTn>
                                        <p:tgtEl>
                                          <p:spTgt spid="3">
                                            <p:txEl>
                                              <p:pRg st="13" end="13"/>
                                            </p:txEl>
                                          </p:spTgt>
                                        </p:tgtEl>
                                        <p:attrNameLst>
                                          <p:attrName>style.visibility</p:attrName>
                                        </p:attrNameLst>
                                      </p:cBhvr>
                                      <p:to>
                                        <p:strVal val="visible"/>
                                      </p:to>
                                    </p:set>
                                    <p:animEffect transition="in" filter="circle(in)">
                                      <p:cBhvr>
                                        <p:cTn id="20" dur="20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35" y="170180"/>
            <a:ext cx="560070" cy="420370"/>
            <a:chOff x="-1" y="268"/>
            <a:chExt cx="882" cy="662"/>
          </a:xfrm>
        </p:grpSpPr>
        <p:sp>
          <p:nvSpPr>
            <p:cNvPr id="2" name="任意多边形 1"/>
            <p:cNvSpPr/>
            <p:nvPr/>
          </p:nvSpPr>
          <p:spPr>
            <a:xfrm>
              <a:off x="-1" y="294"/>
              <a:ext cx="882" cy="63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882" h="636">
                  <a:moveTo>
                    <a:pt x="0" y="0"/>
                  </a:moveTo>
                  <a:lnTo>
                    <a:pt x="882" y="0"/>
                  </a:lnTo>
                  <a:lnTo>
                    <a:pt x="723" y="636"/>
                  </a:lnTo>
                  <a:lnTo>
                    <a:pt x="0" y="636"/>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平行四边形 3"/>
            <p:cNvSpPr/>
            <p:nvPr/>
          </p:nvSpPr>
          <p:spPr>
            <a:xfrm>
              <a:off x="240" y="268"/>
              <a:ext cx="425" cy="662"/>
            </a:xfrm>
            <a:prstGeom prst="parallelogram">
              <a:avLst>
                <a:gd name="adj" fmla="val 40235"/>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86740" y="108585"/>
            <a:ext cx="1929130" cy="429895"/>
          </a:xfrm>
          <a:prstGeom prst="rect">
            <a:avLst/>
          </a:prstGeom>
          <a:noFill/>
        </p:spPr>
        <p:txBody>
          <a:bodyPr wrap="square" rtlCol="0">
            <a:spAutoFit/>
          </a:bodyPr>
          <a:lstStyle/>
          <a:p>
            <a:pPr algn="dist">
              <a:lnSpc>
                <a:spcPct val="110000"/>
              </a:lnSpc>
            </a:pPr>
            <a:r>
              <a:rPr lang="en-US" altLang="zh-CN" sz="200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tensor</a:t>
            </a:r>
            <a:r>
              <a:rPr lang="zh-CN" altLang="en-US" sz="200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的概念</a:t>
            </a:r>
          </a:p>
        </p:txBody>
      </p:sp>
      <p:sp>
        <p:nvSpPr>
          <p:cNvPr id="3" name="文本框 2"/>
          <p:cNvSpPr txBox="1"/>
          <p:nvPr/>
        </p:nvSpPr>
        <p:spPr>
          <a:xfrm>
            <a:off x="227330" y="949960"/>
            <a:ext cx="11737340" cy="5908040"/>
          </a:xfrm>
          <a:prstGeom prst="rect">
            <a:avLst/>
          </a:prstGeom>
          <a:noFill/>
        </p:spPr>
        <p:txBody>
          <a:bodyPr wrap="square" rtlCol="0">
            <a:spAutoFit/>
          </a:bodyPr>
          <a:lstStyle/>
          <a:p>
            <a:r>
              <a:rPr lang="en-US" altLang="zh-CN"/>
              <a:t>1. </a:t>
            </a:r>
            <a:r>
              <a:rPr lang="zh-CN" altLang="en-US"/>
              <a:t>在</a:t>
            </a:r>
            <a:r>
              <a:rPr lang="en-US" altLang="zh-CN"/>
              <a:t>shape</a:t>
            </a:r>
            <a:r>
              <a:rPr lang="zh-CN" altLang="en-US"/>
              <a:t>为</a:t>
            </a:r>
            <a:r>
              <a:rPr lang="en-US" altLang="zh-CN"/>
              <a:t>5</a:t>
            </a:r>
            <a:r>
              <a:rPr lang="zh-CN" altLang="en-US"/>
              <a:t>的一维数组</a:t>
            </a:r>
            <a:r>
              <a:rPr lang="en-US" altLang="zh-CN">
                <a:sym typeface="+mn-ea"/>
              </a:rPr>
              <a:t>[1,3,</a:t>
            </a:r>
            <a:r>
              <a:rPr lang="en-US" altLang="zh-CN">
                <a:solidFill>
                  <a:srgbClr val="FF0000"/>
                </a:solidFill>
                <a:sym typeface="+mn-ea"/>
              </a:rPr>
              <a:t>5</a:t>
            </a:r>
            <a:r>
              <a:rPr lang="en-US" altLang="zh-CN">
                <a:sym typeface="+mn-ea"/>
              </a:rPr>
              <a:t>,7,9]</a:t>
            </a:r>
            <a:r>
              <a:rPr lang="zh-CN" altLang="en-US">
                <a:sym typeface="+mn-ea"/>
              </a:rPr>
              <a:t>中</a:t>
            </a:r>
            <a:r>
              <a:rPr lang="zh-CN" altLang="en-US"/>
              <a:t>，给出</a:t>
            </a:r>
            <a:r>
              <a:rPr lang="en-US" altLang="zh-CN"/>
              <a:t>5</a:t>
            </a:r>
            <a:r>
              <a:rPr lang="zh-CN" altLang="en-US"/>
              <a:t>的坐标。</a:t>
            </a:r>
          </a:p>
          <a:p>
            <a:endParaRPr lang="zh-CN" altLang="en-US"/>
          </a:p>
          <a:p>
            <a:r>
              <a:rPr lang="en-US" altLang="zh-CN"/>
              <a:t>    </a:t>
            </a:r>
            <a:r>
              <a:rPr lang="zh-CN" altLang="en-US"/>
              <a:t>（</a:t>
            </a:r>
            <a:r>
              <a:rPr lang="en-US" altLang="zh-CN"/>
              <a:t>2</a:t>
            </a:r>
            <a:r>
              <a:rPr lang="zh-CN" altLang="en-US"/>
              <a:t>）</a:t>
            </a:r>
            <a:endParaRPr lang="en-US" altLang="zh-CN"/>
          </a:p>
          <a:p>
            <a:endParaRPr lang="en-US" altLang="zh-CN"/>
          </a:p>
          <a:p>
            <a:r>
              <a:rPr lang="en-US" altLang="zh-CN"/>
              <a:t>2. </a:t>
            </a:r>
            <a:r>
              <a:rPr lang="zh-CN" altLang="en-US"/>
              <a:t>在</a:t>
            </a:r>
            <a:r>
              <a:rPr lang="en-US" altLang="zh-CN"/>
              <a:t>shape</a:t>
            </a:r>
            <a:r>
              <a:rPr lang="zh-CN" altLang="en-US"/>
              <a:t>为</a:t>
            </a:r>
            <a:r>
              <a:rPr lang="en-US" altLang="zh-CN">
                <a:sym typeface="+mn-ea"/>
              </a:rPr>
              <a:t> 2</a:t>
            </a:r>
            <a:r>
              <a:rPr lang="zh-CN" altLang="en-US">
                <a:sym typeface="+mn-ea"/>
              </a:rPr>
              <a:t>✖️</a:t>
            </a:r>
            <a:r>
              <a:rPr lang="en-US" altLang="zh-CN">
                <a:sym typeface="+mn-ea"/>
              </a:rPr>
              <a:t>5</a:t>
            </a:r>
            <a:r>
              <a:rPr lang="zh-CN" altLang="en-US">
                <a:sym typeface="+mn-ea"/>
              </a:rPr>
              <a:t>的</a:t>
            </a:r>
            <a:r>
              <a:rPr lang="zh-CN" altLang="en-US"/>
              <a:t>二维数组</a:t>
            </a:r>
            <a:r>
              <a:rPr lang="en-US" altLang="zh-CN">
                <a:sym typeface="+mn-ea"/>
              </a:rPr>
              <a:t>[[1,3,5,7,9],[2,</a:t>
            </a:r>
            <a:r>
              <a:rPr lang="en-US" altLang="zh-CN">
                <a:solidFill>
                  <a:srgbClr val="FF0000"/>
                </a:solidFill>
                <a:sym typeface="+mn-ea"/>
              </a:rPr>
              <a:t>4</a:t>
            </a:r>
            <a:r>
              <a:rPr lang="en-US" altLang="zh-CN">
                <a:sym typeface="+mn-ea"/>
              </a:rPr>
              <a:t>,6,8,10]]</a:t>
            </a:r>
            <a:r>
              <a:rPr lang="zh-CN" altLang="en-US">
                <a:sym typeface="+mn-ea"/>
              </a:rPr>
              <a:t>中</a:t>
            </a:r>
            <a:r>
              <a:rPr lang="zh-CN" altLang="en-US"/>
              <a:t>， 给出</a:t>
            </a:r>
            <a:r>
              <a:rPr lang="en-US" altLang="zh-CN"/>
              <a:t>4</a:t>
            </a:r>
            <a:r>
              <a:rPr lang="zh-CN" altLang="en-US"/>
              <a:t>的坐标。</a:t>
            </a:r>
          </a:p>
          <a:p>
            <a:endParaRPr lang="zh-CN" altLang="en-US"/>
          </a:p>
          <a:p>
            <a:r>
              <a:rPr lang="en-US" altLang="zh-CN"/>
              <a:t>    </a:t>
            </a:r>
            <a:r>
              <a:rPr lang="zh-CN" altLang="en-US"/>
              <a:t>（</a:t>
            </a:r>
            <a:r>
              <a:rPr lang="en-US" altLang="zh-CN"/>
              <a:t>1</a:t>
            </a:r>
            <a:r>
              <a:rPr lang="zh-CN" altLang="en-US"/>
              <a:t>，</a:t>
            </a:r>
            <a:r>
              <a:rPr lang="en-US" altLang="zh-CN"/>
              <a:t>1</a:t>
            </a:r>
            <a:r>
              <a:rPr lang="zh-CN" altLang="en-US"/>
              <a:t>）</a:t>
            </a:r>
            <a:r>
              <a:rPr lang="en-US" altLang="zh-CN"/>
              <a:t>   </a:t>
            </a:r>
          </a:p>
          <a:p>
            <a:endParaRPr lang="en-US" altLang="zh-CN"/>
          </a:p>
          <a:p>
            <a:r>
              <a:rPr lang="en-US" altLang="zh-CN"/>
              <a:t>3. </a:t>
            </a:r>
            <a:r>
              <a:rPr lang="zh-CN" altLang="en-US"/>
              <a:t>在</a:t>
            </a:r>
            <a:r>
              <a:rPr lang="en-US" altLang="zh-CN"/>
              <a:t>shape</a:t>
            </a:r>
            <a:r>
              <a:rPr lang="zh-CN" altLang="en-US"/>
              <a:t>为</a:t>
            </a:r>
            <a:r>
              <a:rPr lang="en-US" altLang="zh-CN">
                <a:sym typeface="+mn-ea"/>
              </a:rPr>
              <a:t>3</a:t>
            </a:r>
            <a:r>
              <a:rPr lang="zh-CN" altLang="en-US">
                <a:sym typeface="+mn-ea"/>
              </a:rPr>
              <a:t>✖️</a:t>
            </a:r>
            <a:r>
              <a:rPr lang="en-US" altLang="zh-CN">
                <a:sym typeface="+mn-ea"/>
              </a:rPr>
              <a:t>2</a:t>
            </a:r>
            <a:r>
              <a:rPr lang="zh-CN" altLang="en-US">
                <a:sym typeface="+mn-ea"/>
              </a:rPr>
              <a:t>✖️</a:t>
            </a:r>
            <a:r>
              <a:rPr lang="en-US" altLang="zh-CN">
                <a:sym typeface="+mn-ea"/>
              </a:rPr>
              <a:t>5</a:t>
            </a:r>
            <a:r>
              <a:rPr lang="zh-CN" altLang="en-US">
                <a:sym typeface="+mn-ea"/>
              </a:rPr>
              <a:t>的三维数组</a:t>
            </a:r>
            <a:r>
              <a:rPr lang="en-US" altLang="zh-CN">
                <a:sym typeface="+mn-ea"/>
              </a:rPr>
              <a:t>[[[1,3,5,7,9],[2,4,</a:t>
            </a:r>
            <a:r>
              <a:rPr lang="en-US" altLang="zh-CN">
                <a:solidFill>
                  <a:srgbClr val="FF0000"/>
                </a:solidFill>
                <a:sym typeface="+mn-ea"/>
              </a:rPr>
              <a:t>6</a:t>
            </a:r>
            <a:r>
              <a:rPr lang="en-US" altLang="zh-CN">
                <a:sym typeface="+mn-ea"/>
              </a:rPr>
              <a:t>,8,10]],[[1,3,5,7,9],[2,4,</a:t>
            </a:r>
            <a:r>
              <a:rPr lang="en-US" altLang="zh-CN">
                <a:solidFill>
                  <a:srgbClr val="FF0000"/>
                </a:solidFill>
                <a:sym typeface="+mn-ea"/>
              </a:rPr>
              <a:t>6</a:t>
            </a:r>
            <a:r>
              <a:rPr lang="en-US" altLang="zh-CN">
                <a:sym typeface="+mn-ea"/>
              </a:rPr>
              <a:t>,8,10]],[[1,3,5,7,9],[2,4,</a:t>
            </a:r>
            <a:r>
              <a:rPr lang="en-US" altLang="zh-CN">
                <a:solidFill>
                  <a:srgbClr val="FF0000"/>
                </a:solidFill>
                <a:sym typeface="+mn-ea"/>
              </a:rPr>
              <a:t>6</a:t>
            </a:r>
            <a:r>
              <a:rPr lang="en-US" altLang="zh-CN">
                <a:sym typeface="+mn-ea"/>
              </a:rPr>
              <a:t>,8,10]]]</a:t>
            </a:r>
            <a:r>
              <a:rPr lang="zh-CN" altLang="en-US">
                <a:sym typeface="+mn-ea"/>
              </a:rPr>
              <a:t>中，给出所有</a:t>
            </a:r>
            <a:r>
              <a:rPr lang="en-US" altLang="zh-CN">
                <a:sym typeface="+mn-ea"/>
              </a:rPr>
              <a:t>6</a:t>
            </a:r>
            <a:r>
              <a:rPr lang="zh-CN" altLang="en-US">
                <a:sym typeface="+mn-ea"/>
              </a:rPr>
              <a:t>的坐标。</a:t>
            </a:r>
          </a:p>
          <a:p>
            <a:endParaRPr lang="zh-CN" altLang="en-US">
              <a:sym typeface="+mn-ea"/>
            </a:endParaRPr>
          </a:p>
          <a:p>
            <a:r>
              <a:rPr lang="zh-CN" altLang="en-US">
                <a:sym typeface="+mn-ea"/>
              </a:rPr>
              <a:t>     第一个</a:t>
            </a:r>
            <a:r>
              <a:rPr lang="en-US" altLang="zh-CN">
                <a:sym typeface="+mn-ea"/>
              </a:rPr>
              <a:t>6: </a:t>
            </a:r>
            <a:r>
              <a:rPr lang="zh-CN" altLang="en-US">
                <a:sym typeface="+mn-ea"/>
              </a:rPr>
              <a:t>（</a:t>
            </a:r>
            <a:r>
              <a:rPr lang="en-US" altLang="zh-CN">
                <a:sym typeface="+mn-ea"/>
              </a:rPr>
              <a:t>0</a:t>
            </a:r>
            <a:r>
              <a:rPr lang="zh-CN" altLang="en-US">
                <a:sym typeface="+mn-ea"/>
              </a:rPr>
              <a:t>，</a:t>
            </a:r>
            <a:r>
              <a:rPr lang="en-US" altLang="zh-CN">
                <a:sym typeface="+mn-ea"/>
              </a:rPr>
              <a:t>1</a:t>
            </a:r>
            <a:r>
              <a:rPr lang="zh-CN" altLang="en-US">
                <a:sym typeface="+mn-ea"/>
              </a:rPr>
              <a:t>，</a:t>
            </a:r>
            <a:r>
              <a:rPr lang="en-US" altLang="zh-CN">
                <a:sym typeface="+mn-ea"/>
              </a:rPr>
              <a:t>2</a:t>
            </a:r>
            <a:r>
              <a:rPr lang="zh-CN" altLang="en-US">
                <a:sym typeface="+mn-ea"/>
              </a:rPr>
              <a:t>）</a:t>
            </a:r>
          </a:p>
          <a:p>
            <a:r>
              <a:rPr lang="zh-CN" altLang="en-US">
                <a:sym typeface="+mn-ea"/>
              </a:rPr>
              <a:t>     第二个</a:t>
            </a:r>
            <a:r>
              <a:rPr lang="en-US" altLang="zh-CN">
                <a:sym typeface="+mn-ea"/>
              </a:rPr>
              <a:t>6: </a:t>
            </a:r>
            <a:r>
              <a:rPr lang="zh-CN" altLang="en-US">
                <a:sym typeface="+mn-ea"/>
              </a:rPr>
              <a:t>（</a:t>
            </a:r>
            <a:r>
              <a:rPr lang="en-US" altLang="zh-CN">
                <a:sym typeface="+mn-ea"/>
              </a:rPr>
              <a:t>1</a:t>
            </a:r>
            <a:r>
              <a:rPr lang="zh-CN" altLang="en-US">
                <a:sym typeface="+mn-ea"/>
              </a:rPr>
              <a:t>，</a:t>
            </a:r>
            <a:r>
              <a:rPr lang="en-US" altLang="zh-CN">
                <a:sym typeface="+mn-ea"/>
              </a:rPr>
              <a:t>1</a:t>
            </a:r>
            <a:r>
              <a:rPr lang="zh-CN" altLang="en-US">
                <a:sym typeface="+mn-ea"/>
              </a:rPr>
              <a:t>，</a:t>
            </a:r>
            <a:r>
              <a:rPr lang="en-US" altLang="zh-CN">
                <a:sym typeface="+mn-ea"/>
              </a:rPr>
              <a:t>2</a:t>
            </a:r>
            <a:r>
              <a:rPr lang="zh-CN" altLang="en-US">
                <a:sym typeface="+mn-ea"/>
              </a:rPr>
              <a:t>）</a:t>
            </a:r>
          </a:p>
          <a:p>
            <a:r>
              <a:rPr lang="zh-CN" altLang="en-US">
                <a:sym typeface="+mn-ea"/>
              </a:rPr>
              <a:t>     第三个</a:t>
            </a:r>
            <a:r>
              <a:rPr lang="en-US" altLang="zh-CN">
                <a:sym typeface="+mn-ea"/>
              </a:rPr>
              <a:t>6: </a:t>
            </a:r>
            <a:r>
              <a:rPr lang="zh-CN" altLang="en-US">
                <a:sym typeface="+mn-ea"/>
              </a:rPr>
              <a:t>（</a:t>
            </a:r>
            <a:r>
              <a:rPr lang="en-US" altLang="zh-CN">
                <a:sym typeface="+mn-ea"/>
              </a:rPr>
              <a:t>2</a:t>
            </a:r>
            <a:r>
              <a:rPr lang="zh-CN" altLang="en-US">
                <a:sym typeface="+mn-ea"/>
              </a:rPr>
              <a:t>，</a:t>
            </a:r>
            <a:r>
              <a:rPr lang="en-US" altLang="zh-CN">
                <a:sym typeface="+mn-ea"/>
              </a:rPr>
              <a:t>1</a:t>
            </a:r>
            <a:r>
              <a:rPr lang="zh-CN" altLang="en-US">
                <a:sym typeface="+mn-ea"/>
              </a:rPr>
              <a:t>，</a:t>
            </a:r>
            <a:r>
              <a:rPr lang="en-US" altLang="zh-CN">
                <a:sym typeface="+mn-ea"/>
              </a:rPr>
              <a:t>2</a:t>
            </a:r>
            <a:r>
              <a:rPr lang="zh-CN" altLang="en-US">
                <a:sym typeface="+mn-ea"/>
              </a:rPr>
              <a:t>）</a:t>
            </a:r>
            <a:r>
              <a:rPr lang="en-US" altLang="zh-CN">
                <a:sym typeface="+mn-ea"/>
              </a:rPr>
              <a:t>  </a:t>
            </a:r>
            <a:endParaRPr lang="zh-CN" altLang="en-US">
              <a:sym typeface="+mn-ea"/>
            </a:endParaRPr>
          </a:p>
          <a:p>
            <a:endParaRPr lang="zh-CN" altLang="en-US">
              <a:sym typeface="+mn-ea"/>
            </a:endParaRPr>
          </a:p>
          <a:p>
            <a:r>
              <a:rPr lang="zh-CN" altLang="en-US">
                <a:sym typeface="+mn-ea"/>
              </a:rPr>
              <a:t>推论：多维数组中，所有元素的坐标的每个分量均不超过该分量所在维度的</a:t>
            </a:r>
            <a:r>
              <a:rPr lang="en-US" altLang="zh-CN">
                <a:sym typeface="+mn-ea"/>
              </a:rPr>
              <a:t>shape</a:t>
            </a:r>
            <a:r>
              <a:rPr lang="zh-CN" altLang="en-US">
                <a:sym typeface="+mn-ea"/>
              </a:rPr>
              <a:t>。</a:t>
            </a:r>
          </a:p>
          <a:p>
            <a:endParaRPr lang="zh-CN" altLang="en-US">
              <a:sym typeface="+mn-ea"/>
            </a:endParaRPr>
          </a:p>
          <a:p>
            <a:r>
              <a:rPr lang="en-US" altLang="zh-CN">
                <a:sym typeface="+mn-ea"/>
              </a:rPr>
              <a:t>4. </a:t>
            </a:r>
            <a:r>
              <a:rPr lang="zh-CN" altLang="en-US">
                <a:sym typeface="+mn-ea"/>
              </a:rPr>
              <a:t>给出</a:t>
            </a:r>
            <a:r>
              <a:rPr lang="en-US" altLang="zh-CN">
                <a:sym typeface="+mn-ea"/>
              </a:rPr>
              <a:t>shape</a:t>
            </a:r>
            <a:r>
              <a:rPr lang="zh-CN" altLang="en-US">
                <a:sym typeface="+mn-ea"/>
              </a:rPr>
              <a:t>为</a:t>
            </a:r>
            <a:r>
              <a:rPr lang="en-US" altLang="zh-CN">
                <a:sym typeface="+mn-ea"/>
              </a:rPr>
              <a:t>4</a:t>
            </a:r>
            <a:r>
              <a:rPr lang="zh-CN" altLang="en-US">
                <a:sym typeface="+mn-ea"/>
              </a:rPr>
              <a:t>✖️</a:t>
            </a:r>
            <a:r>
              <a:rPr lang="en-US" altLang="zh-CN">
                <a:sym typeface="+mn-ea"/>
              </a:rPr>
              <a:t>5</a:t>
            </a:r>
            <a:r>
              <a:rPr lang="zh-CN" altLang="en-US">
                <a:sym typeface="+mn-ea"/>
              </a:rPr>
              <a:t>✖</a:t>
            </a:r>
            <a:r>
              <a:rPr lang="en-US" altLang="zh-CN">
                <a:sym typeface="+mn-ea"/>
              </a:rPr>
              <a:t>6</a:t>
            </a:r>
            <a:r>
              <a:rPr lang="zh-CN" altLang="en-US">
                <a:sym typeface="+mn-ea"/>
              </a:rPr>
              <a:t>✖</a:t>
            </a:r>
            <a:r>
              <a:rPr lang="en-US" altLang="zh-CN">
                <a:sym typeface="+mn-ea"/>
              </a:rPr>
              <a:t>7</a:t>
            </a:r>
            <a:r>
              <a:rPr lang="zh-CN" altLang="en-US">
                <a:sym typeface="+mn-ea"/>
              </a:rPr>
              <a:t>✖</a:t>
            </a:r>
            <a:r>
              <a:rPr lang="en-US" altLang="zh-CN">
                <a:sym typeface="+mn-ea"/>
              </a:rPr>
              <a:t>8</a:t>
            </a:r>
            <a:r>
              <a:rPr lang="zh-CN" altLang="en-US">
                <a:sym typeface="+mn-ea"/>
              </a:rPr>
              <a:t>的</a:t>
            </a:r>
            <a:r>
              <a:rPr lang="en-US" altLang="zh-CN">
                <a:sym typeface="+mn-ea"/>
              </a:rPr>
              <a:t>tensor</a:t>
            </a:r>
            <a:r>
              <a:rPr lang="zh-CN" altLang="en-US">
                <a:sym typeface="+mn-ea"/>
              </a:rPr>
              <a:t>最后一个元素的坐标。</a:t>
            </a:r>
          </a:p>
          <a:p>
            <a:endParaRPr lang="zh-CN" altLang="en-US">
              <a:sym typeface="+mn-ea"/>
            </a:endParaRPr>
          </a:p>
          <a:p>
            <a:r>
              <a:rPr lang="zh-CN" altLang="en-US">
                <a:sym typeface="+mn-ea"/>
              </a:rPr>
              <a:t>   （</a:t>
            </a:r>
            <a:r>
              <a:rPr lang="en-US" altLang="zh-CN">
                <a:sym typeface="+mn-ea"/>
              </a:rPr>
              <a:t>3</a:t>
            </a:r>
            <a:r>
              <a:rPr lang="zh-CN" altLang="en-US">
                <a:sym typeface="+mn-ea"/>
              </a:rPr>
              <a:t>，</a:t>
            </a:r>
            <a:r>
              <a:rPr lang="en-US" altLang="zh-CN">
                <a:sym typeface="+mn-ea"/>
              </a:rPr>
              <a:t>4</a:t>
            </a:r>
            <a:r>
              <a:rPr lang="zh-CN" altLang="en-US">
                <a:sym typeface="+mn-ea"/>
              </a:rPr>
              <a:t>，</a:t>
            </a:r>
            <a:r>
              <a:rPr lang="en-US" altLang="zh-CN">
                <a:sym typeface="+mn-ea"/>
              </a:rPr>
              <a:t>5</a:t>
            </a:r>
            <a:r>
              <a:rPr lang="zh-CN" altLang="en-US">
                <a:sym typeface="+mn-ea"/>
              </a:rPr>
              <a:t>，</a:t>
            </a:r>
            <a:r>
              <a:rPr lang="en-US" altLang="zh-CN">
                <a:sym typeface="+mn-ea"/>
              </a:rPr>
              <a:t>6</a:t>
            </a:r>
            <a:r>
              <a:rPr lang="zh-CN" altLang="en-US">
                <a:sym typeface="+mn-ea"/>
              </a:rPr>
              <a:t>，</a:t>
            </a:r>
            <a:r>
              <a:rPr lang="en-US" altLang="zh-CN">
                <a:sym typeface="+mn-ea"/>
              </a:rPr>
              <a:t>7</a:t>
            </a:r>
            <a:r>
              <a:rPr lang="zh-CN" altLang="en-US">
                <a:sym typeface="+mn-ea"/>
              </a:rPr>
              <a:t>）</a:t>
            </a:r>
          </a:p>
          <a:p>
            <a:endParaRPr lang="zh-CN" altLang="en-US">
              <a:sym typeface="+mn-ea"/>
            </a:endParaRPr>
          </a:p>
        </p:txBody>
      </p:sp>
      <p:sp>
        <p:nvSpPr>
          <p:cNvPr id="5" name="文本框 4"/>
          <p:cNvSpPr txBox="1"/>
          <p:nvPr/>
        </p:nvSpPr>
        <p:spPr>
          <a:xfrm>
            <a:off x="316865" y="590550"/>
            <a:ext cx="2934335" cy="368300"/>
          </a:xfrm>
          <a:prstGeom prst="rect">
            <a:avLst/>
          </a:prstGeom>
          <a:noFill/>
        </p:spPr>
        <p:txBody>
          <a:bodyPr wrap="square" rtlCol="0">
            <a:spAutoFit/>
          </a:bodyPr>
          <a:lstStyle/>
          <a:p>
            <a:r>
              <a:rPr lang="en-US" altLang="zh-CN"/>
              <a:t>tensor</a:t>
            </a:r>
            <a:r>
              <a:rPr lang="zh-CN" altLang="en-US">
                <a:solidFill>
                  <a:srgbClr val="92D050"/>
                </a:solidFill>
              </a:rPr>
              <a:t>坐标</a:t>
            </a:r>
            <a:r>
              <a:rPr lang="zh-CN" altLang="en-US"/>
              <a:t>牛刀小试：</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 calcmode="lin" valueType="num">
                                      <p:cBhvr additive="base">
                                        <p:cTn id="1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
                                            <p:txEl>
                                              <p:pRg st="10" end="10"/>
                                            </p:txEl>
                                          </p:spTgt>
                                        </p:tgtEl>
                                        <p:attrNameLst>
                                          <p:attrName>style.visibility</p:attrName>
                                        </p:attrNameLst>
                                      </p:cBhvr>
                                      <p:to>
                                        <p:strVal val="visible"/>
                                      </p:to>
                                    </p:set>
                                    <p:animEffect transition="in" filter="box(in)">
                                      <p:cBhvr>
                                        <p:cTn id="18" dur="2000"/>
                                        <p:tgtEl>
                                          <p:spTgt spid="3">
                                            <p:txEl>
                                              <p:pRg st="10" end="10"/>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animEffect transition="in" filter="box(in)">
                                      <p:cBhvr>
                                        <p:cTn id="21" dur="2000"/>
                                        <p:tgtEl>
                                          <p:spTgt spid="3">
                                            <p:txEl>
                                              <p:pRg st="11" end="11"/>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3">
                                            <p:txEl>
                                              <p:pRg st="12" end="12"/>
                                            </p:txEl>
                                          </p:spTgt>
                                        </p:tgtEl>
                                        <p:attrNameLst>
                                          <p:attrName>style.visibility</p:attrName>
                                        </p:attrNameLst>
                                      </p:cBhvr>
                                      <p:to>
                                        <p:strVal val="visible"/>
                                      </p:to>
                                    </p:set>
                                    <p:animEffect transition="in" filter="box(in)">
                                      <p:cBhvr>
                                        <p:cTn id="24" dur="2000"/>
                                        <p:tgtEl>
                                          <p:spTgt spid="3">
                                            <p:txEl>
                                              <p:pRg st="12" end="1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animEffect transition="in" filter="checkerboard(across)">
                                      <p:cBhvr>
                                        <p:cTn id="29" dur="500"/>
                                        <p:tgtEl>
                                          <p:spTgt spid="3">
                                            <p:txEl>
                                              <p:pRg st="14" end="1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3" presetClass="entr" presetSubtype="16" fill="hold" nodeType="clickEffect">
                                  <p:stCondLst>
                                    <p:cond delay="0"/>
                                  </p:stCondLst>
                                  <p:childTnLst>
                                    <p:set>
                                      <p:cBhvr>
                                        <p:cTn id="33" dur="1" fill="hold">
                                          <p:stCondLst>
                                            <p:cond delay="0"/>
                                          </p:stCondLst>
                                        </p:cTn>
                                        <p:tgtEl>
                                          <p:spTgt spid="3">
                                            <p:txEl>
                                              <p:pRg st="16" end="16"/>
                                            </p:txEl>
                                          </p:spTgt>
                                        </p:tgtEl>
                                        <p:attrNameLst>
                                          <p:attrName>style.visibility</p:attrName>
                                        </p:attrNameLst>
                                      </p:cBhvr>
                                      <p:to>
                                        <p:strVal val="visible"/>
                                      </p:to>
                                    </p:set>
                                    <p:animEffect transition="in" filter="plus(in)">
                                      <p:cBhvr>
                                        <p:cTn id="34" dur="2000"/>
                                        <p:tgtEl>
                                          <p:spTgt spid="3">
                                            <p:txEl>
                                              <p:pRg st="16" end="1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nodeType="clickEffect">
                                  <p:stCondLst>
                                    <p:cond delay="0"/>
                                  </p:stCondLst>
                                  <p:childTnLst>
                                    <p:set>
                                      <p:cBhvr>
                                        <p:cTn id="38" dur="1" fill="hold">
                                          <p:stCondLst>
                                            <p:cond delay="0"/>
                                          </p:stCondLst>
                                        </p:cTn>
                                        <p:tgtEl>
                                          <p:spTgt spid="3">
                                            <p:txEl>
                                              <p:pRg st="18" end="18"/>
                                            </p:txEl>
                                          </p:spTgt>
                                        </p:tgtEl>
                                        <p:attrNameLst>
                                          <p:attrName>style.visibility</p:attrName>
                                        </p:attrNameLst>
                                      </p:cBhvr>
                                      <p:to>
                                        <p:strVal val="visible"/>
                                      </p:to>
                                    </p:set>
                                    <p:animEffect transition="in" filter="checkerboard(across)">
                                      <p:cBhvr>
                                        <p:cTn id="39" dur="500"/>
                                        <p:tgtEl>
                                          <p:spTgt spid="3">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35" y="170180"/>
            <a:ext cx="560070" cy="420370"/>
            <a:chOff x="-1" y="268"/>
            <a:chExt cx="882" cy="662"/>
          </a:xfrm>
        </p:grpSpPr>
        <p:sp>
          <p:nvSpPr>
            <p:cNvPr id="2" name="任意多边形 1"/>
            <p:cNvSpPr/>
            <p:nvPr/>
          </p:nvSpPr>
          <p:spPr>
            <a:xfrm>
              <a:off x="-1" y="294"/>
              <a:ext cx="882" cy="63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882" h="636">
                  <a:moveTo>
                    <a:pt x="0" y="0"/>
                  </a:moveTo>
                  <a:lnTo>
                    <a:pt x="882" y="0"/>
                  </a:lnTo>
                  <a:lnTo>
                    <a:pt x="723" y="636"/>
                  </a:lnTo>
                  <a:lnTo>
                    <a:pt x="0" y="636"/>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平行四边形 3"/>
            <p:cNvSpPr/>
            <p:nvPr/>
          </p:nvSpPr>
          <p:spPr>
            <a:xfrm>
              <a:off x="240" y="268"/>
              <a:ext cx="425" cy="662"/>
            </a:xfrm>
            <a:prstGeom prst="parallelogram">
              <a:avLst>
                <a:gd name="adj" fmla="val 40235"/>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86740" y="108585"/>
            <a:ext cx="1929130" cy="429895"/>
          </a:xfrm>
          <a:prstGeom prst="rect">
            <a:avLst/>
          </a:prstGeom>
          <a:noFill/>
        </p:spPr>
        <p:txBody>
          <a:bodyPr wrap="square" rtlCol="0">
            <a:spAutoFit/>
          </a:bodyPr>
          <a:lstStyle/>
          <a:p>
            <a:pPr algn="dist">
              <a:lnSpc>
                <a:spcPct val="110000"/>
              </a:lnSpc>
            </a:pPr>
            <a:r>
              <a:rPr lang="en-US" altLang="zh-CN" sz="200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tensor</a:t>
            </a:r>
            <a:r>
              <a:rPr lang="zh-CN" altLang="en-US" sz="200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的概念</a:t>
            </a:r>
          </a:p>
        </p:txBody>
      </p:sp>
      <p:sp>
        <p:nvSpPr>
          <p:cNvPr id="3" name="文本框 2"/>
          <p:cNvSpPr txBox="1"/>
          <p:nvPr/>
        </p:nvSpPr>
        <p:spPr>
          <a:xfrm>
            <a:off x="120015" y="897255"/>
            <a:ext cx="11951970" cy="5354320"/>
          </a:xfrm>
          <a:prstGeom prst="rect">
            <a:avLst/>
          </a:prstGeom>
          <a:noFill/>
        </p:spPr>
        <p:txBody>
          <a:bodyPr wrap="square" rtlCol="0">
            <a:spAutoFit/>
          </a:bodyPr>
          <a:lstStyle/>
          <a:p>
            <a:r>
              <a:rPr lang="zh-CN" altLang="en-US" dirty="0"/>
              <a:t>深度学习中，张量（</a:t>
            </a:r>
            <a:r>
              <a:rPr lang="en-US" altLang="zh-CN" dirty="0"/>
              <a:t>tensor</a:t>
            </a:r>
            <a:r>
              <a:rPr lang="zh-CN" altLang="en-US" dirty="0"/>
              <a:t>）的概念：</a:t>
            </a:r>
            <a:r>
              <a:rPr lang="zh-CN" altLang="en-US" dirty="0">
                <a:solidFill>
                  <a:schemeClr val="tx1"/>
                </a:solidFill>
              </a:rPr>
              <a:t>多维数组</a:t>
            </a:r>
            <a:r>
              <a:rPr lang="zh-CN" altLang="en-US" dirty="0"/>
              <a:t>。</a:t>
            </a:r>
          </a:p>
          <a:p>
            <a:endParaRPr lang="zh-CN" altLang="en-US" dirty="0"/>
          </a:p>
          <a:p>
            <a:r>
              <a:rPr lang="zh-CN" altLang="en-US" dirty="0"/>
              <a:t>多维数组中</a:t>
            </a:r>
            <a:r>
              <a:rPr lang="zh-CN" altLang="en-US" dirty="0">
                <a:solidFill>
                  <a:srgbClr val="92D050"/>
                </a:solidFill>
              </a:rPr>
              <a:t>元素序号</a:t>
            </a:r>
            <a:r>
              <a:rPr lang="zh-CN" altLang="en-US" dirty="0"/>
              <a:t>的定义：</a:t>
            </a:r>
          </a:p>
          <a:p>
            <a:endParaRPr lang="zh-CN" altLang="en-US" dirty="0"/>
          </a:p>
          <a:p>
            <a:r>
              <a:rPr lang="en-US" altLang="zh-CN" dirty="0">
                <a:solidFill>
                  <a:schemeClr val="tx1">
                    <a:lumMod val="50000"/>
                    <a:lumOff val="50000"/>
                  </a:schemeClr>
                </a:solidFill>
              </a:rPr>
              <a:t>1. </a:t>
            </a:r>
            <a:r>
              <a:rPr lang="zh-CN" altLang="en-US" dirty="0">
                <a:solidFill>
                  <a:schemeClr val="tx1">
                    <a:lumMod val="50000"/>
                    <a:lumOff val="50000"/>
                  </a:schemeClr>
                </a:solidFill>
              </a:rPr>
              <a:t>元素：元素是组成多维数组的最小基本单元。元素拥有一种确定的数据类型，</a:t>
            </a:r>
            <a:r>
              <a:rPr lang="en-US" altLang="zh-CN" dirty="0">
                <a:solidFill>
                  <a:schemeClr val="tx1">
                    <a:lumMod val="50000"/>
                    <a:lumOff val="50000"/>
                  </a:schemeClr>
                </a:solidFill>
              </a:rPr>
              <a:t>half</a:t>
            </a:r>
            <a:r>
              <a:rPr lang="zh-CN" altLang="en-US" dirty="0">
                <a:solidFill>
                  <a:schemeClr val="tx1">
                    <a:lumMod val="50000"/>
                    <a:lumOff val="50000"/>
                  </a:schemeClr>
                </a:solidFill>
              </a:rPr>
              <a:t>，</a:t>
            </a:r>
            <a:r>
              <a:rPr lang="en-US" altLang="zh-CN" dirty="0">
                <a:solidFill>
                  <a:schemeClr val="tx1">
                    <a:lumMod val="50000"/>
                    <a:lumOff val="50000"/>
                  </a:schemeClr>
                </a:solidFill>
              </a:rPr>
              <a:t>float</a:t>
            </a:r>
            <a:r>
              <a:rPr lang="zh-CN" altLang="en-US" dirty="0">
                <a:solidFill>
                  <a:schemeClr val="tx1">
                    <a:lumMod val="50000"/>
                    <a:lumOff val="50000"/>
                  </a:schemeClr>
                </a:solidFill>
              </a:rPr>
              <a:t>，</a:t>
            </a:r>
            <a:r>
              <a:rPr lang="en-US" altLang="zh-CN" dirty="0">
                <a:solidFill>
                  <a:schemeClr val="tx1">
                    <a:lumMod val="50000"/>
                    <a:lumOff val="50000"/>
                  </a:schemeClr>
                </a:solidFill>
              </a:rPr>
              <a:t>int</a:t>
            </a:r>
            <a:r>
              <a:rPr lang="zh-CN" altLang="en-US" dirty="0">
                <a:solidFill>
                  <a:schemeClr val="tx1">
                    <a:lumMod val="50000"/>
                    <a:lumOff val="50000"/>
                  </a:schemeClr>
                </a:solidFill>
              </a:rPr>
              <a:t>，</a:t>
            </a:r>
            <a:r>
              <a:rPr lang="en-US" altLang="zh-CN" dirty="0">
                <a:solidFill>
                  <a:schemeClr val="tx1">
                    <a:lumMod val="50000"/>
                    <a:lumOff val="50000"/>
                  </a:schemeClr>
                </a:solidFill>
              </a:rPr>
              <a:t>bool </a:t>
            </a:r>
            <a:r>
              <a:rPr lang="zh-CN" altLang="en-US" dirty="0">
                <a:solidFill>
                  <a:schemeClr val="tx1">
                    <a:lumMod val="50000"/>
                    <a:lumOff val="50000"/>
                  </a:schemeClr>
                </a:solidFill>
              </a:rPr>
              <a:t>等。</a:t>
            </a:r>
          </a:p>
          <a:p>
            <a:endParaRPr lang="en-US" altLang="zh-CN" dirty="0">
              <a:solidFill>
                <a:schemeClr val="tx1">
                  <a:lumMod val="50000"/>
                  <a:lumOff val="50000"/>
                </a:schemeClr>
              </a:solidFill>
            </a:endParaRPr>
          </a:p>
          <a:p>
            <a:r>
              <a:rPr lang="en-US" altLang="zh-CN" dirty="0">
                <a:solidFill>
                  <a:schemeClr val="tx1">
                    <a:lumMod val="50000"/>
                    <a:lumOff val="50000"/>
                  </a:schemeClr>
                </a:solidFill>
              </a:rPr>
              <a:t>2. </a:t>
            </a:r>
            <a:r>
              <a:rPr lang="zh-CN" altLang="en-US" dirty="0">
                <a:solidFill>
                  <a:schemeClr val="tx1">
                    <a:lumMod val="50000"/>
                    <a:lumOff val="50000"/>
                  </a:schemeClr>
                </a:solidFill>
              </a:rPr>
              <a:t>将</a:t>
            </a:r>
            <a:r>
              <a:rPr lang="en-US" altLang="zh-CN" dirty="0">
                <a:solidFill>
                  <a:schemeClr val="tx1">
                    <a:lumMod val="50000"/>
                    <a:lumOff val="50000"/>
                  </a:schemeClr>
                </a:solidFill>
              </a:rPr>
              <a:t>m</a:t>
            </a:r>
            <a:r>
              <a:rPr lang="zh-CN" altLang="en-US" dirty="0">
                <a:solidFill>
                  <a:schemeClr val="tx1">
                    <a:lumMod val="50000"/>
                    <a:lumOff val="50000"/>
                  </a:schemeClr>
                </a:solidFill>
              </a:rPr>
              <a:t>个类型相同的元素堆叠在一起，便可以得到一个一维数组。此时，数组的维数（</a:t>
            </a:r>
            <a:r>
              <a:rPr lang="en-US" altLang="zh-CN" dirty="0">
                <a:solidFill>
                  <a:schemeClr val="tx1">
                    <a:lumMod val="50000"/>
                    <a:lumOff val="50000"/>
                  </a:schemeClr>
                </a:solidFill>
              </a:rPr>
              <a:t>dim</a:t>
            </a:r>
            <a:r>
              <a:rPr lang="zh-CN" altLang="en-US" dirty="0">
                <a:solidFill>
                  <a:schemeClr val="tx1">
                    <a:lumMod val="50000"/>
                    <a:lumOff val="50000"/>
                  </a:schemeClr>
                </a:solidFill>
              </a:rPr>
              <a:t>）为</a:t>
            </a:r>
            <a:r>
              <a:rPr lang="en-US" altLang="zh-CN" dirty="0">
                <a:solidFill>
                  <a:schemeClr val="tx1">
                    <a:lumMod val="50000"/>
                    <a:lumOff val="50000"/>
                  </a:schemeClr>
                </a:solidFill>
              </a:rPr>
              <a:t>1</a:t>
            </a:r>
            <a:r>
              <a:rPr lang="zh-CN" altLang="en-US" dirty="0">
                <a:solidFill>
                  <a:schemeClr val="tx1">
                    <a:lumMod val="50000"/>
                    <a:lumOff val="50000"/>
                  </a:schemeClr>
                </a:solidFill>
              </a:rPr>
              <a:t>；数组的形状（</a:t>
            </a:r>
            <a:r>
              <a:rPr lang="en-US" altLang="zh-CN" dirty="0">
                <a:solidFill>
                  <a:schemeClr val="tx1">
                    <a:lumMod val="50000"/>
                    <a:lumOff val="50000"/>
                  </a:schemeClr>
                </a:solidFill>
              </a:rPr>
              <a:t>shape</a:t>
            </a:r>
            <a:r>
              <a:rPr lang="zh-CN" altLang="en-US" dirty="0">
                <a:solidFill>
                  <a:schemeClr val="tx1">
                    <a:lumMod val="50000"/>
                    <a:lumOff val="50000"/>
                  </a:schemeClr>
                </a:solidFill>
              </a:rPr>
              <a:t>）为 </a:t>
            </a:r>
            <a:r>
              <a:rPr lang="en-US" altLang="zh-CN" dirty="0">
                <a:solidFill>
                  <a:schemeClr val="tx1">
                    <a:lumMod val="50000"/>
                    <a:lumOff val="50000"/>
                  </a:schemeClr>
                </a:solidFill>
              </a:rPr>
              <a:t>m</a:t>
            </a:r>
            <a:r>
              <a:rPr lang="zh-CN" altLang="en-US" dirty="0">
                <a:solidFill>
                  <a:schemeClr val="tx1">
                    <a:lumMod val="50000"/>
                    <a:lumOff val="50000"/>
                  </a:schemeClr>
                </a:solidFill>
              </a:rPr>
              <a:t>；数组的类型（</a:t>
            </a:r>
            <a:r>
              <a:rPr lang="en-US" altLang="zh-CN" dirty="0" err="1">
                <a:solidFill>
                  <a:schemeClr val="tx1">
                    <a:lumMod val="50000"/>
                    <a:lumOff val="50000"/>
                  </a:schemeClr>
                </a:solidFill>
              </a:rPr>
              <a:t>dtype</a:t>
            </a:r>
            <a:r>
              <a:rPr lang="zh-CN" altLang="en-US" dirty="0">
                <a:solidFill>
                  <a:schemeClr val="tx1">
                    <a:lumMod val="50000"/>
                    <a:lumOff val="50000"/>
                  </a:schemeClr>
                </a:solidFill>
              </a:rPr>
              <a:t>）为元素的类型。</a:t>
            </a:r>
          </a:p>
          <a:p>
            <a:endParaRPr lang="en-US" altLang="zh-CN" dirty="0">
              <a:solidFill>
                <a:schemeClr val="tx1">
                  <a:lumMod val="50000"/>
                  <a:lumOff val="50000"/>
                </a:schemeClr>
              </a:solidFill>
            </a:endParaRPr>
          </a:p>
          <a:p>
            <a:r>
              <a:rPr lang="en-US" altLang="zh-CN" dirty="0">
                <a:solidFill>
                  <a:schemeClr val="tx1">
                    <a:lumMod val="50000"/>
                    <a:lumOff val="50000"/>
                  </a:schemeClr>
                </a:solidFill>
              </a:rPr>
              <a:t>3. n</a:t>
            </a:r>
            <a:r>
              <a:rPr lang="zh-CN" altLang="en-US" dirty="0">
                <a:solidFill>
                  <a:schemeClr val="tx1">
                    <a:lumMod val="50000"/>
                    <a:lumOff val="50000"/>
                  </a:schemeClr>
                </a:solidFill>
              </a:rPr>
              <a:t>（</a:t>
            </a:r>
            <a:r>
              <a:rPr lang="en-US" altLang="zh-CN" dirty="0">
                <a:solidFill>
                  <a:schemeClr val="tx1">
                    <a:lumMod val="50000"/>
                    <a:lumOff val="50000"/>
                  </a:schemeClr>
                </a:solidFill>
              </a:rPr>
              <a:t>n &gt;=2</a:t>
            </a:r>
            <a:r>
              <a:rPr lang="zh-CN" altLang="en-US" dirty="0">
                <a:solidFill>
                  <a:schemeClr val="tx1">
                    <a:lumMod val="50000"/>
                    <a:lumOff val="50000"/>
                  </a:schemeClr>
                </a:solidFill>
              </a:rPr>
              <a:t>）维数组，由</a:t>
            </a:r>
            <a:r>
              <a:rPr lang="en-US" altLang="zh-CN" dirty="0">
                <a:solidFill>
                  <a:schemeClr val="tx1">
                    <a:lumMod val="50000"/>
                    <a:lumOff val="50000"/>
                  </a:schemeClr>
                </a:solidFill>
              </a:rPr>
              <a:t>k</a:t>
            </a:r>
            <a:r>
              <a:rPr lang="zh-CN" altLang="en-US" dirty="0">
                <a:solidFill>
                  <a:schemeClr val="tx1">
                    <a:lumMod val="50000"/>
                    <a:lumOff val="50000"/>
                  </a:schemeClr>
                </a:solidFill>
              </a:rPr>
              <a:t>个</a:t>
            </a:r>
            <a:r>
              <a:rPr lang="en-US" altLang="zh-CN" dirty="0">
                <a:solidFill>
                  <a:schemeClr val="tx1">
                    <a:lumMod val="50000"/>
                    <a:lumOff val="50000"/>
                  </a:schemeClr>
                </a:solidFill>
              </a:rPr>
              <a:t>n-1</a:t>
            </a:r>
            <a:r>
              <a:rPr lang="zh-CN" altLang="en-US" dirty="0">
                <a:solidFill>
                  <a:schemeClr val="tx1">
                    <a:lumMod val="50000"/>
                    <a:lumOff val="50000"/>
                  </a:schemeClr>
                </a:solidFill>
              </a:rPr>
              <a:t>维，形状相同，类型一致的数组堆叠在一起组成；此时，数组的维数为</a:t>
            </a:r>
            <a:r>
              <a:rPr lang="en-US" altLang="zh-CN" dirty="0">
                <a:solidFill>
                  <a:schemeClr val="tx1">
                    <a:lumMod val="50000"/>
                    <a:lumOff val="50000"/>
                  </a:schemeClr>
                </a:solidFill>
              </a:rPr>
              <a:t>n</a:t>
            </a:r>
            <a:r>
              <a:rPr lang="zh-CN" altLang="en-US" dirty="0">
                <a:solidFill>
                  <a:schemeClr val="tx1">
                    <a:lumMod val="50000"/>
                    <a:lumOff val="50000"/>
                  </a:schemeClr>
                </a:solidFill>
              </a:rPr>
              <a:t>；数组的形状为 </a:t>
            </a:r>
            <a:r>
              <a:rPr lang="en-US" altLang="zh-CN" dirty="0">
                <a:solidFill>
                  <a:schemeClr val="tx1">
                    <a:lumMod val="50000"/>
                    <a:lumOff val="50000"/>
                  </a:schemeClr>
                </a:solidFill>
              </a:rPr>
              <a:t>k </a:t>
            </a:r>
            <a:r>
              <a:rPr lang="zh-CN" altLang="en-US" dirty="0">
                <a:solidFill>
                  <a:schemeClr val="tx1">
                    <a:lumMod val="50000"/>
                    <a:lumOff val="50000"/>
                  </a:schemeClr>
                </a:solidFill>
              </a:rPr>
              <a:t>✖  </a:t>
            </a:r>
            <a:r>
              <a:rPr lang="en-US" altLang="zh-CN" dirty="0">
                <a:solidFill>
                  <a:schemeClr val="tx1">
                    <a:lumMod val="50000"/>
                    <a:lumOff val="50000"/>
                  </a:schemeClr>
                </a:solidFill>
              </a:rPr>
              <a:t>{};</a:t>
            </a:r>
            <a:r>
              <a:rPr lang="zh-CN" altLang="en-US" dirty="0">
                <a:solidFill>
                  <a:schemeClr val="tx1">
                    <a:lumMod val="50000"/>
                    <a:lumOff val="50000"/>
                  </a:schemeClr>
                </a:solidFill>
              </a:rPr>
              <a:t>其中</a:t>
            </a:r>
            <a:r>
              <a:rPr lang="en-US" altLang="zh-CN" dirty="0">
                <a:solidFill>
                  <a:schemeClr val="tx1">
                    <a:lumMod val="50000"/>
                    <a:lumOff val="50000"/>
                  </a:schemeClr>
                </a:solidFill>
              </a:rPr>
              <a:t>{}</a:t>
            </a:r>
            <a:r>
              <a:rPr lang="zh-CN" altLang="en-US" dirty="0">
                <a:solidFill>
                  <a:schemeClr val="tx1">
                    <a:lumMod val="50000"/>
                    <a:lumOff val="50000"/>
                  </a:schemeClr>
                </a:solidFill>
              </a:rPr>
              <a:t>为️参与堆叠的</a:t>
            </a:r>
            <a:r>
              <a:rPr lang="en-US" altLang="zh-CN" dirty="0">
                <a:solidFill>
                  <a:schemeClr val="tx1">
                    <a:lumMod val="50000"/>
                    <a:lumOff val="50000"/>
                  </a:schemeClr>
                </a:solidFill>
              </a:rPr>
              <a:t>n-1</a:t>
            </a:r>
            <a:r>
              <a:rPr lang="zh-CN" altLang="en-US" dirty="0">
                <a:solidFill>
                  <a:schemeClr val="tx1">
                    <a:lumMod val="50000"/>
                    <a:lumOff val="50000"/>
                  </a:schemeClr>
                </a:solidFill>
              </a:rPr>
              <a:t>维数组的形状。</a:t>
            </a:r>
          </a:p>
          <a:p>
            <a:endParaRPr lang="zh-CN" altLang="en-US" dirty="0">
              <a:solidFill>
                <a:schemeClr val="tx1">
                  <a:lumMod val="50000"/>
                  <a:lumOff val="50000"/>
                </a:schemeClr>
              </a:solidFill>
            </a:endParaRPr>
          </a:p>
          <a:p>
            <a:r>
              <a:rPr lang="zh-CN" altLang="en-US" dirty="0">
                <a:solidFill>
                  <a:schemeClr val="tx1">
                    <a:lumMod val="50000"/>
                    <a:lumOff val="50000"/>
                  </a:schemeClr>
                </a:solidFill>
                <a:sym typeface="+mn-ea"/>
              </a:rPr>
              <a:t>推论：多维数组中，元素个数为：</a:t>
            </a:r>
            <a:r>
              <a:rPr lang="en-US" altLang="zh-CN" dirty="0">
                <a:solidFill>
                  <a:schemeClr val="tx1">
                    <a:lumMod val="50000"/>
                    <a:lumOff val="50000"/>
                  </a:schemeClr>
                </a:solidFill>
                <a:sym typeface="+mn-ea"/>
              </a:rPr>
              <a:t>shape</a:t>
            </a:r>
            <a:r>
              <a:rPr lang="zh-CN" altLang="en-US" dirty="0">
                <a:solidFill>
                  <a:schemeClr val="tx1">
                    <a:lumMod val="50000"/>
                    <a:lumOff val="50000"/>
                  </a:schemeClr>
                </a:solidFill>
                <a:sym typeface="+mn-ea"/>
              </a:rPr>
              <a:t>连乘的乘积，记为</a:t>
            </a:r>
            <a:r>
              <a:rPr lang="en-US" altLang="zh-CN" dirty="0">
                <a:solidFill>
                  <a:schemeClr val="tx1">
                    <a:lumMod val="50000"/>
                    <a:lumOff val="50000"/>
                  </a:schemeClr>
                </a:solidFill>
                <a:sym typeface="+mn-ea"/>
              </a:rPr>
              <a:t>number</a:t>
            </a:r>
            <a:r>
              <a:rPr lang="zh-CN" altLang="en-US" dirty="0">
                <a:solidFill>
                  <a:schemeClr val="tx1">
                    <a:lumMod val="50000"/>
                    <a:lumOff val="50000"/>
                  </a:schemeClr>
                </a:solidFill>
                <a:sym typeface="+mn-ea"/>
              </a:rPr>
              <a:t>。</a:t>
            </a:r>
          </a:p>
          <a:p>
            <a:endParaRPr lang="zh-CN" altLang="en-US" dirty="0">
              <a:sym typeface="+mn-ea"/>
            </a:endParaRPr>
          </a:p>
          <a:p>
            <a:r>
              <a:rPr lang="zh-CN" altLang="en-US" dirty="0"/>
              <a:t>对于多维数组中的每个元素，序列</a:t>
            </a:r>
            <a:r>
              <a:rPr lang="en-US" altLang="zh-CN" dirty="0"/>
              <a:t>[0,1,2...numbe-1]</a:t>
            </a:r>
            <a:r>
              <a:rPr lang="zh-CN" altLang="en-US" dirty="0"/>
              <a:t>中，均存在一个数字与之对应，称其为该元素的序号（</a:t>
            </a:r>
            <a:r>
              <a:rPr lang="en-US" altLang="zh-CN" dirty="0"/>
              <a:t>index</a:t>
            </a:r>
            <a:r>
              <a:rPr lang="zh-CN" altLang="en-US" dirty="0"/>
              <a:t>）。</a:t>
            </a:r>
          </a:p>
          <a:p>
            <a:endParaRPr lang="zh-CN" altLang="en-US" dirty="0"/>
          </a:p>
          <a:p>
            <a:r>
              <a:rPr lang="zh-CN" altLang="en-US" dirty="0">
                <a:sym typeface="+mn-ea"/>
              </a:rPr>
              <a:t>推论：多维数组中，每个元素的序号和坐标都是唯一确定且独一无二的。</a:t>
            </a:r>
            <a:endParaRPr lang="zh-CN" altLang="en-US" dirty="0"/>
          </a:p>
          <a:p>
            <a:endParaRPr lang="zh-CN" altLang="en-US" dirty="0"/>
          </a:p>
          <a:p>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animEffect transition="in" filter="blinds(horizontal)">
                                      <p:cBhvr>
                                        <p:cTn id="7" dur="500"/>
                                        <p:tgtEl>
                                          <p:spTgt spid="3">
                                            <p:txEl>
                                              <p:pRg st="12" end="1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4" end="14"/>
                                            </p:txEl>
                                          </p:spTgt>
                                        </p:tgtEl>
                                        <p:attrNameLst>
                                          <p:attrName>style.visibility</p:attrName>
                                        </p:attrNameLst>
                                      </p:cBhvr>
                                      <p:to>
                                        <p:strVal val="visible"/>
                                      </p:to>
                                    </p:set>
                                    <p:animEffect transition="in" filter="blinds(horizontal)">
                                      <p:cBhvr>
                                        <p:cTn id="1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35" y="170180"/>
            <a:ext cx="560070" cy="420370"/>
            <a:chOff x="-1" y="268"/>
            <a:chExt cx="882" cy="662"/>
          </a:xfrm>
        </p:grpSpPr>
        <p:sp>
          <p:nvSpPr>
            <p:cNvPr id="2" name="任意多边形 1"/>
            <p:cNvSpPr/>
            <p:nvPr/>
          </p:nvSpPr>
          <p:spPr>
            <a:xfrm>
              <a:off x="-1" y="294"/>
              <a:ext cx="882" cy="63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882" h="636">
                  <a:moveTo>
                    <a:pt x="0" y="0"/>
                  </a:moveTo>
                  <a:lnTo>
                    <a:pt x="882" y="0"/>
                  </a:lnTo>
                  <a:lnTo>
                    <a:pt x="723" y="636"/>
                  </a:lnTo>
                  <a:lnTo>
                    <a:pt x="0" y="636"/>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平行四边形 3"/>
            <p:cNvSpPr/>
            <p:nvPr/>
          </p:nvSpPr>
          <p:spPr>
            <a:xfrm>
              <a:off x="240" y="268"/>
              <a:ext cx="425" cy="662"/>
            </a:xfrm>
            <a:prstGeom prst="parallelogram">
              <a:avLst>
                <a:gd name="adj" fmla="val 40235"/>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86740" y="108585"/>
            <a:ext cx="1929130" cy="429895"/>
          </a:xfrm>
          <a:prstGeom prst="rect">
            <a:avLst/>
          </a:prstGeom>
          <a:noFill/>
        </p:spPr>
        <p:txBody>
          <a:bodyPr wrap="square" rtlCol="0">
            <a:spAutoFit/>
          </a:bodyPr>
          <a:lstStyle/>
          <a:p>
            <a:pPr algn="dist">
              <a:lnSpc>
                <a:spcPct val="110000"/>
              </a:lnSpc>
            </a:pPr>
            <a:r>
              <a:rPr lang="en-US" altLang="zh-CN" sz="200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tensor</a:t>
            </a:r>
            <a:r>
              <a:rPr lang="zh-CN" altLang="en-US" sz="200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的概念</a:t>
            </a:r>
          </a:p>
        </p:txBody>
      </p:sp>
      <p:sp>
        <p:nvSpPr>
          <p:cNvPr id="3" name="文本框 2"/>
          <p:cNvSpPr txBox="1"/>
          <p:nvPr/>
        </p:nvSpPr>
        <p:spPr>
          <a:xfrm>
            <a:off x="227330" y="949960"/>
            <a:ext cx="11737340" cy="5077460"/>
          </a:xfrm>
          <a:prstGeom prst="rect">
            <a:avLst/>
          </a:prstGeom>
          <a:noFill/>
        </p:spPr>
        <p:txBody>
          <a:bodyPr wrap="square" rtlCol="0">
            <a:spAutoFit/>
          </a:bodyPr>
          <a:lstStyle/>
          <a:p>
            <a:r>
              <a:rPr lang="en-US" altLang="zh-CN" dirty="0"/>
              <a:t>1. </a:t>
            </a:r>
            <a:r>
              <a:rPr lang="zh-CN" altLang="en-US" dirty="0"/>
              <a:t>在</a:t>
            </a:r>
            <a:r>
              <a:rPr lang="en-US" altLang="zh-CN" dirty="0"/>
              <a:t>shape</a:t>
            </a:r>
            <a:r>
              <a:rPr lang="zh-CN" altLang="en-US" dirty="0"/>
              <a:t>为</a:t>
            </a:r>
            <a:r>
              <a:rPr lang="en-US" altLang="zh-CN" dirty="0"/>
              <a:t>5</a:t>
            </a:r>
            <a:r>
              <a:rPr lang="zh-CN" altLang="en-US" dirty="0"/>
              <a:t>的一维数组</a:t>
            </a:r>
            <a:r>
              <a:rPr lang="en-US" altLang="zh-CN" dirty="0">
                <a:sym typeface="+mn-ea"/>
              </a:rPr>
              <a:t>[1,3,</a:t>
            </a:r>
            <a:r>
              <a:rPr lang="en-US" altLang="zh-CN" dirty="0">
                <a:solidFill>
                  <a:srgbClr val="FF0000"/>
                </a:solidFill>
                <a:sym typeface="+mn-ea"/>
              </a:rPr>
              <a:t>5</a:t>
            </a:r>
            <a:r>
              <a:rPr lang="en-US" altLang="zh-CN" dirty="0">
                <a:sym typeface="+mn-ea"/>
              </a:rPr>
              <a:t>,7,9]</a:t>
            </a:r>
            <a:r>
              <a:rPr lang="zh-CN" altLang="en-US" dirty="0">
                <a:sym typeface="+mn-ea"/>
              </a:rPr>
              <a:t>中</a:t>
            </a:r>
            <a:r>
              <a:rPr lang="zh-CN" altLang="en-US" dirty="0"/>
              <a:t>，给出</a:t>
            </a:r>
            <a:r>
              <a:rPr lang="en-US" altLang="zh-CN" dirty="0"/>
              <a:t>5</a:t>
            </a:r>
            <a:r>
              <a:rPr lang="zh-CN" altLang="en-US" dirty="0"/>
              <a:t>的坐标和序号。</a:t>
            </a:r>
          </a:p>
          <a:p>
            <a:endParaRPr lang="zh-CN" altLang="en-US" dirty="0"/>
          </a:p>
          <a:p>
            <a:r>
              <a:rPr lang="en-US" altLang="zh-CN" dirty="0"/>
              <a:t>    </a:t>
            </a:r>
            <a:r>
              <a:rPr lang="zh-CN" altLang="en-US" dirty="0"/>
              <a:t>（</a:t>
            </a:r>
            <a:r>
              <a:rPr lang="en-US" altLang="zh-CN" dirty="0"/>
              <a:t>2</a:t>
            </a:r>
            <a:r>
              <a:rPr lang="zh-CN" altLang="en-US" dirty="0"/>
              <a:t>） </a:t>
            </a:r>
            <a:r>
              <a:rPr lang="en-US" altLang="zh-CN" dirty="0"/>
              <a:t>index = 2</a:t>
            </a:r>
          </a:p>
          <a:p>
            <a:endParaRPr lang="en-US" altLang="zh-CN" dirty="0"/>
          </a:p>
          <a:p>
            <a:r>
              <a:rPr lang="en-US" altLang="zh-CN" dirty="0"/>
              <a:t>2. </a:t>
            </a:r>
            <a:r>
              <a:rPr lang="zh-CN" altLang="en-US" dirty="0"/>
              <a:t>在</a:t>
            </a:r>
            <a:r>
              <a:rPr lang="en-US" altLang="zh-CN" dirty="0"/>
              <a:t>shape</a:t>
            </a:r>
            <a:r>
              <a:rPr lang="zh-CN" altLang="en-US" dirty="0"/>
              <a:t>为</a:t>
            </a:r>
            <a:r>
              <a:rPr lang="en-US" altLang="zh-CN" dirty="0">
                <a:sym typeface="+mn-ea"/>
              </a:rPr>
              <a:t> 2</a:t>
            </a:r>
            <a:r>
              <a:rPr lang="zh-CN" altLang="en-US" dirty="0">
                <a:sym typeface="+mn-ea"/>
              </a:rPr>
              <a:t>✖️</a:t>
            </a:r>
            <a:r>
              <a:rPr lang="en-US" altLang="zh-CN" dirty="0">
                <a:sym typeface="+mn-ea"/>
              </a:rPr>
              <a:t>5</a:t>
            </a:r>
            <a:r>
              <a:rPr lang="zh-CN" altLang="en-US" dirty="0">
                <a:sym typeface="+mn-ea"/>
              </a:rPr>
              <a:t>的</a:t>
            </a:r>
            <a:r>
              <a:rPr lang="zh-CN" altLang="en-US" dirty="0"/>
              <a:t>二维数组</a:t>
            </a:r>
            <a:r>
              <a:rPr lang="en-US" altLang="zh-CN" dirty="0">
                <a:sym typeface="+mn-ea"/>
              </a:rPr>
              <a:t>[[1,3,5,7,9],[2,</a:t>
            </a:r>
            <a:r>
              <a:rPr lang="en-US" altLang="zh-CN" dirty="0">
                <a:solidFill>
                  <a:srgbClr val="FF0000"/>
                </a:solidFill>
                <a:sym typeface="+mn-ea"/>
              </a:rPr>
              <a:t>4</a:t>
            </a:r>
            <a:r>
              <a:rPr lang="en-US" altLang="zh-CN" dirty="0">
                <a:sym typeface="+mn-ea"/>
              </a:rPr>
              <a:t>,6,8,10]]</a:t>
            </a:r>
            <a:r>
              <a:rPr lang="zh-CN" altLang="en-US" dirty="0">
                <a:sym typeface="+mn-ea"/>
              </a:rPr>
              <a:t>中</a:t>
            </a:r>
            <a:r>
              <a:rPr lang="zh-CN" altLang="en-US" dirty="0"/>
              <a:t>， 给出</a:t>
            </a:r>
            <a:r>
              <a:rPr lang="en-US" altLang="zh-CN" dirty="0"/>
              <a:t>4</a:t>
            </a:r>
            <a:r>
              <a:rPr lang="zh-CN" altLang="en-US" dirty="0"/>
              <a:t>的坐标和序号。</a:t>
            </a:r>
          </a:p>
          <a:p>
            <a:endParaRPr lang="zh-CN" altLang="en-US" dirty="0"/>
          </a:p>
          <a:p>
            <a:r>
              <a:rPr lang="en-US" altLang="zh-CN" dirty="0"/>
              <a:t>    </a:t>
            </a:r>
            <a:r>
              <a:rPr lang="zh-CN" altLang="en-US" dirty="0"/>
              <a:t>（</a:t>
            </a:r>
            <a:r>
              <a:rPr lang="en-US" altLang="zh-CN" dirty="0"/>
              <a:t>1</a:t>
            </a:r>
            <a:r>
              <a:rPr lang="zh-CN" altLang="en-US" dirty="0"/>
              <a:t>，</a:t>
            </a:r>
            <a:r>
              <a:rPr lang="en-US" altLang="zh-CN" dirty="0"/>
              <a:t>1</a:t>
            </a:r>
            <a:r>
              <a:rPr lang="zh-CN" altLang="en-US" dirty="0"/>
              <a:t>）</a:t>
            </a:r>
            <a:r>
              <a:rPr lang="en-US" altLang="zh-CN" dirty="0"/>
              <a:t>   index = 6</a:t>
            </a:r>
          </a:p>
          <a:p>
            <a:endParaRPr lang="en-US" altLang="zh-CN" dirty="0"/>
          </a:p>
          <a:p>
            <a:r>
              <a:rPr lang="en-US" altLang="zh-CN" dirty="0"/>
              <a:t>3. </a:t>
            </a:r>
            <a:r>
              <a:rPr lang="zh-CN" altLang="en-US" dirty="0"/>
              <a:t>在</a:t>
            </a:r>
            <a:r>
              <a:rPr lang="en-US" altLang="zh-CN" dirty="0"/>
              <a:t>shape</a:t>
            </a:r>
            <a:r>
              <a:rPr lang="zh-CN" altLang="en-US" dirty="0"/>
              <a:t>为</a:t>
            </a:r>
            <a:r>
              <a:rPr lang="en-US" altLang="zh-CN" dirty="0">
                <a:sym typeface="+mn-ea"/>
              </a:rPr>
              <a:t>3</a:t>
            </a:r>
            <a:r>
              <a:rPr lang="zh-CN" altLang="en-US" dirty="0">
                <a:sym typeface="+mn-ea"/>
              </a:rPr>
              <a:t>✖️</a:t>
            </a:r>
            <a:r>
              <a:rPr lang="en-US" altLang="zh-CN" dirty="0">
                <a:sym typeface="+mn-ea"/>
              </a:rPr>
              <a:t>2</a:t>
            </a:r>
            <a:r>
              <a:rPr lang="zh-CN" altLang="en-US" dirty="0">
                <a:sym typeface="+mn-ea"/>
              </a:rPr>
              <a:t>✖️</a:t>
            </a:r>
            <a:r>
              <a:rPr lang="en-US" altLang="zh-CN" dirty="0">
                <a:sym typeface="+mn-ea"/>
              </a:rPr>
              <a:t>5</a:t>
            </a:r>
            <a:r>
              <a:rPr lang="zh-CN" altLang="en-US" dirty="0">
                <a:sym typeface="+mn-ea"/>
              </a:rPr>
              <a:t>的三维数组</a:t>
            </a:r>
            <a:r>
              <a:rPr lang="en-US" altLang="zh-CN" dirty="0">
                <a:sym typeface="+mn-ea"/>
              </a:rPr>
              <a:t>[[[1,3,5,7,9],[2,4,</a:t>
            </a:r>
            <a:r>
              <a:rPr lang="en-US" altLang="zh-CN" dirty="0">
                <a:solidFill>
                  <a:srgbClr val="FF0000"/>
                </a:solidFill>
                <a:sym typeface="+mn-ea"/>
              </a:rPr>
              <a:t>6</a:t>
            </a:r>
            <a:r>
              <a:rPr lang="en-US" altLang="zh-CN" dirty="0">
                <a:sym typeface="+mn-ea"/>
              </a:rPr>
              <a:t>,8,10]],[[1,3,5,7,9],[2,4,</a:t>
            </a:r>
            <a:r>
              <a:rPr lang="en-US" altLang="zh-CN" dirty="0">
                <a:solidFill>
                  <a:srgbClr val="FF0000"/>
                </a:solidFill>
                <a:sym typeface="+mn-ea"/>
              </a:rPr>
              <a:t>6</a:t>
            </a:r>
            <a:r>
              <a:rPr lang="en-US" altLang="zh-CN" dirty="0">
                <a:sym typeface="+mn-ea"/>
              </a:rPr>
              <a:t>,8,10]],[[1,3,5,7,9],[2,4,</a:t>
            </a:r>
            <a:r>
              <a:rPr lang="en-US" altLang="zh-CN" dirty="0">
                <a:solidFill>
                  <a:srgbClr val="FF0000"/>
                </a:solidFill>
                <a:sym typeface="+mn-ea"/>
              </a:rPr>
              <a:t>6</a:t>
            </a:r>
            <a:r>
              <a:rPr lang="en-US" altLang="zh-CN" dirty="0">
                <a:sym typeface="+mn-ea"/>
              </a:rPr>
              <a:t>,8,10]]]</a:t>
            </a:r>
            <a:r>
              <a:rPr lang="zh-CN" altLang="en-US" dirty="0">
                <a:sym typeface="+mn-ea"/>
              </a:rPr>
              <a:t>中，给出所有</a:t>
            </a:r>
            <a:r>
              <a:rPr lang="en-US" altLang="zh-CN" dirty="0">
                <a:sym typeface="+mn-ea"/>
              </a:rPr>
              <a:t>6</a:t>
            </a:r>
            <a:r>
              <a:rPr lang="zh-CN" altLang="en-US" dirty="0">
                <a:sym typeface="+mn-ea"/>
              </a:rPr>
              <a:t>的坐标和序号。</a:t>
            </a:r>
          </a:p>
          <a:p>
            <a:endParaRPr lang="zh-CN" altLang="en-US" dirty="0">
              <a:sym typeface="+mn-ea"/>
            </a:endParaRPr>
          </a:p>
          <a:p>
            <a:r>
              <a:rPr lang="zh-CN" altLang="en-US" dirty="0">
                <a:sym typeface="+mn-ea"/>
              </a:rPr>
              <a:t>     第一个</a:t>
            </a:r>
            <a:r>
              <a:rPr lang="en-US" altLang="zh-CN" dirty="0">
                <a:sym typeface="+mn-ea"/>
              </a:rPr>
              <a:t>6: </a:t>
            </a:r>
            <a:r>
              <a:rPr lang="zh-CN" altLang="en-US" dirty="0">
                <a:sym typeface="+mn-ea"/>
              </a:rPr>
              <a:t>（</a:t>
            </a:r>
            <a:r>
              <a:rPr lang="en-US" altLang="zh-CN" dirty="0">
                <a:sym typeface="+mn-ea"/>
              </a:rPr>
              <a:t>0</a:t>
            </a:r>
            <a:r>
              <a:rPr lang="zh-CN" altLang="en-US" dirty="0">
                <a:sym typeface="+mn-ea"/>
              </a:rPr>
              <a:t>，</a:t>
            </a:r>
            <a:r>
              <a:rPr lang="en-US" altLang="zh-CN" dirty="0">
                <a:sym typeface="+mn-ea"/>
              </a:rPr>
              <a:t>1</a:t>
            </a:r>
            <a:r>
              <a:rPr lang="zh-CN" altLang="en-US" dirty="0">
                <a:sym typeface="+mn-ea"/>
              </a:rPr>
              <a:t>，</a:t>
            </a:r>
            <a:r>
              <a:rPr lang="en-US" altLang="zh-CN" dirty="0">
                <a:sym typeface="+mn-ea"/>
              </a:rPr>
              <a:t>2</a:t>
            </a:r>
            <a:r>
              <a:rPr lang="zh-CN" altLang="en-US" dirty="0">
                <a:sym typeface="+mn-ea"/>
              </a:rPr>
              <a:t>）  </a:t>
            </a:r>
            <a:r>
              <a:rPr lang="en-US" altLang="zh-CN" dirty="0">
                <a:sym typeface="+mn-ea"/>
              </a:rPr>
              <a:t>index = 7</a:t>
            </a:r>
            <a:endParaRPr lang="zh-CN" altLang="en-US" dirty="0">
              <a:sym typeface="+mn-ea"/>
            </a:endParaRPr>
          </a:p>
          <a:p>
            <a:r>
              <a:rPr lang="zh-CN" altLang="en-US" dirty="0">
                <a:sym typeface="+mn-ea"/>
              </a:rPr>
              <a:t>     第二个</a:t>
            </a:r>
            <a:r>
              <a:rPr lang="en-US" altLang="zh-CN" dirty="0">
                <a:sym typeface="+mn-ea"/>
              </a:rPr>
              <a:t>6: </a:t>
            </a:r>
            <a:r>
              <a:rPr lang="zh-CN" altLang="en-US" dirty="0">
                <a:sym typeface="+mn-ea"/>
              </a:rPr>
              <a:t>（</a:t>
            </a:r>
            <a:r>
              <a:rPr lang="en-US" altLang="zh-CN" dirty="0">
                <a:sym typeface="+mn-ea"/>
              </a:rPr>
              <a:t>1</a:t>
            </a:r>
            <a:r>
              <a:rPr lang="zh-CN" altLang="en-US" dirty="0">
                <a:sym typeface="+mn-ea"/>
              </a:rPr>
              <a:t>，</a:t>
            </a:r>
            <a:r>
              <a:rPr lang="en-US" altLang="zh-CN" dirty="0">
                <a:sym typeface="+mn-ea"/>
              </a:rPr>
              <a:t>1</a:t>
            </a:r>
            <a:r>
              <a:rPr lang="zh-CN" altLang="en-US" dirty="0">
                <a:sym typeface="+mn-ea"/>
              </a:rPr>
              <a:t>，</a:t>
            </a:r>
            <a:r>
              <a:rPr lang="en-US" altLang="zh-CN" dirty="0">
                <a:sym typeface="+mn-ea"/>
              </a:rPr>
              <a:t>2</a:t>
            </a:r>
            <a:r>
              <a:rPr lang="zh-CN" altLang="en-US" dirty="0">
                <a:sym typeface="+mn-ea"/>
              </a:rPr>
              <a:t>）  </a:t>
            </a:r>
            <a:r>
              <a:rPr lang="en-US" altLang="zh-CN" dirty="0">
                <a:sym typeface="+mn-ea"/>
              </a:rPr>
              <a:t>index = 17</a:t>
            </a:r>
            <a:endParaRPr lang="zh-CN" altLang="en-US" dirty="0">
              <a:sym typeface="+mn-ea"/>
            </a:endParaRPr>
          </a:p>
          <a:p>
            <a:r>
              <a:rPr lang="zh-CN" altLang="en-US" dirty="0">
                <a:sym typeface="+mn-ea"/>
              </a:rPr>
              <a:t>     第三个</a:t>
            </a:r>
            <a:r>
              <a:rPr lang="en-US" altLang="zh-CN" dirty="0">
                <a:sym typeface="+mn-ea"/>
              </a:rPr>
              <a:t>6: </a:t>
            </a:r>
            <a:r>
              <a:rPr lang="zh-CN" altLang="en-US" dirty="0">
                <a:sym typeface="+mn-ea"/>
              </a:rPr>
              <a:t>（</a:t>
            </a:r>
            <a:r>
              <a:rPr lang="en-US" altLang="zh-CN" dirty="0">
                <a:sym typeface="+mn-ea"/>
              </a:rPr>
              <a:t>2</a:t>
            </a:r>
            <a:r>
              <a:rPr lang="zh-CN" altLang="en-US" dirty="0">
                <a:sym typeface="+mn-ea"/>
              </a:rPr>
              <a:t>，</a:t>
            </a:r>
            <a:r>
              <a:rPr lang="en-US" altLang="zh-CN" dirty="0">
                <a:sym typeface="+mn-ea"/>
              </a:rPr>
              <a:t>1</a:t>
            </a:r>
            <a:r>
              <a:rPr lang="zh-CN" altLang="en-US" dirty="0">
                <a:sym typeface="+mn-ea"/>
              </a:rPr>
              <a:t>，</a:t>
            </a:r>
            <a:r>
              <a:rPr lang="en-US" altLang="zh-CN" dirty="0">
                <a:sym typeface="+mn-ea"/>
              </a:rPr>
              <a:t>2</a:t>
            </a:r>
            <a:r>
              <a:rPr lang="zh-CN" altLang="en-US" dirty="0">
                <a:sym typeface="+mn-ea"/>
              </a:rPr>
              <a:t>）  </a:t>
            </a:r>
            <a:r>
              <a:rPr lang="en-US" altLang="zh-CN" dirty="0">
                <a:sym typeface="+mn-ea"/>
              </a:rPr>
              <a:t>index = 27</a:t>
            </a:r>
            <a:endParaRPr lang="zh-CN" altLang="en-US" dirty="0">
              <a:sym typeface="+mn-ea"/>
            </a:endParaRPr>
          </a:p>
          <a:p>
            <a:endParaRPr lang="zh-CN" altLang="en-US" dirty="0">
              <a:sym typeface="+mn-ea"/>
            </a:endParaRPr>
          </a:p>
          <a:p>
            <a:r>
              <a:rPr lang="en-US" altLang="zh-CN" dirty="0">
                <a:sym typeface="+mn-ea"/>
              </a:rPr>
              <a:t>4. </a:t>
            </a:r>
            <a:r>
              <a:rPr lang="zh-CN" altLang="en-US" dirty="0">
                <a:sym typeface="+mn-ea"/>
              </a:rPr>
              <a:t>给出</a:t>
            </a:r>
            <a:r>
              <a:rPr lang="en-US" altLang="zh-CN" dirty="0">
                <a:sym typeface="+mn-ea"/>
              </a:rPr>
              <a:t>shape</a:t>
            </a:r>
            <a:r>
              <a:rPr lang="zh-CN" altLang="en-US" dirty="0">
                <a:sym typeface="+mn-ea"/>
              </a:rPr>
              <a:t>为</a:t>
            </a:r>
            <a:r>
              <a:rPr lang="en-US" altLang="zh-CN" dirty="0">
                <a:sym typeface="+mn-ea"/>
              </a:rPr>
              <a:t>4</a:t>
            </a:r>
            <a:r>
              <a:rPr lang="zh-CN" altLang="en-US" dirty="0">
                <a:sym typeface="+mn-ea"/>
              </a:rPr>
              <a:t>✖️</a:t>
            </a:r>
            <a:r>
              <a:rPr lang="en-US" altLang="zh-CN" dirty="0">
                <a:sym typeface="+mn-ea"/>
              </a:rPr>
              <a:t>5</a:t>
            </a:r>
            <a:r>
              <a:rPr lang="zh-CN" altLang="en-US" dirty="0">
                <a:sym typeface="+mn-ea"/>
              </a:rPr>
              <a:t>✖</a:t>
            </a:r>
            <a:r>
              <a:rPr lang="en-US" altLang="zh-CN" dirty="0">
                <a:sym typeface="+mn-ea"/>
              </a:rPr>
              <a:t>6</a:t>
            </a:r>
            <a:r>
              <a:rPr lang="zh-CN" altLang="en-US" dirty="0">
                <a:sym typeface="+mn-ea"/>
              </a:rPr>
              <a:t>✖</a:t>
            </a:r>
            <a:r>
              <a:rPr lang="en-US" altLang="zh-CN" dirty="0">
                <a:sym typeface="+mn-ea"/>
              </a:rPr>
              <a:t>7</a:t>
            </a:r>
            <a:r>
              <a:rPr lang="zh-CN" altLang="en-US" dirty="0">
                <a:sym typeface="+mn-ea"/>
              </a:rPr>
              <a:t>✖</a:t>
            </a:r>
            <a:r>
              <a:rPr lang="en-US" altLang="zh-CN" dirty="0">
                <a:sym typeface="+mn-ea"/>
              </a:rPr>
              <a:t>8</a:t>
            </a:r>
            <a:r>
              <a:rPr lang="zh-CN" altLang="en-US" dirty="0">
                <a:sym typeface="+mn-ea"/>
              </a:rPr>
              <a:t>的</a:t>
            </a:r>
            <a:r>
              <a:rPr lang="en-US" altLang="zh-CN" dirty="0">
                <a:sym typeface="+mn-ea"/>
              </a:rPr>
              <a:t>tensor</a:t>
            </a:r>
            <a:r>
              <a:rPr lang="zh-CN" altLang="en-US" dirty="0">
                <a:sym typeface="+mn-ea"/>
              </a:rPr>
              <a:t>最后一个元素的坐标和序号。</a:t>
            </a:r>
          </a:p>
          <a:p>
            <a:endParaRPr lang="zh-CN" altLang="en-US" dirty="0">
              <a:sym typeface="+mn-ea"/>
            </a:endParaRPr>
          </a:p>
          <a:p>
            <a:r>
              <a:rPr lang="zh-CN" altLang="en-US" dirty="0">
                <a:sym typeface="+mn-ea"/>
              </a:rPr>
              <a:t>   （</a:t>
            </a:r>
            <a:r>
              <a:rPr lang="en-US" altLang="zh-CN" dirty="0">
                <a:sym typeface="+mn-ea"/>
              </a:rPr>
              <a:t>3</a:t>
            </a:r>
            <a:r>
              <a:rPr lang="zh-CN" altLang="en-US" dirty="0">
                <a:sym typeface="+mn-ea"/>
              </a:rPr>
              <a:t>，</a:t>
            </a:r>
            <a:r>
              <a:rPr lang="en-US" altLang="zh-CN" dirty="0">
                <a:sym typeface="+mn-ea"/>
              </a:rPr>
              <a:t>4</a:t>
            </a:r>
            <a:r>
              <a:rPr lang="zh-CN" altLang="en-US" dirty="0">
                <a:sym typeface="+mn-ea"/>
              </a:rPr>
              <a:t>，</a:t>
            </a:r>
            <a:r>
              <a:rPr lang="en-US" altLang="zh-CN" dirty="0">
                <a:sym typeface="+mn-ea"/>
              </a:rPr>
              <a:t>5</a:t>
            </a:r>
            <a:r>
              <a:rPr lang="zh-CN" altLang="en-US" dirty="0">
                <a:sym typeface="+mn-ea"/>
              </a:rPr>
              <a:t>，</a:t>
            </a:r>
            <a:r>
              <a:rPr lang="en-US" altLang="zh-CN" dirty="0">
                <a:sym typeface="+mn-ea"/>
              </a:rPr>
              <a:t>6</a:t>
            </a:r>
            <a:r>
              <a:rPr lang="zh-CN" altLang="en-US" dirty="0">
                <a:sym typeface="+mn-ea"/>
              </a:rPr>
              <a:t>，</a:t>
            </a:r>
            <a:r>
              <a:rPr lang="en-US" altLang="zh-CN" dirty="0">
                <a:sym typeface="+mn-ea"/>
              </a:rPr>
              <a:t>7</a:t>
            </a:r>
            <a:r>
              <a:rPr lang="zh-CN" altLang="en-US" dirty="0">
                <a:sym typeface="+mn-ea"/>
              </a:rPr>
              <a:t>）</a:t>
            </a:r>
            <a:r>
              <a:rPr lang="en-US" altLang="zh-CN" dirty="0">
                <a:sym typeface="+mn-ea"/>
              </a:rPr>
              <a:t>index = 4*5*6*7*8 - 1</a:t>
            </a:r>
          </a:p>
        </p:txBody>
      </p:sp>
      <p:sp>
        <p:nvSpPr>
          <p:cNvPr id="5" name="文本框 4"/>
          <p:cNvSpPr txBox="1"/>
          <p:nvPr/>
        </p:nvSpPr>
        <p:spPr>
          <a:xfrm>
            <a:off x="316865" y="590550"/>
            <a:ext cx="3407410" cy="368300"/>
          </a:xfrm>
          <a:prstGeom prst="rect">
            <a:avLst/>
          </a:prstGeom>
          <a:noFill/>
        </p:spPr>
        <p:txBody>
          <a:bodyPr wrap="square" rtlCol="0">
            <a:spAutoFit/>
          </a:bodyPr>
          <a:lstStyle/>
          <a:p>
            <a:r>
              <a:rPr lang="en-US" altLang="zh-CN" dirty="0"/>
              <a:t>tensor</a:t>
            </a:r>
            <a:r>
              <a:rPr lang="zh-CN" altLang="en-US" dirty="0"/>
              <a:t>元素</a:t>
            </a:r>
            <a:r>
              <a:rPr lang="zh-CN" altLang="en-US" dirty="0">
                <a:solidFill>
                  <a:srgbClr val="92D050"/>
                </a:solidFill>
              </a:rPr>
              <a:t>坐标与序号</a:t>
            </a:r>
            <a:r>
              <a:rPr lang="zh-CN" altLang="en-US" dirty="0"/>
              <a:t>牛刀小：</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 calcmode="lin" valueType="num">
                                      <p:cBhvr additive="base">
                                        <p:cTn id="1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
                                            <p:txEl>
                                              <p:pRg st="10" end="10"/>
                                            </p:txEl>
                                          </p:spTgt>
                                        </p:tgtEl>
                                        <p:attrNameLst>
                                          <p:attrName>style.visibility</p:attrName>
                                        </p:attrNameLst>
                                      </p:cBhvr>
                                      <p:to>
                                        <p:strVal val="visible"/>
                                      </p:to>
                                    </p:set>
                                    <p:animEffect transition="in" filter="box(in)">
                                      <p:cBhvr>
                                        <p:cTn id="18" dur="2000"/>
                                        <p:tgtEl>
                                          <p:spTgt spid="3">
                                            <p:txEl>
                                              <p:pRg st="10" end="10"/>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animEffect transition="in" filter="box(in)">
                                      <p:cBhvr>
                                        <p:cTn id="21" dur="2000"/>
                                        <p:tgtEl>
                                          <p:spTgt spid="3">
                                            <p:txEl>
                                              <p:pRg st="11" end="11"/>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3">
                                            <p:txEl>
                                              <p:pRg st="12" end="12"/>
                                            </p:txEl>
                                          </p:spTgt>
                                        </p:tgtEl>
                                        <p:attrNameLst>
                                          <p:attrName>style.visibility</p:attrName>
                                        </p:attrNameLst>
                                      </p:cBhvr>
                                      <p:to>
                                        <p:strVal val="visible"/>
                                      </p:to>
                                    </p:set>
                                    <p:animEffect transition="in" filter="box(in)">
                                      <p:cBhvr>
                                        <p:cTn id="24" dur="2000"/>
                                        <p:tgtEl>
                                          <p:spTgt spid="3">
                                            <p:txEl>
                                              <p:pRg st="12" end="1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3" presetClass="entr" presetSubtype="16" fill="hold" nodeType="clickEffect">
                                  <p:stCondLst>
                                    <p:cond delay="0"/>
                                  </p:stCondLst>
                                  <p:childTnLst>
                                    <p:set>
                                      <p:cBhvr>
                                        <p:cTn id="28" dur="1" fill="hold">
                                          <p:stCondLst>
                                            <p:cond delay="0"/>
                                          </p:stCondLst>
                                        </p:cTn>
                                        <p:tgtEl>
                                          <p:spTgt spid="3">
                                            <p:txEl>
                                              <p:pRg st="16" end="16"/>
                                            </p:txEl>
                                          </p:spTgt>
                                        </p:tgtEl>
                                        <p:attrNameLst>
                                          <p:attrName>style.visibility</p:attrName>
                                        </p:attrNameLst>
                                      </p:cBhvr>
                                      <p:to>
                                        <p:strVal val="visible"/>
                                      </p:to>
                                    </p:set>
                                    <p:animEffect transition="in" filter="plus(in)">
                                      <p:cBhvr>
                                        <p:cTn id="29" dur="20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35" y="170180"/>
            <a:ext cx="560070" cy="420370"/>
            <a:chOff x="-1" y="268"/>
            <a:chExt cx="882" cy="662"/>
          </a:xfrm>
        </p:grpSpPr>
        <p:sp>
          <p:nvSpPr>
            <p:cNvPr id="2" name="任意多边形 1"/>
            <p:cNvSpPr/>
            <p:nvPr/>
          </p:nvSpPr>
          <p:spPr>
            <a:xfrm>
              <a:off x="-1" y="294"/>
              <a:ext cx="882" cy="63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882" h="636">
                  <a:moveTo>
                    <a:pt x="0" y="0"/>
                  </a:moveTo>
                  <a:lnTo>
                    <a:pt x="882" y="0"/>
                  </a:lnTo>
                  <a:lnTo>
                    <a:pt x="723" y="636"/>
                  </a:lnTo>
                  <a:lnTo>
                    <a:pt x="0" y="636"/>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平行四边形 3"/>
            <p:cNvSpPr/>
            <p:nvPr/>
          </p:nvSpPr>
          <p:spPr>
            <a:xfrm>
              <a:off x="240" y="268"/>
              <a:ext cx="425" cy="662"/>
            </a:xfrm>
            <a:prstGeom prst="parallelogram">
              <a:avLst>
                <a:gd name="adj" fmla="val 40235"/>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86740" y="108585"/>
            <a:ext cx="1929130" cy="429895"/>
          </a:xfrm>
          <a:prstGeom prst="rect">
            <a:avLst/>
          </a:prstGeom>
          <a:noFill/>
        </p:spPr>
        <p:txBody>
          <a:bodyPr wrap="square" rtlCol="0">
            <a:spAutoFit/>
          </a:bodyPr>
          <a:lstStyle/>
          <a:p>
            <a:pPr algn="dist">
              <a:lnSpc>
                <a:spcPct val="110000"/>
              </a:lnSpc>
            </a:pPr>
            <a:r>
              <a:rPr lang="en-US" altLang="zh-CN" sz="200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tensor</a:t>
            </a:r>
            <a:r>
              <a:rPr lang="zh-CN" altLang="en-US" sz="200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的概念</a:t>
            </a:r>
          </a:p>
        </p:txBody>
      </p:sp>
      <p:sp>
        <p:nvSpPr>
          <p:cNvPr id="3" name="文本框 2"/>
          <p:cNvSpPr txBox="1"/>
          <p:nvPr/>
        </p:nvSpPr>
        <p:spPr>
          <a:xfrm>
            <a:off x="227330" y="949960"/>
            <a:ext cx="11737340" cy="645160"/>
          </a:xfrm>
          <a:prstGeom prst="rect">
            <a:avLst/>
          </a:prstGeom>
          <a:noFill/>
        </p:spPr>
        <p:txBody>
          <a:bodyPr wrap="square" rtlCol="0">
            <a:spAutoFit/>
          </a:bodyPr>
          <a:lstStyle/>
          <a:p>
            <a:r>
              <a:rPr lang="en-US" altLang="zh-CN" dirty="0"/>
              <a:t>1. </a:t>
            </a:r>
            <a:r>
              <a:rPr lang="zh-CN" altLang="en-US" dirty="0"/>
              <a:t>在</a:t>
            </a:r>
            <a:r>
              <a:rPr lang="en-US" altLang="zh-CN" dirty="0"/>
              <a:t>shape</a:t>
            </a:r>
            <a:r>
              <a:rPr lang="zh-CN" altLang="en-US" dirty="0"/>
              <a:t>为</a:t>
            </a:r>
            <a:r>
              <a:rPr lang="en-US" altLang="zh-CN" dirty="0">
                <a:sym typeface="+mn-ea"/>
              </a:rPr>
              <a:t>3</a:t>
            </a:r>
            <a:r>
              <a:rPr lang="zh-CN" altLang="en-US" dirty="0">
                <a:sym typeface="+mn-ea"/>
              </a:rPr>
              <a:t>✖️</a:t>
            </a:r>
            <a:r>
              <a:rPr lang="en-US" altLang="zh-CN" dirty="0">
                <a:sym typeface="+mn-ea"/>
              </a:rPr>
              <a:t>2</a:t>
            </a:r>
            <a:r>
              <a:rPr lang="zh-CN" altLang="en-US" dirty="0">
                <a:sym typeface="+mn-ea"/>
              </a:rPr>
              <a:t>✖️</a:t>
            </a:r>
            <a:r>
              <a:rPr lang="en-US" altLang="zh-CN" dirty="0">
                <a:sym typeface="+mn-ea"/>
              </a:rPr>
              <a:t>5</a:t>
            </a:r>
            <a:r>
              <a:rPr lang="zh-CN" altLang="en-US" dirty="0">
                <a:sym typeface="+mn-ea"/>
              </a:rPr>
              <a:t>的三维数组</a:t>
            </a:r>
            <a:r>
              <a:rPr lang="en-US" altLang="zh-CN" dirty="0">
                <a:sym typeface="+mn-ea"/>
              </a:rPr>
              <a:t>[[[1,3,5,7,9],[2,4,</a:t>
            </a:r>
            <a:r>
              <a:rPr lang="en-US" altLang="zh-CN" dirty="0">
                <a:solidFill>
                  <a:schemeClr val="tx1"/>
                </a:solidFill>
                <a:sym typeface="+mn-ea"/>
              </a:rPr>
              <a:t>6</a:t>
            </a:r>
            <a:r>
              <a:rPr lang="en-US" altLang="zh-CN" dirty="0">
                <a:sym typeface="+mn-ea"/>
              </a:rPr>
              <a:t>,8,10]],[[1,3,5,7,9],[2,4,</a:t>
            </a:r>
            <a:r>
              <a:rPr lang="en-US" altLang="zh-CN" dirty="0">
                <a:solidFill>
                  <a:schemeClr val="tx1"/>
                </a:solidFill>
                <a:sym typeface="+mn-ea"/>
              </a:rPr>
              <a:t>6</a:t>
            </a:r>
            <a:r>
              <a:rPr lang="en-US" altLang="zh-CN" dirty="0">
                <a:sym typeface="+mn-ea"/>
              </a:rPr>
              <a:t>,8,10]],[[1,3,5,7,9],[2,4,</a:t>
            </a:r>
            <a:r>
              <a:rPr lang="en-US" altLang="zh-CN" dirty="0">
                <a:solidFill>
                  <a:schemeClr val="tx1"/>
                </a:solidFill>
                <a:sym typeface="+mn-ea"/>
              </a:rPr>
              <a:t>6</a:t>
            </a:r>
            <a:r>
              <a:rPr lang="en-US" altLang="zh-CN" dirty="0">
                <a:sym typeface="+mn-ea"/>
              </a:rPr>
              <a:t>,8,10]]]</a:t>
            </a:r>
            <a:r>
              <a:rPr lang="zh-CN" altLang="en-US" dirty="0">
                <a:sym typeface="+mn-ea"/>
              </a:rPr>
              <a:t>中，按序号从小到大的顺序分别给出每个元素的序号和坐标。</a:t>
            </a:r>
            <a:endParaRPr lang="en-US" dirty="0">
              <a:sym typeface="+mn-ea"/>
            </a:endParaRPr>
          </a:p>
        </p:txBody>
      </p:sp>
      <p:sp>
        <p:nvSpPr>
          <p:cNvPr id="5" name="文本框 4"/>
          <p:cNvSpPr txBox="1"/>
          <p:nvPr/>
        </p:nvSpPr>
        <p:spPr>
          <a:xfrm>
            <a:off x="316865" y="590550"/>
            <a:ext cx="3684905" cy="368300"/>
          </a:xfrm>
          <a:prstGeom prst="rect">
            <a:avLst/>
          </a:prstGeom>
          <a:noFill/>
        </p:spPr>
        <p:txBody>
          <a:bodyPr wrap="square" rtlCol="0">
            <a:spAutoFit/>
          </a:bodyPr>
          <a:lstStyle/>
          <a:p>
            <a:r>
              <a:rPr lang="en-US" altLang="zh-CN"/>
              <a:t>tensor</a:t>
            </a:r>
            <a:r>
              <a:rPr lang="zh-CN" altLang="en-US"/>
              <a:t>元素</a:t>
            </a:r>
            <a:r>
              <a:rPr lang="zh-CN" altLang="en-US">
                <a:solidFill>
                  <a:schemeClr val="tx1"/>
                </a:solidFill>
              </a:rPr>
              <a:t>坐标与序号</a:t>
            </a:r>
            <a:r>
              <a:rPr lang="zh-CN" altLang="en-US">
                <a:solidFill>
                  <a:srgbClr val="92D050"/>
                </a:solidFill>
              </a:rPr>
              <a:t>转换</a:t>
            </a:r>
            <a:r>
              <a:rPr lang="zh-CN" altLang="en-US"/>
              <a:t>公式：</a:t>
            </a:r>
          </a:p>
        </p:txBody>
      </p:sp>
      <p:grpSp>
        <p:nvGrpSpPr>
          <p:cNvPr id="11" name="组合 10"/>
          <p:cNvGrpSpPr/>
          <p:nvPr/>
        </p:nvGrpSpPr>
        <p:grpSpPr>
          <a:xfrm>
            <a:off x="306070" y="1689100"/>
            <a:ext cx="8989695" cy="2861310"/>
            <a:chOff x="499" y="2660"/>
            <a:chExt cx="14157" cy="4506"/>
          </a:xfrm>
        </p:grpSpPr>
        <p:sp>
          <p:nvSpPr>
            <p:cNvPr id="6" name="文本框 5"/>
            <p:cNvSpPr txBox="1"/>
            <p:nvPr/>
          </p:nvSpPr>
          <p:spPr>
            <a:xfrm>
              <a:off x="499" y="2660"/>
              <a:ext cx="4515" cy="4506"/>
            </a:xfrm>
            <a:prstGeom prst="rect">
              <a:avLst/>
            </a:prstGeom>
            <a:noFill/>
          </p:spPr>
          <p:txBody>
            <a:bodyPr wrap="square" rtlCol="0">
              <a:spAutoFit/>
            </a:bodyPr>
            <a:lstStyle/>
            <a:p>
              <a:r>
                <a:rPr lang="zh-CN" altLang="en-US">
                  <a:sym typeface="+mn-ea"/>
                </a:rPr>
                <a:t>（</a:t>
              </a:r>
              <a:r>
                <a:rPr lang="en-US" altLang="zh-CN">
                  <a:sym typeface="+mn-ea"/>
                </a:rPr>
                <a:t>0</a:t>
              </a:r>
              <a:r>
                <a:rPr lang="zh-CN" altLang="en-US">
                  <a:sym typeface="+mn-ea"/>
                </a:rPr>
                <a:t>，</a:t>
              </a:r>
              <a:r>
                <a:rPr lang="en-US" altLang="zh-CN">
                  <a:sym typeface="+mn-ea"/>
                </a:rPr>
                <a:t>0</a:t>
              </a:r>
              <a:r>
                <a:rPr lang="zh-CN" altLang="en-US">
                  <a:sym typeface="+mn-ea"/>
                </a:rPr>
                <a:t>，</a:t>
              </a:r>
              <a:r>
                <a:rPr lang="en-US" altLang="zh-CN">
                  <a:sym typeface="+mn-ea"/>
                </a:rPr>
                <a:t>0</a:t>
              </a:r>
              <a:r>
                <a:rPr lang="zh-CN" altLang="en-US">
                  <a:sym typeface="+mn-ea"/>
                </a:rPr>
                <a:t>）  </a:t>
              </a:r>
              <a:r>
                <a:rPr lang="en-US" altLang="zh-CN">
                  <a:sym typeface="+mn-ea"/>
                </a:rPr>
                <a:t>index = 0</a:t>
              </a:r>
            </a:p>
            <a:p>
              <a:r>
                <a:rPr lang="zh-CN" altLang="en-US">
                  <a:sym typeface="+mn-ea"/>
                </a:rPr>
                <a:t>（</a:t>
              </a:r>
              <a:r>
                <a:rPr lang="en-US" altLang="zh-CN">
                  <a:sym typeface="+mn-ea"/>
                </a:rPr>
                <a:t>0</a:t>
              </a:r>
              <a:r>
                <a:rPr lang="zh-CN" altLang="en-US">
                  <a:sym typeface="+mn-ea"/>
                </a:rPr>
                <a:t>，</a:t>
              </a:r>
              <a:r>
                <a:rPr lang="en-US" altLang="zh-CN">
                  <a:sym typeface="+mn-ea"/>
                </a:rPr>
                <a:t>0</a:t>
              </a:r>
              <a:r>
                <a:rPr lang="zh-CN" altLang="en-US">
                  <a:sym typeface="+mn-ea"/>
                </a:rPr>
                <a:t>，</a:t>
              </a:r>
              <a:r>
                <a:rPr lang="en-US" altLang="zh-CN">
                  <a:sym typeface="+mn-ea"/>
                </a:rPr>
                <a:t>1</a:t>
              </a:r>
              <a:r>
                <a:rPr lang="zh-CN" altLang="en-US">
                  <a:sym typeface="+mn-ea"/>
                </a:rPr>
                <a:t>）  </a:t>
              </a:r>
              <a:r>
                <a:rPr lang="en-US" altLang="zh-CN">
                  <a:sym typeface="+mn-ea"/>
                </a:rPr>
                <a:t>index = 1</a:t>
              </a:r>
            </a:p>
            <a:p>
              <a:r>
                <a:rPr lang="zh-CN" altLang="en-US">
                  <a:sym typeface="+mn-ea"/>
                </a:rPr>
                <a:t>（</a:t>
              </a:r>
              <a:r>
                <a:rPr lang="en-US" altLang="zh-CN">
                  <a:sym typeface="+mn-ea"/>
                </a:rPr>
                <a:t>0</a:t>
              </a:r>
              <a:r>
                <a:rPr lang="zh-CN" altLang="en-US">
                  <a:sym typeface="+mn-ea"/>
                </a:rPr>
                <a:t>，</a:t>
              </a:r>
              <a:r>
                <a:rPr lang="en-US" altLang="zh-CN">
                  <a:sym typeface="+mn-ea"/>
                </a:rPr>
                <a:t>0</a:t>
              </a:r>
              <a:r>
                <a:rPr lang="zh-CN" altLang="en-US">
                  <a:sym typeface="+mn-ea"/>
                </a:rPr>
                <a:t>，</a:t>
              </a:r>
              <a:r>
                <a:rPr lang="en-US" altLang="zh-CN">
                  <a:sym typeface="+mn-ea"/>
                </a:rPr>
                <a:t>2</a:t>
              </a:r>
              <a:r>
                <a:rPr lang="zh-CN" altLang="en-US">
                  <a:sym typeface="+mn-ea"/>
                </a:rPr>
                <a:t>）  </a:t>
              </a:r>
              <a:r>
                <a:rPr lang="en-US" altLang="zh-CN">
                  <a:sym typeface="+mn-ea"/>
                </a:rPr>
                <a:t>index = 2</a:t>
              </a:r>
            </a:p>
            <a:p>
              <a:r>
                <a:rPr lang="zh-CN" altLang="en-US">
                  <a:sym typeface="+mn-ea"/>
                </a:rPr>
                <a:t>（</a:t>
              </a:r>
              <a:r>
                <a:rPr lang="en-US" altLang="zh-CN">
                  <a:sym typeface="+mn-ea"/>
                </a:rPr>
                <a:t>0</a:t>
              </a:r>
              <a:r>
                <a:rPr lang="zh-CN" altLang="en-US">
                  <a:sym typeface="+mn-ea"/>
                </a:rPr>
                <a:t>，</a:t>
              </a:r>
              <a:r>
                <a:rPr lang="en-US" altLang="zh-CN">
                  <a:sym typeface="+mn-ea"/>
                </a:rPr>
                <a:t>0</a:t>
              </a:r>
              <a:r>
                <a:rPr lang="zh-CN" altLang="en-US">
                  <a:sym typeface="+mn-ea"/>
                </a:rPr>
                <a:t>，</a:t>
              </a:r>
              <a:r>
                <a:rPr lang="en-US" altLang="zh-CN">
                  <a:sym typeface="+mn-ea"/>
                </a:rPr>
                <a:t>3</a:t>
              </a:r>
              <a:r>
                <a:rPr lang="zh-CN" altLang="en-US">
                  <a:sym typeface="+mn-ea"/>
                </a:rPr>
                <a:t>）  </a:t>
              </a:r>
              <a:r>
                <a:rPr lang="en-US" altLang="zh-CN">
                  <a:sym typeface="+mn-ea"/>
                </a:rPr>
                <a:t>index = 3</a:t>
              </a:r>
              <a:endParaRPr lang="zh-CN" altLang="en-US">
                <a:sym typeface="+mn-ea"/>
              </a:endParaRPr>
            </a:p>
            <a:p>
              <a:r>
                <a:rPr lang="zh-CN" altLang="en-US">
                  <a:sym typeface="+mn-ea"/>
                </a:rPr>
                <a:t>（</a:t>
              </a:r>
              <a:r>
                <a:rPr lang="en-US" altLang="zh-CN">
                  <a:sym typeface="+mn-ea"/>
                </a:rPr>
                <a:t>0</a:t>
              </a:r>
              <a:r>
                <a:rPr lang="zh-CN" altLang="en-US">
                  <a:sym typeface="+mn-ea"/>
                </a:rPr>
                <a:t>，</a:t>
              </a:r>
              <a:r>
                <a:rPr lang="en-US" altLang="zh-CN">
                  <a:sym typeface="+mn-ea"/>
                </a:rPr>
                <a:t>0</a:t>
              </a:r>
              <a:r>
                <a:rPr lang="zh-CN" altLang="en-US">
                  <a:sym typeface="+mn-ea"/>
                </a:rPr>
                <a:t>，</a:t>
              </a:r>
              <a:r>
                <a:rPr lang="en-US" altLang="zh-CN">
                  <a:sym typeface="+mn-ea"/>
                </a:rPr>
                <a:t>4</a:t>
              </a:r>
              <a:r>
                <a:rPr lang="zh-CN" altLang="en-US">
                  <a:sym typeface="+mn-ea"/>
                </a:rPr>
                <a:t>）  </a:t>
              </a:r>
              <a:r>
                <a:rPr lang="en-US" altLang="zh-CN">
                  <a:sym typeface="+mn-ea"/>
                </a:rPr>
                <a:t>index = </a:t>
              </a:r>
              <a:r>
                <a:rPr lang="en-US">
                  <a:sym typeface="+mn-ea"/>
                </a:rPr>
                <a:t>4</a:t>
              </a:r>
            </a:p>
            <a:p>
              <a:r>
                <a:rPr lang="zh-CN" altLang="en-US">
                  <a:sym typeface="+mn-ea"/>
                </a:rPr>
                <a:t>（</a:t>
              </a:r>
              <a:r>
                <a:rPr lang="en-US" altLang="zh-CN">
                  <a:sym typeface="+mn-ea"/>
                </a:rPr>
                <a:t>0</a:t>
              </a:r>
              <a:r>
                <a:rPr lang="zh-CN" altLang="en-US">
                  <a:sym typeface="+mn-ea"/>
                </a:rPr>
                <a:t>，</a:t>
              </a:r>
              <a:r>
                <a:rPr lang="en-US" altLang="zh-CN">
                  <a:sym typeface="+mn-ea"/>
                </a:rPr>
                <a:t>1</a:t>
              </a:r>
              <a:r>
                <a:rPr lang="zh-CN" altLang="en-US">
                  <a:sym typeface="+mn-ea"/>
                </a:rPr>
                <a:t>，</a:t>
              </a:r>
              <a:r>
                <a:rPr lang="en-US" altLang="zh-CN">
                  <a:sym typeface="+mn-ea"/>
                </a:rPr>
                <a:t>0</a:t>
              </a:r>
              <a:r>
                <a:rPr lang="zh-CN" altLang="en-US">
                  <a:sym typeface="+mn-ea"/>
                </a:rPr>
                <a:t>）  </a:t>
              </a:r>
              <a:r>
                <a:rPr lang="en-US" altLang="zh-CN">
                  <a:sym typeface="+mn-ea"/>
                </a:rPr>
                <a:t>index = 5</a:t>
              </a:r>
            </a:p>
            <a:p>
              <a:r>
                <a:rPr lang="zh-CN" altLang="en-US">
                  <a:sym typeface="+mn-ea"/>
                </a:rPr>
                <a:t>（</a:t>
              </a:r>
              <a:r>
                <a:rPr lang="en-US" altLang="zh-CN">
                  <a:sym typeface="+mn-ea"/>
                </a:rPr>
                <a:t>0</a:t>
              </a:r>
              <a:r>
                <a:rPr lang="zh-CN" altLang="en-US">
                  <a:sym typeface="+mn-ea"/>
                </a:rPr>
                <a:t>，</a:t>
              </a:r>
              <a:r>
                <a:rPr lang="en-US" altLang="zh-CN">
                  <a:sym typeface="+mn-ea"/>
                </a:rPr>
                <a:t>1</a:t>
              </a:r>
              <a:r>
                <a:rPr lang="zh-CN" altLang="en-US">
                  <a:sym typeface="+mn-ea"/>
                </a:rPr>
                <a:t>，</a:t>
              </a:r>
              <a:r>
                <a:rPr lang="en-US" altLang="zh-CN">
                  <a:sym typeface="+mn-ea"/>
                </a:rPr>
                <a:t>1</a:t>
              </a:r>
              <a:r>
                <a:rPr lang="zh-CN" altLang="en-US">
                  <a:sym typeface="+mn-ea"/>
                </a:rPr>
                <a:t>）  </a:t>
              </a:r>
              <a:r>
                <a:rPr lang="en-US" altLang="zh-CN">
                  <a:sym typeface="+mn-ea"/>
                </a:rPr>
                <a:t>index = 6</a:t>
              </a:r>
            </a:p>
            <a:p>
              <a:r>
                <a:rPr lang="zh-CN" altLang="en-US">
                  <a:sym typeface="+mn-ea"/>
                </a:rPr>
                <a:t>（</a:t>
              </a:r>
              <a:r>
                <a:rPr lang="en-US" altLang="zh-CN">
                  <a:sym typeface="+mn-ea"/>
                </a:rPr>
                <a:t>0</a:t>
              </a:r>
              <a:r>
                <a:rPr lang="zh-CN" altLang="en-US">
                  <a:sym typeface="+mn-ea"/>
                </a:rPr>
                <a:t>，</a:t>
              </a:r>
              <a:r>
                <a:rPr lang="en-US" altLang="zh-CN">
                  <a:sym typeface="+mn-ea"/>
                </a:rPr>
                <a:t>1</a:t>
              </a:r>
              <a:r>
                <a:rPr lang="zh-CN" altLang="en-US">
                  <a:sym typeface="+mn-ea"/>
                </a:rPr>
                <a:t>，</a:t>
              </a:r>
              <a:r>
                <a:rPr lang="en-US" altLang="zh-CN">
                  <a:sym typeface="+mn-ea"/>
                </a:rPr>
                <a:t>2</a:t>
              </a:r>
              <a:r>
                <a:rPr lang="zh-CN" altLang="en-US">
                  <a:sym typeface="+mn-ea"/>
                </a:rPr>
                <a:t>）  </a:t>
              </a:r>
              <a:r>
                <a:rPr lang="en-US" altLang="zh-CN">
                  <a:sym typeface="+mn-ea"/>
                </a:rPr>
                <a:t>index = 7</a:t>
              </a:r>
            </a:p>
            <a:p>
              <a:r>
                <a:rPr lang="zh-CN" altLang="en-US">
                  <a:sym typeface="+mn-ea"/>
                </a:rPr>
                <a:t>（</a:t>
              </a:r>
              <a:r>
                <a:rPr lang="en-US" altLang="zh-CN">
                  <a:sym typeface="+mn-ea"/>
                </a:rPr>
                <a:t>0</a:t>
              </a:r>
              <a:r>
                <a:rPr lang="zh-CN" altLang="en-US">
                  <a:sym typeface="+mn-ea"/>
                </a:rPr>
                <a:t>，</a:t>
              </a:r>
              <a:r>
                <a:rPr lang="en-US" altLang="zh-CN">
                  <a:sym typeface="+mn-ea"/>
                </a:rPr>
                <a:t>1</a:t>
              </a:r>
              <a:r>
                <a:rPr lang="zh-CN" altLang="en-US">
                  <a:sym typeface="+mn-ea"/>
                </a:rPr>
                <a:t>，</a:t>
              </a:r>
              <a:r>
                <a:rPr lang="en-US" altLang="zh-CN">
                  <a:sym typeface="+mn-ea"/>
                </a:rPr>
                <a:t>3</a:t>
              </a:r>
              <a:r>
                <a:rPr lang="zh-CN" altLang="en-US">
                  <a:sym typeface="+mn-ea"/>
                </a:rPr>
                <a:t>）  </a:t>
              </a:r>
              <a:r>
                <a:rPr lang="en-US" altLang="zh-CN">
                  <a:sym typeface="+mn-ea"/>
                </a:rPr>
                <a:t>index = 8</a:t>
              </a:r>
              <a:endParaRPr lang="zh-CN" altLang="en-US">
                <a:sym typeface="+mn-ea"/>
              </a:endParaRPr>
            </a:p>
            <a:p>
              <a:r>
                <a:rPr lang="zh-CN" altLang="en-US">
                  <a:sym typeface="+mn-ea"/>
                </a:rPr>
                <a:t>（</a:t>
              </a:r>
              <a:r>
                <a:rPr lang="en-US" altLang="zh-CN">
                  <a:sym typeface="+mn-ea"/>
                </a:rPr>
                <a:t>0</a:t>
              </a:r>
              <a:r>
                <a:rPr lang="zh-CN" altLang="en-US">
                  <a:sym typeface="+mn-ea"/>
                </a:rPr>
                <a:t>，</a:t>
              </a:r>
              <a:r>
                <a:rPr lang="en-US" altLang="zh-CN">
                  <a:sym typeface="+mn-ea"/>
                </a:rPr>
                <a:t>1</a:t>
              </a:r>
              <a:r>
                <a:rPr lang="zh-CN" altLang="en-US">
                  <a:sym typeface="+mn-ea"/>
                </a:rPr>
                <a:t>，</a:t>
              </a:r>
              <a:r>
                <a:rPr lang="en-US" altLang="zh-CN">
                  <a:sym typeface="+mn-ea"/>
                </a:rPr>
                <a:t>4</a:t>
              </a:r>
              <a:r>
                <a:rPr lang="zh-CN" altLang="en-US">
                  <a:sym typeface="+mn-ea"/>
                </a:rPr>
                <a:t>）  </a:t>
              </a:r>
              <a:r>
                <a:rPr lang="en-US" altLang="zh-CN">
                  <a:sym typeface="+mn-ea"/>
                </a:rPr>
                <a:t>index = 9</a:t>
              </a:r>
              <a:endParaRPr lang="zh-CN" altLang="en-US"/>
            </a:p>
          </p:txBody>
        </p:sp>
        <p:sp>
          <p:nvSpPr>
            <p:cNvPr id="7" name="文本框 6"/>
            <p:cNvSpPr txBox="1"/>
            <p:nvPr/>
          </p:nvSpPr>
          <p:spPr>
            <a:xfrm>
              <a:off x="5320" y="2660"/>
              <a:ext cx="4515" cy="4506"/>
            </a:xfrm>
            <a:prstGeom prst="rect">
              <a:avLst/>
            </a:prstGeom>
            <a:noFill/>
          </p:spPr>
          <p:txBody>
            <a:bodyPr wrap="square" rtlCol="0">
              <a:spAutoFit/>
            </a:bodyPr>
            <a:lstStyle/>
            <a:p>
              <a:r>
                <a:rPr lang="zh-CN" altLang="en-US">
                  <a:sym typeface="+mn-ea"/>
                </a:rPr>
                <a:t>（</a:t>
              </a:r>
              <a:r>
                <a:rPr lang="en-US" altLang="zh-CN">
                  <a:sym typeface="+mn-ea"/>
                </a:rPr>
                <a:t>1</a:t>
              </a:r>
              <a:r>
                <a:rPr lang="zh-CN" altLang="en-US">
                  <a:sym typeface="+mn-ea"/>
                </a:rPr>
                <a:t>，</a:t>
              </a:r>
              <a:r>
                <a:rPr lang="en-US" altLang="zh-CN">
                  <a:sym typeface="+mn-ea"/>
                </a:rPr>
                <a:t>0</a:t>
              </a:r>
              <a:r>
                <a:rPr lang="zh-CN" altLang="en-US">
                  <a:sym typeface="+mn-ea"/>
                </a:rPr>
                <a:t>，</a:t>
              </a:r>
              <a:r>
                <a:rPr lang="en-US" altLang="zh-CN">
                  <a:sym typeface="+mn-ea"/>
                </a:rPr>
                <a:t>0</a:t>
              </a:r>
              <a:r>
                <a:rPr lang="zh-CN" altLang="en-US">
                  <a:sym typeface="+mn-ea"/>
                </a:rPr>
                <a:t>）  </a:t>
              </a:r>
              <a:r>
                <a:rPr lang="en-US" altLang="zh-CN">
                  <a:sym typeface="+mn-ea"/>
                </a:rPr>
                <a:t>index = 10</a:t>
              </a:r>
            </a:p>
            <a:p>
              <a:r>
                <a:rPr lang="zh-CN" altLang="en-US">
                  <a:sym typeface="+mn-ea"/>
                </a:rPr>
                <a:t>（</a:t>
              </a:r>
              <a:r>
                <a:rPr lang="en-US" altLang="zh-CN">
                  <a:sym typeface="+mn-ea"/>
                </a:rPr>
                <a:t>1</a:t>
              </a:r>
              <a:r>
                <a:rPr lang="zh-CN" altLang="en-US">
                  <a:sym typeface="+mn-ea"/>
                </a:rPr>
                <a:t>，</a:t>
              </a:r>
              <a:r>
                <a:rPr lang="en-US" altLang="zh-CN">
                  <a:sym typeface="+mn-ea"/>
                </a:rPr>
                <a:t>0</a:t>
              </a:r>
              <a:r>
                <a:rPr lang="zh-CN" altLang="en-US">
                  <a:sym typeface="+mn-ea"/>
                </a:rPr>
                <a:t>，</a:t>
              </a:r>
              <a:r>
                <a:rPr lang="en-US" altLang="zh-CN">
                  <a:sym typeface="+mn-ea"/>
                </a:rPr>
                <a:t>1</a:t>
              </a:r>
              <a:r>
                <a:rPr lang="zh-CN" altLang="en-US">
                  <a:sym typeface="+mn-ea"/>
                </a:rPr>
                <a:t>）  </a:t>
              </a:r>
              <a:r>
                <a:rPr lang="en-US" altLang="zh-CN">
                  <a:sym typeface="+mn-ea"/>
                </a:rPr>
                <a:t>index = 11</a:t>
              </a:r>
            </a:p>
            <a:p>
              <a:r>
                <a:rPr lang="zh-CN" altLang="en-US">
                  <a:sym typeface="+mn-ea"/>
                </a:rPr>
                <a:t>（</a:t>
              </a:r>
              <a:r>
                <a:rPr lang="en-US" altLang="zh-CN">
                  <a:sym typeface="+mn-ea"/>
                </a:rPr>
                <a:t>1</a:t>
              </a:r>
              <a:r>
                <a:rPr lang="zh-CN" altLang="en-US">
                  <a:sym typeface="+mn-ea"/>
                </a:rPr>
                <a:t>，</a:t>
              </a:r>
              <a:r>
                <a:rPr lang="en-US" altLang="zh-CN">
                  <a:sym typeface="+mn-ea"/>
                </a:rPr>
                <a:t>0</a:t>
              </a:r>
              <a:r>
                <a:rPr lang="zh-CN" altLang="en-US">
                  <a:sym typeface="+mn-ea"/>
                </a:rPr>
                <a:t>，</a:t>
              </a:r>
              <a:r>
                <a:rPr lang="en-US" altLang="zh-CN">
                  <a:sym typeface="+mn-ea"/>
                </a:rPr>
                <a:t>2</a:t>
              </a:r>
              <a:r>
                <a:rPr lang="zh-CN" altLang="en-US">
                  <a:sym typeface="+mn-ea"/>
                </a:rPr>
                <a:t>）  </a:t>
              </a:r>
              <a:r>
                <a:rPr lang="en-US" altLang="zh-CN">
                  <a:sym typeface="+mn-ea"/>
                </a:rPr>
                <a:t>index = 12</a:t>
              </a:r>
            </a:p>
            <a:p>
              <a:r>
                <a:rPr lang="zh-CN" altLang="en-US">
                  <a:sym typeface="+mn-ea"/>
                </a:rPr>
                <a:t>（</a:t>
              </a:r>
              <a:r>
                <a:rPr lang="en-US" altLang="zh-CN">
                  <a:sym typeface="+mn-ea"/>
                </a:rPr>
                <a:t>1</a:t>
              </a:r>
              <a:r>
                <a:rPr lang="zh-CN" altLang="en-US">
                  <a:sym typeface="+mn-ea"/>
                </a:rPr>
                <a:t>，</a:t>
              </a:r>
              <a:r>
                <a:rPr lang="en-US" altLang="zh-CN">
                  <a:sym typeface="+mn-ea"/>
                </a:rPr>
                <a:t>0</a:t>
              </a:r>
              <a:r>
                <a:rPr lang="zh-CN" altLang="en-US">
                  <a:sym typeface="+mn-ea"/>
                </a:rPr>
                <a:t>，</a:t>
              </a:r>
              <a:r>
                <a:rPr lang="en-US" altLang="zh-CN">
                  <a:sym typeface="+mn-ea"/>
                </a:rPr>
                <a:t>3</a:t>
              </a:r>
              <a:r>
                <a:rPr lang="zh-CN" altLang="en-US">
                  <a:sym typeface="+mn-ea"/>
                </a:rPr>
                <a:t>）  </a:t>
              </a:r>
              <a:r>
                <a:rPr lang="en-US" altLang="zh-CN">
                  <a:sym typeface="+mn-ea"/>
                </a:rPr>
                <a:t>index = 13</a:t>
              </a:r>
              <a:endParaRPr lang="zh-CN" altLang="en-US">
                <a:sym typeface="+mn-ea"/>
              </a:endParaRPr>
            </a:p>
            <a:p>
              <a:r>
                <a:rPr lang="zh-CN" altLang="en-US">
                  <a:sym typeface="+mn-ea"/>
                </a:rPr>
                <a:t>（</a:t>
              </a:r>
              <a:r>
                <a:rPr lang="en-US" altLang="zh-CN">
                  <a:sym typeface="+mn-ea"/>
                </a:rPr>
                <a:t>1</a:t>
              </a:r>
              <a:r>
                <a:rPr lang="zh-CN" altLang="en-US">
                  <a:sym typeface="+mn-ea"/>
                </a:rPr>
                <a:t>，</a:t>
              </a:r>
              <a:r>
                <a:rPr lang="en-US" altLang="zh-CN">
                  <a:sym typeface="+mn-ea"/>
                </a:rPr>
                <a:t>0</a:t>
              </a:r>
              <a:r>
                <a:rPr lang="zh-CN" altLang="en-US">
                  <a:sym typeface="+mn-ea"/>
                </a:rPr>
                <a:t>，</a:t>
              </a:r>
              <a:r>
                <a:rPr lang="en-US" altLang="zh-CN">
                  <a:sym typeface="+mn-ea"/>
                </a:rPr>
                <a:t>4</a:t>
              </a:r>
              <a:r>
                <a:rPr lang="zh-CN" altLang="en-US">
                  <a:sym typeface="+mn-ea"/>
                </a:rPr>
                <a:t>）  </a:t>
              </a:r>
              <a:r>
                <a:rPr lang="en-US" altLang="zh-CN">
                  <a:sym typeface="+mn-ea"/>
                </a:rPr>
                <a:t>index = 1</a:t>
              </a:r>
              <a:r>
                <a:rPr lang="en-US">
                  <a:sym typeface="+mn-ea"/>
                </a:rPr>
                <a:t>4</a:t>
              </a:r>
            </a:p>
            <a:p>
              <a:r>
                <a:rPr lang="zh-CN" altLang="en-US">
                  <a:sym typeface="+mn-ea"/>
                </a:rPr>
                <a:t>（</a:t>
              </a:r>
              <a:r>
                <a:rPr lang="en-US" altLang="zh-CN">
                  <a:sym typeface="+mn-ea"/>
                </a:rPr>
                <a:t>1</a:t>
              </a:r>
              <a:r>
                <a:rPr lang="zh-CN" altLang="en-US">
                  <a:sym typeface="+mn-ea"/>
                </a:rPr>
                <a:t>，</a:t>
              </a:r>
              <a:r>
                <a:rPr lang="en-US" altLang="zh-CN">
                  <a:sym typeface="+mn-ea"/>
                </a:rPr>
                <a:t>1</a:t>
              </a:r>
              <a:r>
                <a:rPr lang="zh-CN" altLang="en-US">
                  <a:sym typeface="+mn-ea"/>
                </a:rPr>
                <a:t>，</a:t>
              </a:r>
              <a:r>
                <a:rPr lang="en-US" altLang="zh-CN">
                  <a:sym typeface="+mn-ea"/>
                </a:rPr>
                <a:t>0</a:t>
              </a:r>
              <a:r>
                <a:rPr lang="zh-CN" altLang="en-US">
                  <a:sym typeface="+mn-ea"/>
                </a:rPr>
                <a:t>）  </a:t>
              </a:r>
              <a:r>
                <a:rPr lang="en-US" altLang="zh-CN">
                  <a:sym typeface="+mn-ea"/>
                </a:rPr>
                <a:t>index = 15</a:t>
              </a:r>
            </a:p>
            <a:p>
              <a:r>
                <a:rPr lang="zh-CN" altLang="en-US">
                  <a:sym typeface="+mn-ea"/>
                </a:rPr>
                <a:t>（</a:t>
              </a:r>
              <a:r>
                <a:rPr lang="en-US" altLang="zh-CN">
                  <a:sym typeface="+mn-ea"/>
                </a:rPr>
                <a:t>1</a:t>
              </a:r>
              <a:r>
                <a:rPr lang="zh-CN" altLang="en-US">
                  <a:sym typeface="+mn-ea"/>
                </a:rPr>
                <a:t>，</a:t>
              </a:r>
              <a:r>
                <a:rPr lang="en-US" altLang="zh-CN">
                  <a:sym typeface="+mn-ea"/>
                </a:rPr>
                <a:t>1</a:t>
              </a:r>
              <a:r>
                <a:rPr lang="zh-CN" altLang="en-US">
                  <a:sym typeface="+mn-ea"/>
                </a:rPr>
                <a:t>，</a:t>
              </a:r>
              <a:r>
                <a:rPr lang="en-US" altLang="zh-CN">
                  <a:sym typeface="+mn-ea"/>
                </a:rPr>
                <a:t>1</a:t>
              </a:r>
              <a:r>
                <a:rPr lang="zh-CN" altLang="en-US">
                  <a:sym typeface="+mn-ea"/>
                </a:rPr>
                <a:t>）  </a:t>
              </a:r>
              <a:r>
                <a:rPr lang="en-US" altLang="zh-CN">
                  <a:sym typeface="+mn-ea"/>
                </a:rPr>
                <a:t>index = 16</a:t>
              </a:r>
            </a:p>
            <a:p>
              <a:r>
                <a:rPr lang="zh-CN" altLang="en-US">
                  <a:sym typeface="+mn-ea"/>
                </a:rPr>
                <a:t>（</a:t>
              </a:r>
              <a:r>
                <a:rPr lang="en-US" altLang="zh-CN">
                  <a:sym typeface="+mn-ea"/>
                </a:rPr>
                <a:t>1</a:t>
              </a:r>
              <a:r>
                <a:rPr lang="zh-CN" altLang="en-US">
                  <a:sym typeface="+mn-ea"/>
                </a:rPr>
                <a:t>，</a:t>
              </a:r>
              <a:r>
                <a:rPr lang="en-US" altLang="zh-CN">
                  <a:sym typeface="+mn-ea"/>
                </a:rPr>
                <a:t>1</a:t>
              </a:r>
              <a:r>
                <a:rPr lang="zh-CN" altLang="en-US">
                  <a:sym typeface="+mn-ea"/>
                </a:rPr>
                <a:t>，</a:t>
              </a:r>
              <a:r>
                <a:rPr lang="en-US" altLang="zh-CN">
                  <a:sym typeface="+mn-ea"/>
                </a:rPr>
                <a:t>2</a:t>
              </a:r>
              <a:r>
                <a:rPr lang="zh-CN" altLang="en-US">
                  <a:sym typeface="+mn-ea"/>
                </a:rPr>
                <a:t>）  </a:t>
              </a:r>
              <a:r>
                <a:rPr lang="en-US" altLang="zh-CN">
                  <a:sym typeface="+mn-ea"/>
                </a:rPr>
                <a:t>index = 17</a:t>
              </a:r>
            </a:p>
            <a:p>
              <a:r>
                <a:rPr lang="zh-CN" altLang="en-US">
                  <a:sym typeface="+mn-ea"/>
                </a:rPr>
                <a:t>（</a:t>
              </a:r>
              <a:r>
                <a:rPr lang="en-US" altLang="zh-CN">
                  <a:sym typeface="+mn-ea"/>
                </a:rPr>
                <a:t>1</a:t>
              </a:r>
              <a:r>
                <a:rPr lang="zh-CN" altLang="en-US">
                  <a:sym typeface="+mn-ea"/>
                </a:rPr>
                <a:t>，</a:t>
              </a:r>
              <a:r>
                <a:rPr lang="en-US" altLang="zh-CN">
                  <a:sym typeface="+mn-ea"/>
                </a:rPr>
                <a:t>1</a:t>
              </a:r>
              <a:r>
                <a:rPr lang="zh-CN" altLang="en-US">
                  <a:sym typeface="+mn-ea"/>
                </a:rPr>
                <a:t>，</a:t>
              </a:r>
              <a:r>
                <a:rPr lang="en-US" altLang="zh-CN">
                  <a:sym typeface="+mn-ea"/>
                </a:rPr>
                <a:t>3</a:t>
              </a:r>
              <a:r>
                <a:rPr lang="zh-CN" altLang="en-US">
                  <a:sym typeface="+mn-ea"/>
                </a:rPr>
                <a:t>）  </a:t>
              </a:r>
              <a:r>
                <a:rPr lang="en-US" altLang="zh-CN">
                  <a:sym typeface="+mn-ea"/>
                </a:rPr>
                <a:t>index = 18</a:t>
              </a:r>
              <a:endParaRPr lang="zh-CN" altLang="en-US">
                <a:sym typeface="+mn-ea"/>
              </a:endParaRPr>
            </a:p>
            <a:p>
              <a:r>
                <a:rPr lang="zh-CN" altLang="en-US">
                  <a:sym typeface="+mn-ea"/>
                </a:rPr>
                <a:t>（</a:t>
              </a:r>
              <a:r>
                <a:rPr lang="en-US" altLang="zh-CN">
                  <a:sym typeface="+mn-ea"/>
                </a:rPr>
                <a:t>1</a:t>
              </a:r>
              <a:r>
                <a:rPr lang="zh-CN" altLang="en-US">
                  <a:sym typeface="+mn-ea"/>
                </a:rPr>
                <a:t>，</a:t>
              </a:r>
              <a:r>
                <a:rPr lang="en-US" altLang="zh-CN">
                  <a:sym typeface="+mn-ea"/>
                </a:rPr>
                <a:t>1</a:t>
              </a:r>
              <a:r>
                <a:rPr lang="zh-CN" altLang="en-US">
                  <a:sym typeface="+mn-ea"/>
                </a:rPr>
                <a:t>，</a:t>
              </a:r>
              <a:r>
                <a:rPr lang="en-US" altLang="zh-CN">
                  <a:sym typeface="+mn-ea"/>
                </a:rPr>
                <a:t>4</a:t>
              </a:r>
              <a:r>
                <a:rPr lang="zh-CN" altLang="en-US">
                  <a:sym typeface="+mn-ea"/>
                </a:rPr>
                <a:t>）  </a:t>
              </a:r>
              <a:r>
                <a:rPr lang="en-US" altLang="zh-CN">
                  <a:sym typeface="+mn-ea"/>
                </a:rPr>
                <a:t>index = 19</a:t>
              </a:r>
              <a:endParaRPr lang="zh-CN" altLang="en-US"/>
            </a:p>
          </p:txBody>
        </p:sp>
        <p:sp>
          <p:nvSpPr>
            <p:cNvPr id="8" name="文本框 7"/>
            <p:cNvSpPr txBox="1"/>
            <p:nvPr/>
          </p:nvSpPr>
          <p:spPr>
            <a:xfrm>
              <a:off x="10141" y="2660"/>
              <a:ext cx="4515" cy="4506"/>
            </a:xfrm>
            <a:prstGeom prst="rect">
              <a:avLst/>
            </a:prstGeom>
            <a:noFill/>
          </p:spPr>
          <p:txBody>
            <a:bodyPr wrap="square" rtlCol="0">
              <a:spAutoFit/>
            </a:bodyPr>
            <a:lstStyle/>
            <a:p>
              <a:r>
                <a:rPr lang="zh-CN" altLang="en-US">
                  <a:sym typeface="+mn-ea"/>
                </a:rPr>
                <a:t>（</a:t>
              </a:r>
              <a:r>
                <a:rPr lang="en-US" altLang="zh-CN">
                  <a:sym typeface="+mn-ea"/>
                </a:rPr>
                <a:t>2</a:t>
              </a:r>
              <a:r>
                <a:rPr lang="zh-CN" altLang="en-US">
                  <a:sym typeface="+mn-ea"/>
                </a:rPr>
                <a:t>，</a:t>
              </a:r>
              <a:r>
                <a:rPr lang="en-US" altLang="zh-CN">
                  <a:sym typeface="+mn-ea"/>
                </a:rPr>
                <a:t>0</a:t>
              </a:r>
              <a:r>
                <a:rPr lang="zh-CN" altLang="en-US">
                  <a:sym typeface="+mn-ea"/>
                </a:rPr>
                <a:t>，</a:t>
              </a:r>
              <a:r>
                <a:rPr lang="en-US" altLang="zh-CN">
                  <a:sym typeface="+mn-ea"/>
                </a:rPr>
                <a:t>0</a:t>
              </a:r>
              <a:r>
                <a:rPr lang="zh-CN" altLang="en-US">
                  <a:sym typeface="+mn-ea"/>
                </a:rPr>
                <a:t>）  </a:t>
              </a:r>
              <a:r>
                <a:rPr lang="en-US" altLang="zh-CN">
                  <a:sym typeface="+mn-ea"/>
                </a:rPr>
                <a:t>index = 20</a:t>
              </a:r>
            </a:p>
            <a:p>
              <a:r>
                <a:rPr lang="zh-CN" altLang="en-US">
                  <a:sym typeface="+mn-ea"/>
                </a:rPr>
                <a:t>（</a:t>
              </a:r>
              <a:r>
                <a:rPr lang="en-US" altLang="zh-CN">
                  <a:sym typeface="+mn-ea"/>
                </a:rPr>
                <a:t>2</a:t>
              </a:r>
              <a:r>
                <a:rPr lang="zh-CN" altLang="en-US">
                  <a:sym typeface="+mn-ea"/>
                </a:rPr>
                <a:t>，</a:t>
              </a:r>
              <a:r>
                <a:rPr lang="en-US" altLang="zh-CN">
                  <a:sym typeface="+mn-ea"/>
                </a:rPr>
                <a:t>0</a:t>
              </a:r>
              <a:r>
                <a:rPr lang="zh-CN" altLang="en-US">
                  <a:sym typeface="+mn-ea"/>
                </a:rPr>
                <a:t>，</a:t>
              </a:r>
              <a:r>
                <a:rPr lang="en-US" altLang="zh-CN">
                  <a:sym typeface="+mn-ea"/>
                </a:rPr>
                <a:t>1</a:t>
              </a:r>
              <a:r>
                <a:rPr lang="zh-CN" altLang="en-US">
                  <a:sym typeface="+mn-ea"/>
                </a:rPr>
                <a:t>）  </a:t>
              </a:r>
              <a:r>
                <a:rPr lang="en-US" altLang="zh-CN">
                  <a:sym typeface="+mn-ea"/>
                </a:rPr>
                <a:t>index = 21</a:t>
              </a:r>
            </a:p>
            <a:p>
              <a:r>
                <a:rPr lang="zh-CN" altLang="en-US">
                  <a:sym typeface="+mn-ea"/>
                </a:rPr>
                <a:t>（</a:t>
              </a:r>
              <a:r>
                <a:rPr lang="en-US" altLang="zh-CN">
                  <a:sym typeface="+mn-ea"/>
                </a:rPr>
                <a:t>2</a:t>
              </a:r>
              <a:r>
                <a:rPr lang="zh-CN" altLang="en-US">
                  <a:sym typeface="+mn-ea"/>
                </a:rPr>
                <a:t>，</a:t>
              </a:r>
              <a:r>
                <a:rPr lang="en-US" altLang="zh-CN">
                  <a:sym typeface="+mn-ea"/>
                </a:rPr>
                <a:t>0</a:t>
              </a:r>
              <a:r>
                <a:rPr lang="zh-CN" altLang="en-US">
                  <a:sym typeface="+mn-ea"/>
                </a:rPr>
                <a:t>，</a:t>
              </a:r>
              <a:r>
                <a:rPr lang="en-US" altLang="zh-CN">
                  <a:sym typeface="+mn-ea"/>
                </a:rPr>
                <a:t>2</a:t>
              </a:r>
              <a:r>
                <a:rPr lang="zh-CN" altLang="en-US">
                  <a:sym typeface="+mn-ea"/>
                </a:rPr>
                <a:t>）  </a:t>
              </a:r>
              <a:r>
                <a:rPr lang="en-US" altLang="zh-CN">
                  <a:sym typeface="+mn-ea"/>
                </a:rPr>
                <a:t>index = 22</a:t>
              </a:r>
            </a:p>
            <a:p>
              <a:r>
                <a:rPr lang="zh-CN" altLang="en-US">
                  <a:sym typeface="+mn-ea"/>
                </a:rPr>
                <a:t>（</a:t>
              </a:r>
              <a:r>
                <a:rPr lang="en-US" altLang="zh-CN">
                  <a:sym typeface="+mn-ea"/>
                </a:rPr>
                <a:t>2</a:t>
              </a:r>
              <a:r>
                <a:rPr lang="zh-CN" altLang="en-US">
                  <a:sym typeface="+mn-ea"/>
                </a:rPr>
                <a:t>，</a:t>
              </a:r>
              <a:r>
                <a:rPr lang="en-US" altLang="zh-CN">
                  <a:sym typeface="+mn-ea"/>
                </a:rPr>
                <a:t>0</a:t>
              </a:r>
              <a:r>
                <a:rPr lang="zh-CN" altLang="en-US">
                  <a:sym typeface="+mn-ea"/>
                </a:rPr>
                <a:t>，</a:t>
              </a:r>
              <a:r>
                <a:rPr lang="en-US" altLang="zh-CN">
                  <a:sym typeface="+mn-ea"/>
                </a:rPr>
                <a:t>3</a:t>
              </a:r>
              <a:r>
                <a:rPr lang="zh-CN" altLang="en-US">
                  <a:sym typeface="+mn-ea"/>
                </a:rPr>
                <a:t>）  </a:t>
              </a:r>
              <a:r>
                <a:rPr lang="en-US" altLang="zh-CN">
                  <a:sym typeface="+mn-ea"/>
                </a:rPr>
                <a:t>index = 23</a:t>
              </a:r>
              <a:endParaRPr lang="zh-CN" altLang="en-US">
                <a:sym typeface="+mn-ea"/>
              </a:endParaRPr>
            </a:p>
            <a:p>
              <a:r>
                <a:rPr lang="zh-CN" altLang="en-US">
                  <a:sym typeface="+mn-ea"/>
                </a:rPr>
                <a:t>（</a:t>
              </a:r>
              <a:r>
                <a:rPr lang="en-US" altLang="zh-CN">
                  <a:sym typeface="+mn-ea"/>
                </a:rPr>
                <a:t>2</a:t>
              </a:r>
              <a:r>
                <a:rPr lang="zh-CN" altLang="en-US">
                  <a:sym typeface="+mn-ea"/>
                </a:rPr>
                <a:t>，</a:t>
              </a:r>
              <a:r>
                <a:rPr lang="en-US" altLang="zh-CN">
                  <a:sym typeface="+mn-ea"/>
                </a:rPr>
                <a:t>0</a:t>
              </a:r>
              <a:r>
                <a:rPr lang="zh-CN" altLang="en-US">
                  <a:sym typeface="+mn-ea"/>
                </a:rPr>
                <a:t>，</a:t>
              </a:r>
              <a:r>
                <a:rPr lang="en-US" altLang="zh-CN">
                  <a:sym typeface="+mn-ea"/>
                </a:rPr>
                <a:t>4</a:t>
              </a:r>
              <a:r>
                <a:rPr lang="zh-CN" altLang="en-US">
                  <a:sym typeface="+mn-ea"/>
                </a:rPr>
                <a:t>）  </a:t>
              </a:r>
              <a:r>
                <a:rPr lang="en-US" altLang="zh-CN">
                  <a:sym typeface="+mn-ea"/>
                </a:rPr>
                <a:t>index = 2</a:t>
              </a:r>
              <a:r>
                <a:rPr lang="en-US">
                  <a:sym typeface="+mn-ea"/>
                </a:rPr>
                <a:t>4</a:t>
              </a:r>
            </a:p>
            <a:p>
              <a:r>
                <a:rPr lang="zh-CN" altLang="en-US">
                  <a:sym typeface="+mn-ea"/>
                </a:rPr>
                <a:t>（</a:t>
              </a:r>
              <a:r>
                <a:rPr lang="en-US" altLang="zh-CN">
                  <a:sym typeface="+mn-ea"/>
                </a:rPr>
                <a:t>2</a:t>
              </a:r>
              <a:r>
                <a:rPr lang="zh-CN" altLang="en-US">
                  <a:sym typeface="+mn-ea"/>
                </a:rPr>
                <a:t>，</a:t>
              </a:r>
              <a:r>
                <a:rPr lang="en-US" altLang="zh-CN">
                  <a:sym typeface="+mn-ea"/>
                </a:rPr>
                <a:t>1</a:t>
              </a:r>
              <a:r>
                <a:rPr lang="zh-CN" altLang="en-US">
                  <a:sym typeface="+mn-ea"/>
                </a:rPr>
                <a:t>，</a:t>
              </a:r>
              <a:r>
                <a:rPr lang="en-US" altLang="zh-CN">
                  <a:sym typeface="+mn-ea"/>
                </a:rPr>
                <a:t>0</a:t>
              </a:r>
              <a:r>
                <a:rPr lang="zh-CN" altLang="en-US">
                  <a:sym typeface="+mn-ea"/>
                </a:rPr>
                <a:t>）  </a:t>
              </a:r>
              <a:r>
                <a:rPr lang="en-US" altLang="zh-CN">
                  <a:sym typeface="+mn-ea"/>
                </a:rPr>
                <a:t>index = 25</a:t>
              </a:r>
            </a:p>
            <a:p>
              <a:r>
                <a:rPr lang="zh-CN" altLang="en-US">
                  <a:sym typeface="+mn-ea"/>
                </a:rPr>
                <a:t>（</a:t>
              </a:r>
              <a:r>
                <a:rPr lang="en-US" altLang="zh-CN">
                  <a:sym typeface="+mn-ea"/>
                </a:rPr>
                <a:t>2</a:t>
              </a:r>
              <a:r>
                <a:rPr lang="zh-CN" altLang="en-US">
                  <a:sym typeface="+mn-ea"/>
                </a:rPr>
                <a:t>，</a:t>
              </a:r>
              <a:r>
                <a:rPr lang="en-US" altLang="zh-CN">
                  <a:sym typeface="+mn-ea"/>
                </a:rPr>
                <a:t>1</a:t>
              </a:r>
              <a:r>
                <a:rPr lang="zh-CN" altLang="en-US">
                  <a:sym typeface="+mn-ea"/>
                </a:rPr>
                <a:t>，</a:t>
              </a:r>
              <a:r>
                <a:rPr lang="en-US" altLang="zh-CN">
                  <a:sym typeface="+mn-ea"/>
                </a:rPr>
                <a:t>1</a:t>
              </a:r>
              <a:r>
                <a:rPr lang="zh-CN" altLang="en-US">
                  <a:sym typeface="+mn-ea"/>
                </a:rPr>
                <a:t>）  </a:t>
              </a:r>
              <a:r>
                <a:rPr lang="en-US" altLang="zh-CN">
                  <a:sym typeface="+mn-ea"/>
                </a:rPr>
                <a:t>index = 26</a:t>
              </a:r>
            </a:p>
            <a:p>
              <a:r>
                <a:rPr lang="zh-CN" altLang="en-US">
                  <a:sym typeface="+mn-ea"/>
                </a:rPr>
                <a:t>（</a:t>
              </a:r>
              <a:r>
                <a:rPr lang="en-US" altLang="zh-CN">
                  <a:sym typeface="+mn-ea"/>
                </a:rPr>
                <a:t>2</a:t>
              </a:r>
              <a:r>
                <a:rPr lang="zh-CN" altLang="en-US">
                  <a:sym typeface="+mn-ea"/>
                </a:rPr>
                <a:t>，</a:t>
              </a:r>
              <a:r>
                <a:rPr lang="en-US" altLang="zh-CN">
                  <a:sym typeface="+mn-ea"/>
                </a:rPr>
                <a:t>1</a:t>
              </a:r>
              <a:r>
                <a:rPr lang="zh-CN" altLang="en-US">
                  <a:sym typeface="+mn-ea"/>
                </a:rPr>
                <a:t>，</a:t>
              </a:r>
              <a:r>
                <a:rPr lang="en-US" altLang="zh-CN">
                  <a:sym typeface="+mn-ea"/>
                </a:rPr>
                <a:t>2</a:t>
              </a:r>
              <a:r>
                <a:rPr lang="zh-CN" altLang="en-US">
                  <a:sym typeface="+mn-ea"/>
                </a:rPr>
                <a:t>）  </a:t>
              </a:r>
              <a:r>
                <a:rPr lang="en-US" altLang="zh-CN">
                  <a:sym typeface="+mn-ea"/>
                </a:rPr>
                <a:t>index = 27</a:t>
              </a:r>
            </a:p>
            <a:p>
              <a:r>
                <a:rPr lang="zh-CN" altLang="en-US">
                  <a:sym typeface="+mn-ea"/>
                </a:rPr>
                <a:t>（</a:t>
              </a:r>
              <a:r>
                <a:rPr lang="en-US" altLang="zh-CN">
                  <a:sym typeface="+mn-ea"/>
                </a:rPr>
                <a:t>2</a:t>
              </a:r>
              <a:r>
                <a:rPr lang="zh-CN" altLang="en-US">
                  <a:sym typeface="+mn-ea"/>
                </a:rPr>
                <a:t>，</a:t>
              </a:r>
              <a:r>
                <a:rPr lang="en-US" altLang="zh-CN">
                  <a:sym typeface="+mn-ea"/>
                </a:rPr>
                <a:t>1</a:t>
              </a:r>
              <a:r>
                <a:rPr lang="zh-CN" altLang="en-US">
                  <a:sym typeface="+mn-ea"/>
                </a:rPr>
                <a:t>，</a:t>
              </a:r>
              <a:r>
                <a:rPr lang="en-US" altLang="zh-CN">
                  <a:sym typeface="+mn-ea"/>
                </a:rPr>
                <a:t>3</a:t>
              </a:r>
              <a:r>
                <a:rPr lang="zh-CN" altLang="en-US">
                  <a:sym typeface="+mn-ea"/>
                </a:rPr>
                <a:t>）  </a:t>
              </a:r>
              <a:r>
                <a:rPr lang="en-US" altLang="zh-CN">
                  <a:sym typeface="+mn-ea"/>
                </a:rPr>
                <a:t>index = 28</a:t>
              </a:r>
              <a:endParaRPr lang="zh-CN" altLang="en-US">
                <a:sym typeface="+mn-ea"/>
              </a:endParaRPr>
            </a:p>
            <a:p>
              <a:r>
                <a:rPr lang="zh-CN" altLang="en-US">
                  <a:sym typeface="+mn-ea"/>
                </a:rPr>
                <a:t>（</a:t>
              </a:r>
              <a:r>
                <a:rPr lang="en-US" altLang="zh-CN">
                  <a:sym typeface="+mn-ea"/>
                </a:rPr>
                <a:t>2</a:t>
              </a:r>
              <a:r>
                <a:rPr lang="zh-CN" altLang="en-US">
                  <a:sym typeface="+mn-ea"/>
                </a:rPr>
                <a:t>，</a:t>
              </a:r>
              <a:r>
                <a:rPr lang="en-US" altLang="zh-CN">
                  <a:sym typeface="+mn-ea"/>
                </a:rPr>
                <a:t>1</a:t>
              </a:r>
              <a:r>
                <a:rPr lang="zh-CN" altLang="en-US">
                  <a:sym typeface="+mn-ea"/>
                </a:rPr>
                <a:t>，</a:t>
              </a:r>
              <a:r>
                <a:rPr lang="en-US" altLang="zh-CN">
                  <a:sym typeface="+mn-ea"/>
                </a:rPr>
                <a:t>4</a:t>
              </a:r>
              <a:r>
                <a:rPr lang="zh-CN" altLang="en-US">
                  <a:sym typeface="+mn-ea"/>
                </a:rPr>
                <a:t>）  </a:t>
              </a:r>
              <a:r>
                <a:rPr lang="en-US" altLang="zh-CN">
                  <a:sym typeface="+mn-ea"/>
                </a:rPr>
                <a:t>index = 29</a:t>
              </a:r>
              <a:endParaRPr lang="zh-CN" altLang="en-US"/>
            </a:p>
          </p:txBody>
        </p:sp>
      </p:grpSp>
      <p:sp>
        <p:nvSpPr>
          <p:cNvPr id="12" name="文本框 11"/>
          <p:cNvSpPr txBox="1"/>
          <p:nvPr/>
        </p:nvSpPr>
        <p:spPr>
          <a:xfrm>
            <a:off x="2832100" y="4822190"/>
            <a:ext cx="4730115" cy="368300"/>
          </a:xfrm>
          <a:prstGeom prst="rect">
            <a:avLst/>
          </a:prstGeom>
          <a:noFill/>
        </p:spPr>
        <p:txBody>
          <a:bodyPr wrap="square" rtlCol="0">
            <a:spAutoFit/>
          </a:bodyPr>
          <a:lstStyle/>
          <a:p>
            <a:r>
              <a:rPr lang="en-US" altLang="zh-CN"/>
              <a:t>10                          5                             1</a:t>
            </a:r>
          </a:p>
        </p:txBody>
      </p:sp>
      <p:sp>
        <p:nvSpPr>
          <p:cNvPr id="13" name="文本框 12"/>
          <p:cNvSpPr txBox="1"/>
          <p:nvPr/>
        </p:nvSpPr>
        <p:spPr>
          <a:xfrm>
            <a:off x="433705" y="5592445"/>
            <a:ext cx="8599805" cy="368300"/>
          </a:xfrm>
          <a:prstGeom prst="rect">
            <a:avLst/>
          </a:prstGeom>
          <a:noFill/>
        </p:spPr>
        <p:txBody>
          <a:bodyPr wrap="square" rtlCol="0">
            <a:spAutoFit/>
          </a:bodyPr>
          <a:lstStyle/>
          <a:p>
            <a:r>
              <a:rPr lang="zh-CN" altLang="en-US"/>
              <a:t>思考： （</a:t>
            </a:r>
            <a:r>
              <a:rPr lang="en-US" altLang="zh-CN"/>
              <a:t>10</a:t>
            </a:r>
            <a:r>
              <a:rPr lang="zh-CN" altLang="en-US"/>
              <a:t>，</a:t>
            </a:r>
            <a:r>
              <a:rPr lang="en-US" altLang="zh-CN"/>
              <a:t>5</a:t>
            </a:r>
            <a:r>
              <a:rPr lang="zh-CN" altLang="en-US"/>
              <a:t>，</a:t>
            </a:r>
            <a:r>
              <a:rPr lang="en-US" altLang="zh-CN"/>
              <a:t>1</a:t>
            </a:r>
            <a:r>
              <a:rPr lang="zh-CN" altLang="en-US"/>
              <a:t>） 和   </a:t>
            </a:r>
            <a:r>
              <a:rPr lang="en-US" altLang="zh-CN"/>
              <a:t>shape</a:t>
            </a:r>
            <a:r>
              <a:rPr lang="zh-CN" altLang="en-US"/>
              <a:t>（</a:t>
            </a:r>
            <a:r>
              <a:rPr lang="en-US" altLang="zh-CN"/>
              <a:t>3</a:t>
            </a:r>
            <a:r>
              <a:rPr lang="zh-CN" altLang="en-US"/>
              <a:t>，</a:t>
            </a:r>
            <a:r>
              <a:rPr lang="en-US" altLang="zh-CN"/>
              <a:t>2</a:t>
            </a:r>
            <a:r>
              <a:rPr lang="zh-CN" altLang="en-US"/>
              <a:t>，</a:t>
            </a:r>
            <a:r>
              <a:rPr lang="en-US" altLang="zh-CN"/>
              <a:t>5</a:t>
            </a:r>
            <a:r>
              <a:rPr lang="zh-CN" altLang="en-US"/>
              <a:t>） 有没有联系？怎样的联系？</a:t>
            </a:r>
          </a:p>
        </p:txBody>
      </p:sp>
      <p:sp>
        <p:nvSpPr>
          <p:cNvPr id="14" name="文本框 13"/>
          <p:cNvSpPr txBox="1"/>
          <p:nvPr/>
        </p:nvSpPr>
        <p:spPr>
          <a:xfrm>
            <a:off x="3619499" y="6028055"/>
            <a:ext cx="1890963" cy="369332"/>
          </a:xfrm>
          <a:prstGeom prst="rect">
            <a:avLst/>
          </a:prstGeom>
          <a:noFill/>
        </p:spPr>
        <p:txBody>
          <a:bodyPr wrap="square" rtlCol="0">
            <a:spAutoFit/>
          </a:bodyPr>
          <a:lstStyle/>
          <a:p>
            <a:r>
              <a:rPr lang="en-US" altLang="zh-CN" dirty="0"/>
              <a:t>  (10</a:t>
            </a:r>
            <a:r>
              <a:rPr lang="zh-CN" altLang="en-US" dirty="0"/>
              <a:t>，</a:t>
            </a:r>
            <a:r>
              <a:rPr lang="en-US" altLang="zh-CN" dirty="0"/>
              <a:t>5</a:t>
            </a:r>
            <a:r>
              <a:rPr lang="zh-CN" altLang="en-US" dirty="0"/>
              <a:t>，</a:t>
            </a:r>
            <a:r>
              <a:rPr lang="en-US" altLang="zh-CN" dirty="0"/>
              <a:t>1)</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diamond(in)">
                                      <p:cBhvr>
                                        <p:cTn id="17" dur="20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3" presetClass="entr" presetSubtype="16"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plus(in)">
                                      <p:cBhvr>
                                        <p:cTn id="2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35" y="170180"/>
            <a:ext cx="560070" cy="420370"/>
            <a:chOff x="-1" y="268"/>
            <a:chExt cx="882" cy="662"/>
          </a:xfrm>
        </p:grpSpPr>
        <p:sp>
          <p:nvSpPr>
            <p:cNvPr id="2" name="任意多边形 1"/>
            <p:cNvSpPr/>
            <p:nvPr/>
          </p:nvSpPr>
          <p:spPr>
            <a:xfrm>
              <a:off x="-1" y="294"/>
              <a:ext cx="882" cy="63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882" h="636">
                  <a:moveTo>
                    <a:pt x="0" y="0"/>
                  </a:moveTo>
                  <a:lnTo>
                    <a:pt x="882" y="0"/>
                  </a:lnTo>
                  <a:lnTo>
                    <a:pt x="723" y="636"/>
                  </a:lnTo>
                  <a:lnTo>
                    <a:pt x="0" y="636"/>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平行四边形 3"/>
            <p:cNvSpPr/>
            <p:nvPr/>
          </p:nvSpPr>
          <p:spPr>
            <a:xfrm>
              <a:off x="240" y="268"/>
              <a:ext cx="425" cy="662"/>
            </a:xfrm>
            <a:prstGeom prst="parallelogram">
              <a:avLst>
                <a:gd name="adj" fmla="val 40235"/>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86740" y="108585"/>
            <a:ext cx="1929130" cy="429895"/>
          </a:xfrm>
          <a:prstGeom prst="rect">
            <a:avLst/>
          </a:prstGeom>
          <a:noFill/>
        </p:spPr>
        <p:txBody>
          <a:bodyPr wrap="square" rtlCol="0">
            <a:spAutoFit/>
          </a:bodyPr>
          <a:lstStyle/>
          <a:p>
            <a:pPr algn="dist">
              <a:lnSpc>
                <a:spcPct val="110000"/>
              </a:lnSpc>
            </a:pPr>
            <a:r>
              <a:rPr lang="en-US" altLang="zh-CN" sz="200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tensor</a:t>
            </a:r>
            <a:r>
              <a:rPr lang="zh-CN" altLang="en-US" sz="200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的概念</a:t>
            </a:r>
          </a:p>
        </p:txBody>
      </p:sp>
      <p:sp>
        <p:nvSpPr>
          <p:cNvPr id="3" name="文本框 2"/>
          <p:cNvSpPr txBox="1"/>
          <p:nvPr/>
        </p:nvSpPr>
        <p:spPr>
          <a:xfrm>
            <a:off x="316865" y="1431290"/>
            <a:ext cx="11737340" cy="922020"/>
          </a:xfrm>
          <a:prstGeom prst="rect">
            <a:avLst/>
          </a:prstGeom>
          <a:noFill/>
        </p:spPr>
        <p:txBody>
          <a:bodyPr wrap="square" rtlCol="0">
            <a:spAutoFit/>
          </a:bodyPr>
          <a:lstStyle/>
          <a:p>
            <a:r>
              <a:rPr lang="zh-CN" altLang="en-US">
                <a:sym typeface="+mn-ea"/>
              </a:rPr>
              <a:t>定义：对于任意一个</a:t>
            </a:r>
            <a:r>
              <a:rPr lang="en-US" altLang="zh-CN">
                <a:sym typeface="+mn-ea"/>
              </a:rPr>
              <a:t>n</a:t>
            </a:r>
            <a:r>
              <a:rPr lang="zh-CN" altLang="en-US">
                <a:sym typeface="+mn-ea"/>
              </a:rPr>
              <a:t>维数组，将其</a:t>
            </a:r>
            <a:r>
              <a:rPr lang="en-US" altLang="zh-CN">
                <a:sym typeface="+mn-ea"/>
              </a:rPr>
              <a:t>shape</a:t>
            </a:r>
            <a:r>
              <a:rPr lang="zh-CN" altLang="en-US">
                <a:sym typeface="+mn-ea"/>
              </a:rPr>
              <a:t>记为（</a:t>
            </a:r>
            <a:r>
              <a:rPr lang="en-US" altLang="zh-CN">
                <a:sym typeface="+mn-ea"/>
              </a:rPr>
              <a:t>S</a:t>
            </a:r>
            <a:r>
              <a:rPr lang="en-US" altLang="zh-CN" baseline="-25000">
                <a:sym typeface="+mn-ea"/>
              </a:rPr>
              <a:t>1</a:t>
            </a:r>
            <a:r>
              <a:rPr lang="en-US" altLang="zh-CN"/>
              <a:t>, </a:t>
            </a:r>
            <a:r>
              <a:rPr lang="en-US" altLang="zh-CN">
                <a:sym typeface="+mn-ea"/>
              </a:rPr>
              <a:t>S</a:t>
            </a:r>
            <a:r>
              <a:rPr lang="en-US" altLang="zh-CN" baseline="-25000">
                <a:sym typeface="+mn-ea"/>
              </a:rPr>
              <a:t>2</a:t>
            </a:r>
            <a:r>
              <a:rPr lang="en-US" altLang="zh-CN"/>
              <a:t>, </a:t>
            </a:r>
            <a:r>
              <a:rPr lang="en-US" altLang="zh-CN">
                <a:sym typeface="+mn-ea"/>
              </a:rPr>
              <a:t>S</a:t>
            </a:r>
            <a:r>
              <a:rPr lang="en-US" altLang="zh-CN" baseline="-25000">
                <a:sym typeface="+mn-ea"/>
              </a:rPr>
              <a:t>3</a:t>
            </a:r>
            <a:r>
              <a:rPr lang="en-US" altLang="zh-CN"/>
              <a:t>, </a:t>
            </a:r>
            <a:r>
              <a:rPr lang="en-US" altLang="zh-CN">
                <a:sym typeface="+mn-ea"/>
              </a:rPr>
              <a:t> ...S</a:t>
            </a:r>
            <a:r>
              <a:rPr lang="en-US" altLang="zh-CN" baseline="-25000">
                <a:sym typeface="+mn-ea"/>
              </a:rPr>
              <a:t>n</a:t>
            </a:r>
            <a:r>
              <a:rPr lang="zh-CN" altLang="en-US">
                <a:sym typeface="+mn-ea"/>
              </a:rPr>
              <a:t>）</a:t>
            </a:r>
            <a:r>
              <a:rPr lang="en-US" altLang="zh-CN">
                <a:sym typeface="+mn-ea"/>
              </a:rPr>
              <a:t>, </a:t>
            </a:r>
            <a:r>
              <a:rPr lang="zh-CN" altLang="en-US">
                <a:sym typeface="+mn-ea"/>
              </a:rPr>
              <a:t>则称</a:t>
            </a:r>
          </a:p>
          <a:p>
            <a:r>
              <a:rPr lang="zh-CN" altLang="en-US">
                <a:sym typeface="+mn-ea"/>
              </a:rPr>
              <a:t>（</a:t>
            </a:r>
            <a:r>
              <a:rPr lang="en-US" altLang="zh-CN">
                <a:sym typeface="+mn-ea"/>
              </a:rPr>
              <a:t>S</a:t>
            </a:r>
            <a:r>
              <a:rPr lang="en-US" altLang="zh-CN" baseline="-25000">
                <a:sym typeface="+mn-ea"/>
              </a:rPr>
              <a:t>2</a:t>
            </a:r>
            <a:r>
              <a:rPr lang="en-US" altLang="zh-CN">
                <a:sym typeface="+mn-ea"/>
              </a:rPr>
              <a:t>* S</a:t>
            </a:r>
            <a:r>
              <a:rPr lang="en-US" altLang="zh-CN" baseline="-25000">
                <a:sym typeface="+mn-ea"/>
              </a:rPr>
              <a:t>3</a:t>
            </a:r>
            <a:r>
              <a:rPr lang="en-US" altLang="zh-CN">
                <a:sym typeface="+mn-ea"/>
              </a:rPr>
              <a:t>* ...* S</a:t>
            </a:r>
            <a:r>
              <a:rPr lang="en-US" altLang="zh-CN" baseline="-25000">
                <a:sym typeface="+mn-ea"/>
              </a:rPr>
              <a:t>n-1 </a:t>
            </a:r>
            <a:r>
              <a:rPr lang="en-US" altLang="zh-CN"/>
              <a:t>* </a:t>
            </a:r>
            <a:r>
              <a:rPr lang="en-US" altLang="zh-CN">
                <a:sym typeface="+mn-ea"/>
              </a:rPr>
              <a:t>S</a:t>
            </a:r>
            <a:r>
              <a:rPr lang="en-US" altLang="zh-CN" baseline="-25000">
                <a:sym typeface="+mn-ea"/>
              </a:rPr>
              <a:t>n </a:t>
            </a:r>
            <a:r>
              <a:rPr lang="en-US" altLang="zh-CN"/>
              <a:t>,   </a:t>
            </a:r>
            <a:r>
              <a:rPr lang="en-US" altLang="zh-CN">
                <a:sym typeface="+mn-ea"/>
              </a:rPr>
              <a:t>S</a:t>
            </a:r>
            <a:r>
              <a:rPr lang="en-US" altLang="zh-CN" baseline="-25000">
                <a:sym typeface="+mn-ea"/>
              </a:rPr>
              <a:t>3</a:t>
            </a:r>
            <a:r>
              <a:rPr lang="en-US" altLang="zh-CN">
                <a:sym typeface="+mn-ea"/>
              </a:rPr>
              <a:t>* ...* S</a:t>
            </a:r>
            <a:r>
              <a:rPr lang="en-US" altLang="zh-CN" baseline="-25000">
                <a:sym typeface="+mn-ea"/>
              </a:rPr>
              <a:t>n-1 </a:t>
            </a:r>
            <a:r>
              <a:rPr lang="en-US" altLang="zh-CN">
                <a:sym typeface="+mn-ea"/>
              </a:rPr>
              <a:t>* S</a:t>
            </a:r>
            <a:r>
              <a:rPr lang="en-US" altLang="zh-CN" baseline="-25000">
                <a:sym typeface="+mn-ea"/>
              </a:rPr>
              <a:t>n </a:t>
            </a:r>
            <a:r>
              <a:rPr lang="zh-CN" altLang="en-US"/>
              <a:t>，</a:t>
            </a:r>
            <a:r>
              <a:rPr lang="zh-CN" altLang="en-US" baseline="-25000">
                <a:sym typeface="+mn-ea"/>
              </a:rPr>
              <a:t>  </a:t>
            </a:r>
            <a:r>
              <a:rPr lang="en-US" altLang="zh-CN">
                <a:sym typeface="+mn-ea"/>
              </a:rPr>
              <a:t>......,   S</a:t>
            </a:r>
            <a:r>
              <a:rPr lang="en-US" altLang="zh-CN" baseline="-25000">
                <a:sym typeface="+mn-ea"/>
              </a:rPr>
              <a:t>n-2</a:t>
            </a:r>
            <a:r>
              <a:rPr lang="en-US" altLang="zh-CN">
                <a:sym typeface="+mn-ea"/>
              </a:rPr>
              <a:t>* S</a:t>
            </a:r>
            <a:r>
              <a:rPr lang="en-US" altLang="zh-CN" baseline="-25000">
                <a:sym typeface="+mn-ea"/>
              </a:rPr>
              <a:t>n-1</a:t>
            </a:r>
            <a:r>
              <a:rPr lang="en-US" altLang="zh-CN">
                <a:sym typeface="+mn-ea"/>
              </a:rPr>
              <a:t>* S</a:t>
            </a:r>
            <a:r>
              <a:rPr lang="en-US" altLang="zh-CN" baseline="-25000">
                <a:sym typeface="+mn-ea"/>
              </a:rPr>
              <a:t>n</a:t>
            </a:r>
            <a:r>
              <a:rPr lang="en-US" altLang="zh-CN">
                <a:sym typeface="+mn-ea"/>
              </a:rPr>
              <a:t>,   S</a:t>
            </a:r>
            <a:r>
              <a:rPr lang="en-US" altLang="zh-CN" baseline="-25000">
                <a:sym typeface="+mn-ea"/>
              </a:rPr>
              <a:t>n-1</a:t>
            </a:r>
            <a:r>
              <a:rPr lang="en-US" altLang="zh-CN">
                <a:sym typeface="+mn-ea"/>
              </a:rPr>
              <a:t>* S</a:t>
            </a:r>
            <a:r>
              <a:rPr lang="en-US" altLang="zh-CN" baseline="-25000">
                <a:sym typeface="+mn-ea"/>
              </a:rPr>
              <a:t>n</a:t>
            </a:r>
            <a:r>
              <a:rPr lang="en-US" altLang="zh-CN">
                <a:sym typeface="+mn-ea"/>
              </a:rPr>
              <a:t>,   S</a:t>
            </a:r>
            <a:r>
              <a:rPr lang="en-US" altLang="zh-CN" baseline="-25000">
                <a:sym typeface="+mn-ea"/>
              </a:rPr>
              <a:t>n</a:t>
            </a:r>
            <a:r>
              <a:rPr lang="en-US" altLang="zh-CN">
                <a:sym typeface="+mn-ea"/>
              </a:rPr>
              <a:t>,   1</a:t>
            </a:r>
            <a:r>
              <a:rPr lang="zh-CN" altLang="en-US">
                <a:sym typeface="+mn-ea"/>
              </a:rPr>
              <a:t>）为这个</a:t>
            </a:r>
            <a:r>
              <a:rPr lang="en-US" altLang="zh-CN">
                <a:sym typeface="+mn-ea"/>
              </a:rPr>
              <a:t>n</a:t>
            </a:r>
            <a:r>
              <a:rPr lang="zh-CN" altLang="en-US">
                <a:sym typeface="+mn-ea"/>
              </a:rPr>
              <a:t>维数组的默认步长，也叫</a:t>
            </a:r>
            <a:r>
              <a:rPr lang="en-US" altLang="zh-CN">
                <a:sym typeface="+mn-ea"/>
              </a:rPr>
              <a:t>defaut stride</a:t>
            </a:r>
            <a:r>
              <a:rPr lang="zh-CN" altLang="en-US">
                <a:sym typeface="+mn-ea"/>
              </a:rPr>
              <a:t>。</a:t>
            </a:r>
          </a:p>
        </p:txBody>
      </p:sp>
      <p:sp>
        <p:nvSpPr>
          <p:cNvPr id="5" name="文本框 4"/>
          <p:cNvSpPr txBox="1"/>
          <p:nvPr/>
        </p:nvSpPr>
        <p:spPr>
          <a:xfrm>
            <a:off x="316865" y="590550"/>
            <a:ext cx="3742055" cy="368300"/>
          </a:xfrm>
          <a:prstGeom prst="rect">
            <a:avLst/>
          </a:prstGeom>
          <a:noFill/>
        </p:spPr>
        <p:txBody>
          <a:bodyPr wrap="square" rtlCol="0">
            <a:spAutoFit/>
          </a:bodyPr>
          <a:lstStyle/>
          <a:p>
            <a:r>
              <a:rPr lang="en-US" altLang="zh-CN"/>
              <a:t>tensor</a:t>
            </a:r>
            <a:r>
              <a:rPr lang="zh-CN" altLang="en-US"/>
              <a:t>元素</a:t>
            </a:r>
            <a:r>
              <a:rPr lang="zh-CN" altLang="en-US">
                <a:solidFill>
                  <a:schemeClr val="tx1"/>
                </a:solidFill>
              </a:rPr>
              <a:t>坐标与序号</a:t>
            </a:r>
            <a:r>
              <a:rPr lang="zh-CN" altLang="en-US">
                <a:solidFill>
                  <a:srgbClr val="92D050"/>
                </a:solidFill>
              </a:rPr>
              <a:t>转换</a:t>
            </a:r>
            <a:r>
              <a:rPr lang="zh-CN" altLang="en-US"/>
              <a:t>公式：</a:t>
            </a:r>
          </a:p>
        </p:txBody>
      </p:sp>
      <p:sp>
        <p:nvSpPr>
          <p:cNvPr id="15" name="文本框 14"/>
          <p:cNvSpPr txBox="1"/>
          <p:nvPr/>
        </p:nvSpPr>
        <p:spPr>
          <a:xfrm>
            <a:off x="316865" y="1010920"/>
            <a:ext cx="5184140" cy="368300"/>
          </a:xfrm>
          <a:prstGeom prst="rect">
            <a:avLst/>
          </a:prstGeom>
          <a:noFill/>
        </p:spPr>
        <p:txBody>
          <a:bodyPr wrap="square" rtlCol="0">
            <a:spAutoFit/>
          </a:bodyPr>
          <a:lstStyle/>
          <a:p>
            <a:r>
              <a:rPr lang="zh-CN" altLang="en-US">
                <a:gradFill>
                  <a:gsLst>
                    <a:gs pos="0">
                      <a:srgbClr val="9EE256"/>
                    </a:gs>
                    <a:gs pos="100000">
                      <a:srgbClr val="52762D"/>
                    </a:gs>
                  </a:gsLst>
                  <a:lin scaled="0"/>
                </a:gradFill>
              </a:rPr>
              <a:t>默认步长</a:t>
            </a:r>
            <a:r>
              <a:rPr lang="zh-CN" altLang="en-US"/>
              <a:t>（</a:t>
            </a:r>
            <a:r>
              <a:rPr lang="en-US" altLang="zh-CN">
                <a:solidFill>
                  <a:srgbClr val="92D050"/>
                </a:solidFill>
              </a:rPr>
              <a:t>default stride</a:t>
            </a:r>
            <a:r>
              <a:rPr lang="zh-CN" altLang="en-US"/>
              <a:t>）的定义：</a:t>
            </a:r>
          </a:p>
        </p:txBody>
      </p:sp>
      <p:sp>
        <p:nvSpPr>
          <p:cNvPr id="16" name="文本框 15"/>
          <p:cNvSpPr txBox="1"/>
          <p:nvPr/>
        </p:nvSpPr>
        <p:spPr>
          <a:xfrm>
            <a:off x="316865" y="2405380"/>
            <a:ext cx="7515225" cy="368300"/>
          </a:xfrm>
          <a:prstGeom prst="rect">
            <a:avLst/>
          </a:prstGeom>
          <a:noFill/>
        </p:spPr>
        <p:txBody>
          <a:bodyPr wrap="square" rtlCol="0">
            <a:spAutoFit/>
          </a:bodyPr>
          <a:lstStyle/>
          <a:p>
            <a:r>
              <a:rPr lang="en-US" altLang="zh-CN"/>
              <a:t>default stride </a:t>
            </a:r>
            <a:r>
              <a:rPr lang="zh-CN" altLang="en-US"/>
              <a:t>为</a:t>
            </a:r>
            <a:r>
              <a:rPr lang="en-US" altLang="zh-CN"/>
              <a:t>tensor</a:t>
            </a:r>
            <a:r>
              <a:rPr lang="zh-CN" altLang="en-US"/>
              <a:t>中元素坐标与序号的转换提供了天然的媒介。</a:t>
            </a:r>
          </a:p>
        </p:txBody>
      </p:sp>
      <p:sp>
        <p:nvSpPr>
          <p:cNvPr id="17" name="文本框 16"/>
          <p:cNvSpPr txBox="1"/>
          <p:nvPr/>
        </p:nvSpPr>
        <p:spPr>
          <a:xfrm>
            <a:off x="316865" y="2825750"/>
            <a:ext cx="5285873" cy="3139321"/>
          </a:xfrm>
          <a:prstGeom prst="rect">
            <a:avLst/>
          </a:prstGeom>
          <a:noFill/>
        </p:spPr>
        <p:txBody>
          <a:bodyPr wrap="square" rtlCol="0">
            <a:spAutoFit/>
          </a:bodyPr>
          <a:lstStyle/>
          <a:p>
            <a:r>
              <a:rPr lang="zh-CN" altLang="en-US" dirty="0"/>
              <a:t>例子</a:t>
            </a:r>
            <a:r>
              <a:rPr lang="en-US" altLang="zh-CN" dirty="0"/>
              <a:t>1.</a:t>
            </a:r>
          </a:p>
          <a:p>
            <a:r>
              <a:rPr lang="en-US" altLang="zh-CN" dirty="0"/>
              <a:t>shape: (3,4,5,6)</a:t>
            </a:r>
          </a:p>
          <a:p>
            <a:r>
              <a:rPr lang="en-US" altLang="zh-CN" dirty="0"/>
              <a:t>default stride: (120,30,6,1)</a:t>
            </a:r>
          </a:p>
          <a:p>
            <a:endParaRPr lang="en-US" altLang="zh-CN" dirty="0"/>
          </a:p>
          <a:p>
            <a:r>
              <a:rPr lang="zh-CN" altLang="en-US" dirty="0"/>
              <a:t>例子</a:t>
            </a:r>
            <a:r>
              <a:rPr lang="en-US" altLang="zh-CN" dirty="0"/>
              <a:t>2.</a:t>
            </a:r>
          </a:p>
          <a:p>
            <a:r>
              <a:rPr lang="en-US" altLang="zh-CN" dirty="0"/>
              <a:t>shape</a:t>
            </a:r>
            <a:r>
              <a:rPr lang="en-US" altLang="zh-CN" dirty="0">
                <a:sym typeface="Wingdings" pitchFamily="2" charset="2"/>
              </a:rPr>
              <a:t>:(6,7,8)</a:t>
            </a:r>
          </a:p>
          <a:p>
            <a:r>
              <a:rPr lang="en-US" altLang="zh-CN" dirty="0">
                <a:sym typeface="Wingdings" pitchFamily="2" charset="2"/>
              </a:rPr>
              <a:t>default stride:(56,8,1)</a:t>
            </a:r>
          </a:p>
          <a:p>
            <a:endParaRPr lang="en-US" altLang="zh-CN" dirty="0">
              <a:sym typeface="Wingdings" pitchFamily="2" charset="2"/>
            </a:endParaRPr>
          </a:p>
          <a:p>
            <a:r>
              <a:rPr lang="zh-CN" altLang="en-US" dirty="0">
                <a:sym typeface="Wingdings" pitchFamily="2" charset="2"/>
              </a:rPr>
              <a:t>例子</a:t>
            </a:r>
            <a:r>
              <a:rPr lang="en-US" altLang="zh-CN" dirty="0">
                <a:sym typeface="Wingdings" pitchFamily="2" charset="2"/>
              </a:rPr>
              <a:t>3.</a:t>
            </a:r>
          </a:p>
          <a:p>
            <a:r>
              <a:rPr lang="en-US" altLang="zh-CN" dirty="0">
                <a:sym typeface="Wingdings" pitchFamily="2" charset="2"/>
              </a:rPr>
              <a:t>shape:(8,7,6,5)</a:t>
            </a:r>
          </a:p>
          <a:p>
            <a:r>
              <a:rPr lang="en-US" altLang="zh-CN" dirty="0">
                <a:sym typeface="Wingdings" pitchFamily="2" charset="2"/>
              </a:rPr>
              <a:t>default stride:(210,30,5,1)</a:t>
            </a:r>
            <a:endParaRPr lang="en-US" altLang="zh-CN" dirty="0"/>
          </a:p>
        </p:txBody>
      </p:sp>
      <p:sp>
        <p:nvSpPr>
          <p:cNvPr id="11" name="文本框 10">
            <a:extLst>
              <a:ext uri="{FF2B5EF4-FFF2-40B4-BE49-F238E27FC236}">
                <a16:creationId xmlns:a16="http://schemas.microsoft.com/office/drawing/2014/main" id="{E79190FC-CAE2-8143-BF29-E3F21942F24A}"/>
              </a:ext>
            </a:extLst>
          </p:cNvPr>
          <p:cNvSpPr txBox="1"/>
          <p:nvPr/>
        </p:nvSpPr>
        <p:spPr>
          <a:xfrm>
            <a:off x="5602738" y="3000703"/>
            <a:ext cx="6589262" cy="3692525"/>
          </a:xfrm>
          <a:prstGeom prst="rect">
            <a:avLst/>
          </a:prstGeom>
          <a:noFill/>
        </p:spPr>
        <p:txBody>
          <a:bodyPr wrap="square" rtlCol="0">
            <a:spAutoFit/>
          </a:bodyPr>
          <a:lstStyle/>
          <a:p>
            <a:r>
              <a:rPr lang="zh-CN" altLang="en-US" dirty="0"/>
              <a:t>回顾：二进制数与十进制数的转换公式。</a:t>
            </a:r>
          </a:p>
          <a:p>
            <a:endParaRPr lang="zh-CN" altLang="en-US" dirty="0"/>
          </a:p>
          <a:p>
            <a:r>
              <a:rPr lang="zh-CN" altLang="en-US" dirty="0"/>
              <a:t>（</a:t>
            </a:r>
            <a:r>
              <a:rPr lang="en-US" altLang="zh-CN" dirty="0"/>
              <a:t>1011</a:t>
            </a:r>
            <a:r>
              <a:rPr lang="zh-CN" altLang="en-US" dirty="0"/>
              <a:t>）</a:t>
            </a:r>
            <a:r>
              <a:rPr lang="en-US" altLang="zh-CN" baseline="-25000" dirty="0"/>
              <a:t>b       </a:t>
            </a:r>
            <a:r>
              <a:rPr lang="en-US" altLang="zh-CN" dirty="0"/>
              <a:t> =    11</a:t>
            </a:r>
          </a:p>
          <a:p>
            <a:endParaRPr lang="en-US" altLang="zh-CN" dirty="0"/>
          </a:p>
          <a:p>
            <a:r>
              <a:rPr lang="zh-CN" altLang="en-US" dirty="0"/>
              <a:t>（</a:t>
            </a:r>
            <a:r>
              <a:rPr lang="en-US" altLang="zh-CN" dirty="0"/>
              <a:t>8421</a:t>
            </a:r>
            <a:r>
              <a:rPr lang="zh-CN" altLang="en-US" dirty="0"/>
              <a:t>）</a:t>
            </a:r>
            <a:r>
              <a:rPr lang="en-US" altLang="zh-CN" baseline="-25000" dirty="0"/>
              <a:t>weight</a:t>
            </a:r>
            <a:endParaRPr lang="zh-CN" altLang="en-US" baseline="-25000" dirty="0"/>
          </a:p>
          <a:p>
            <a:endParaRPr lang="en-US" altLang="zh-CN" dirty="0"/>
          </a:p>
          <a:p>
            <a:r>
              <a:rPr lang="zh-CN" altLang="en-US" dirty="0"/>
              <a:t>二进制转十进制：（</a:t>
            </a:r>
            <a:r>
              <a:rPr lang="en-US" altLang="zh-CN" dirty="0"/>
              <a:t>1011</a:t>
            </a:r>
            <a:r>
              <a:rPr lang="zh-CN" altLang="en-US" dirty="0"/>
              <a:t>）</a:t>
            </a:r>
            <a:r>
              <a:rPr lang="en-US" altLang="zh-CN" baseline="-25000" dirty="0"/>
              <a:t>b </a:t>
            </a:r>
            <a:r>
              <a:rPr lang="en-US" altLang="zh-CN" dirty="0"/>
              <a:t>= 1 * 8 + 0 * 4 + 1 * 2 + 1 * 1 = 11</a:t>
            </a:r>
          </a:p>
          <a:p>
            <a:endParaRPr lang="en-US" altLang="zh-CN" dirty="0"/>
          </a:p>
          <a:p>
            <a:r>
              <a:rPr lang="zh-CN" altLang="en-US" dirty="0"/>
              <a:t>十进制转二进制：</a:t>
            </a:r>
            <a:r>
              <a:rPr lang="en-US" altLang="zh-CN" dirty="0"/>
              <a:t>11/8 = 1       11%8 = 3</a:t>
            </a:r>
          </a:p>
          <a:p>
            <a:r>
              <a:rPr lang="en-US" altLang="zh-CN" dirty="0"/>
              <a:t>                               3/4 = 0        3%4 = 3</a:t>
            </a:r>
          </a:p>
          <a:p>
            <a:r>
              <a:rPr lang="en-US" altLang="zh-CN" dirty="0"/>
              <a:t>                               3/2 = 1        3%2 = 1</a:t>
            </a:r>
          </a:p>
          <a:p>
            <a:r>
              <a:rPr lang="en-US" altLang="zh-CN" dirty="0"/>
              <a:t>                               1/1 = 1        1%1 = 0</a:t>
            </a:r>
          </a:p>
          <a:p>
            <a:endParaRPr lang="en-US" altLang="zh-CN"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7">
                                            <p:txEl>
                                              <p:pRg st="4" end="4"/>
                                            </p:txEl>
                                          </p:spTgt>
                                        </p:tgtEl>
                                        <p:attrNameLst>
                                          <p:attrName>style.visibility</p:attrName>
                                        </p:attrNameLst>
                                      </p:cBhvr>
                                      <p:to>
                                        <p:strVal val="visible"/>
                                      </p:to>
                                    </p:set>
                                    <p:animEffect transition="in" filter="blinds(horizontal)">
                                      <p:cBhvr>
                                        <p:cTn id="15" dur="500"/>
                                        <p:tgtEl>
                                          <p:spTgt spid="17">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7">
                                            <p:txEl>
                                              <p:pRg st="5" end="5"/>
                                            </p:txEl>
                                          </p:spTgt>
                                        </p:tgtEl>
                                        <p:attrNameLst>
                                          <p:attrName>style.visibility</p:attrName>
                                        </p:attrNameLst>
                                      </p:cBhvr>
                                      <p:to>
                                        <p:strVal val="visible"/>
                                      </p:to>
                                    </p:set>
                                    <p:animEffect transition="in" filter="blinds(horizontal)">
                                      <p:cBhvr>
                                        <p:cTn id="18" dur="500"/>
                                        <p:tgtEl>
                                          <p:spTgt spid="17">
                                            <p:txEl>
                                              <p:pRg st="5" end="5"/>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7">
                                            <p:txEl>
                                              <p:pRg st="6" end="6"/>
                                            </p:txEl>
                                          </p:spTgt>
                                        </p:tgtEl>
                                        <p:attrNameLst>
                                          <p:attrName>style.visibility</p:attrName>
                                        </p:attrNameLst>
                                      </p:cBhvr>
                                      <p:to>
                                        <p:strVal val="visible"/>
                                      </p:to>
                                    </p:set>
                                    <p:animEffect transition="in" filter="blinds(horizontal)">
                                      <p:cBhvr>
                                        <p:cTn id="21" dur="500"/>
                                        <p:tgtEl>
                                          <p:spTgt spid="17">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7">
                                            <p:txEl>
                                              <p:pRg st="8" end="8"/>
                                            </p:txEl>
                                          </p:spTgt>
                                        </p:tgtEl>
                                        <p:attrNameLst>
                                          <p:attrName>style.visibility</p:attrName>
                                        </p:attrNameLst>
                                      </p:cBhvr>
                                      <p:to>
                                        <p:strVal val="visible"/>
                                      </p:to>
                                    </p:set>
                                    <p:animEffect transition="in" filter="dissolve">
                                      <p:cBhvr>
                                        <p:cTn id="26" dur="500"/>
                                        <p:tgtEl>
                                          <p:spTgt spid="17">
                                            <p:txEl>
                                              <p:pRg st="8" end="8"/>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17">
                                            <p:txEl>
                                              <p:pRg st="9" end="9"/>
                                            </p:txEl>
                                          </p:spTgt>
                                        </p:tgtEl>
                                        <p:attrNameLst>
                                          <p:attrName>style.visibility</p:attrName>
                                        </p:attrNameLst>
                                      </p:cBhvr>
                                      <p:to>
                                        <p:strVal val="visible"/>
                                      </p:to>
                                    </p:set>
                                    <p:animEffect transition="in" filter="dissolve">
                                      <p:cBhvr>
                                        <p:cTn id="29" dur="500"/>
                                        <p:tgtEl>
                                          <p:spTgt spid="17">
                                            <p:txEl>
                                              <p:pRg st="9" end="9"/>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17">
                                            <p:txEl>
                                              <p:pRg st="10" end="10"/>
                                            </p:txEl>
                                          </p:spTgt>
                                        </p:tgtEl>
                                        <p:attrNameLst>
                                          <p:attrName>style.visibility</p:attrName>
                                        </p:attrNameLst>
                                      </p:cBhvr>
                                      <p:to>
                                        <p:strVal val="visible"/>
                                      </p:to>
                                    </p:set>
                                    <p:animEffect transition="in" filter="dissolve">
                                      <p:cBhvr>
                                        <p:cTn id="32" dur="500"/>
                                        <p:tgtEl>
                                          <p:spTgt spid="17">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animEffect transition="in" filter="checkerboard(across)">
                                      <p:cBhvr>
                                        <p:cTn id="37" dur="500"/>
                                        <p:tgtEl>
                                          <p:spTgt spid="11">
                                            <p:txEl>
                                              <p:pRg st="0" end="0"/>
                                            </p:txEl>
                                          </p:spTgt>
                                        </p:tgtEl>
                                      </p:cBhvr>
                                    </p:animEffect>
                                  </p:childTnLst>
                                </p:cTn>
                              </p:par>
                              <p:par>
                                <p:cTn id="38" presetID="5" presetClass="entr" presetSubtype="10" fill="hold" nodeType="withEffect">
                                  <p:stCondLst>
                                    <p:cond delay="0"/>
                                  </p:stCondLst>
                                  <p:childTnLst>
                                    <p:set>
                                      <p:cBhvr>
                                        <p:cTn id="39" dur="1" fill="hold">
                                          <p:stCondLst>
                                            <p:cond delay="0"/>
                                          </p:stCondLst>
                                        </p:cTn>
                                        <p:tgtEl>
                                          <p:spTgt spid="11">
                                            <p:txEl>
                                              <p:pRg st="2" end="2"/>
                                            </p:txEl>
                                          </p:spTgt>
                                        </p:tgtEl>
                                        <p:attrNameLst>
                                          <p:attrName>style.visibility</p:attrName>
                                        </p:attrNameLst>
                                      </p:cBhvr>
                                      <p:to>
                                        <p:strVal val="visible"/>
                                      </p:to>
                                    </p:set>
                                    <p:animEffect transition="in" filter="checkerboard(across)">
                                      <p:cBhvr>
                                        <p:cTn id="40" dur="500"/>
                                        <p:tgtEl>
                                          <p:spTgt spid="11">
                                            <p:txEl>
                                              <p:pRg st="2" end="2"/>
                                            </p:txEl>
                                          </p:spTgt>
                                        </p:tgtEl>
                                      </p:cBhvr>
                                    </p:animEffect>
                                  </p:childTnLst>
                                </p:cTn>
                              </p:par>
                              <p:par>
                                <p:cTn id="41" presetID="5" presetClass="entr" presetSubtype="10" fill="hold" nodeType="withEffect">
                                  <p:stCondLst>
                                    <p:cond delay="0"/>
                                  </p:stCondLst>
                                  <p:childTnLst>
                                    <p:set>
                                      <p:cBhvr>
                                        <p:cTn id="42" dur="1" fill="hold">
                                          <p:stCondLst>
                                            <p:cond delay="0"/>
                                          </p:stCondLst>
                                        </p:cTn>
                                        <p:tgtEl>
                                          <p:spTgt spid="11">
                                            <p:txEl>
                                              <p:pRg st="4" end="4"/>
                                            </p:txEl>
                                          </p:spTgt>
                                        </p:tgtEl>
                                        <p:attrNameLst>
                                          <p:attrName>style.visibility</p:attrName>
                                        </p:attrNameLst>
                                      </p:cBhvr>
                                      <p:to>
                                        <p:strVal val="visible"/>
                                      </p:to>
                                    </p:set>
                                    <p:animEffect transition="in" filter="checkerboard(across)">
                                      <p:cBhvr>
                                        <p:cTn id="43" dur="500"/>
                                        <p:tgtEl>
                                          <p:spTgt spid="11">
                                            <p:txEl>
                                              <p:pRg st="4" end="4"/>
                                            </p:txEl>
                                          </p:spTgt>
                                        </p:tgtEl>
                                      </p:cBhvr>
                                    </p:animEffect>
                                  </p:childTnLst>
                                </p:cTn>
                              </p:par>
                              <p:par>
                                <p:cTn id="44" presetID="5" presetClass="entr" presetSubtype="10" fill="hold" nodeType="withEffect">
                                  <p:stCondLst>
                                    <p:cond delay="0"/>
                                  </p:stCondLst>
                                  <p:childTnLst>
                                    <p:set>
                                      <p:cBhvr>
                                        <p:cTn id="45" dur="1" fill="hold">
                                          <p:stCondLst>
                                            <p:cond delay="0"/>
                                          </p:stCondLst>
                                        </p:cTn>
                                        <p:tgtEl>
                                          <p:spTgt spid="11">
                                            <p:txEl>
                                              <p:pRg st="6" end="6"/>
                                            </p:txEl>
                                          </p:spTgt>
                                        </p:tgtEl>
                                        <p:attrNameLst>
                                          <p:attrName>style.visibility</p:attrName>
                                        </p:attrNameLst>
                                      </p:cBhvr>
                                      <p:to>
                                        <p:strVal val="visible"/>
                                      </p:to>
                                    </p:set>
                                    <p:animEffect transition="in" filter="checkerboard(across)">
                                      <p:cBhvr>
                                        <p:cTn id="46" dur="500"/>
                                        <p:tgtEl>
                                          <p:spTgt spid="11">
                                            <p:txEl>
                                              <p:pRg st="6" end="6"/>
                                            </p:txEl>
                                          </p:spTgt>
                                        </p:tgtEl>
                                      </p:cBhvr>
                                    </p:animEffect>
                                  </p:childTnLst>
                                </p:cTn>
                              </p:par>
                              <p:par>
                                <p:cTn id="47" presetID="5" presetClass="entr" presetSubtype="10" fill="hold" nodeType="withEffect">
                                  <p:stCondLst>
                                    <p:cond delay="0"/>
                                  </p:stCondLst>
                                  <p:childTnLst>
                                    <p:set>
                                      <p:cBhvr>
                                        <p:cTn id="48" dur="1" fill="hold">
                                          <p:stCondLst>
                                            <p:cond delay="0"/>
                                          </p:stCondLst>
                                        </p:cTn>
                                        <p:tgtEl>
                                          <p:spTgt spid="11">
                                            <p:txEl>
                                              <p:pRg st="8" end="8"/>
                                            </p:txEl>
                                          </p:spTgt>
                                        </p:tgtEl>
                                        <p:attrNameLst>
                                          <p:attrName>style.visibility</p:attrName>
                                        </p:attrNameLst>
                                      </p:cBhvr>
                                      <p:to>
                                        <p:strVal val="visible"/>
                                      </p:to>
                                    </p:set>
                                    <p:animEffect transition="in" filter="checkerboard(across)">
                                      <p:cBhvr>
                                        <p:cTn id="49" dur="500"/>
                                        <p:tgtEl>
                                          <p:spTgt spid="11">
                                            <p:txEl>
                                              <p:pRg st="8" end="8"/>
                                            </p:txEl>
                                          </p:spTgt>
                                        </p:tgtEl>
                                      </p:cBhvr>
                                    </p:animEffect>
                                  </p:childTnLst>
                                </p:cTn>
                              </p:par>
                              <p:par>
                                <p:cTn id="50" presetID="5" presetClass="entr" presetSubtype="10" fill="hold" nodeType="withEffect">
                                  <p:stCondLst>
                                    <p:cond delay="0"/>
                                  </p:stCondLst>
                                  <p:childTnLst>
                                    <p:set>
                                      <p:cBhvr>
                                        <p:cTn id="51" dur="1" fill="hold">
                                          <p:stCondLst>
                                            <p:cond delay="0"/>
                                          </p:stCondLst>
                                        </p:cTn>
                                        <p:tgtEl>
                                          <p:spTgt spid="11">
                                            <p:txEl>
                                              <p:pRg st="9" end="9"/>
                                            </p:txEl>
                                          </p:spTgt>
                                        </p:tgtEl>
                                        <p:attrNameLst>
                                          <p:attrName>style.visibility</p:attrName>
                                        </p:attrNameLst>
                                      </p:cBhvr>
                                      <p:to>
                                        <p:strVal val="visible"/>
                                      </p:to>
                                    </p:set>
                                    <p:animEffect transition="in" filter="checkerboard(across)">
                                      <p:cBhvr>
                                        <p:cTn id="52" dur="500"/>
                                        <p:tgtEl>
                                          <p:spTgt spid="11">
                                            <p:txEl>
                                              <p:pRg st="9" end="9"/>
                                            </p:txEl>
                                          </p:spTgt>
                                        </p:tgtEl>
                                      </p:cBhvr>
                                    </p:animEffect>
                                  </p:childTnLst>
                                </p:cTn>
                              </p:par>
                              <p:par>
                                <p:cTn id="53" presetID="5" presetClass="entr" presetSubtype="10" fill="hold" nodeType="withEffect">
                                  <p:stCondLst>
                                    <p:cond delay="0"/>
                                  </p:stCondLst>
                                  <p:childTnLst>
                                    <p:set>
                                      <p:cBhvr>
                                        <p:cTn id="54" dur="1" fill="hold">
                                          <p:stCondLst>
                                            <p:cond delay="0"/>
                                          </p:stCondLst>
                                        </p:cTn>
                                        <p:tgtEl>
                                          <p:spTgt spid="11">
                                            <p:txEl>
                                              <p:pRg st="10" end="10"/>
                                            </p:txEl>
                                          </p:spTgt>
                                        </p:tgtEl>
                                        <p:attrNameLst>
                                          <p:attrName>style.visibility</p:attrName>
                                        </p:attrNameLst>
                                      </p:cBhvr>
                                      <p:to>
                                        <p:strVal val="visible"/>
                                      </p:to>
                                    </p:set>
                                    <p:animEffect transition="in" filter="checkerboard(across)">
                                      <p:cBhvr>
                                        <p:cTn id="55" dur="500"/>
                                        <p:tgtEl>
                                          <p:spTgt spid="11">
                                            <p:txEl>
                                              <p:pRg st="10" end="10"/>
                                            </p:txEl>
                                          </p:spTgt>
                                        </p:tgtEl>
                                      </p:cBhvr>
                                    </p:animEffect>
                                  </p:childTnLst>
                                </p:cTn>
                              </p:par>
                              <p:par>
                                <p:cTn id="56" presetID="5" presetClass="entr" presetSubtype="10" fill="hold" nodeType="withEffect">
                                  <p:stCondLst>
                                    <p:cond delay="0"/>
                                  </p:stCondLst>
                                  <p:childTnLst>
                                    <p:set>
                                      <p:cBhvr>
                                        <p:cTn id="57" dur="1" fill="hold">
                                          <p:stCondLst>
                                            <p:cond delay="0"/>
                                          </p:stCondLst>
                                        </p:cTn>
                                        <p:tgtEl>
                                          <p:spTgt spid="11">
                                            <p:txEl>
                                              <p:pRg st="11" end="11"/>
                                            </p:txEl>
                                          </p:spTgt>
                                        </p:tgtEl>
                                        <p:attrNameLst>
                                          <p:attrName>style.visibility</p:attrName>
                                        </p:attrNameLst>
                                      </p:cBhvr>
                                      <p:to>
                                        <p:strVal val="visible"/>
                                      </p:to>
                                    </p:set>
                                    <p:animEffect transition="in" filter="checkerboard(across)">
                                      <p:cBhvr>
                                        <p:cTn id="58"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35" y="170180"/>
            <a:ext cx="560070" cy="420370"/>
            <a:chOff x="-1" y="268"/>
            <a:chExt cx="882" cy="662"/>
          </a:xfrm>
        </p:grpSpPr>
        <p:sp>
          <p:nvSpPr>
            <p:cNvPr id="2" name="任意多边形 1"/>
            <p:cNvSpPr/>
            <p:nvPr/>
          </p:nvSpPr>
          <p:spPr>
            <a:xfrm>
              <a:off x="-1" y="294"/>
              <a:ext cx="882" cy="63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882" h="636">
                  <a:moveTo>
                    <a:pt x="0" y="0"/>
                  </a:moveTo>
                  <a:lnTo>
                    <a:pt x="882" y="0"/>
                  </a:lnTo>
                  <a:lnTo>
                    <a:pt x="723" y="636"/>
                  </a:lnTo>
                  <a:lnTo>
                    <a:pt x="0" y="636"/>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平行四边形 3"/>
            <p:cNvSpPr/>
            <p:nvPr/>
          </p:nvSpPr>
          <p:spPr>
            <a:xfrm>
              <a:off x="240" y="268"/>
              <a:ext cx="425" cy="662"/>
            </a:xfrm>
            <a:prstGeom prst="parallelogram">
              <a:avLst>
                <a:gd name="adj" fmla="val 40235"/>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86740" y="108585"/>
            <a:ext cx="1929130" cy="429895"/>
          </a:xfrm>
          <a:prstGeom prst="rect">
            <a:avLst/>
          </a:prstGeom>
          <a:noFill/>
        </p:spPr>
        <p:txBody>
          <a:bodyPr wrap="square" rtlCol="0">
            <a:spAutoFit/>
          </a:bodyPr>
          <a:lstStyle/>
          <a:p>
            <a:pPr algn="dist">
              <a:lnSpc>
                <a:spcPct val="110000"/>
              </a:lnSpc>
            </a:pPr>
            <a:r>
              <a:rPr lang="en-US" altLang="zh-CN" sz="200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tensor</a:t>
            </a:r>
            <a:r>
              <a:rPr lang="zh-CN" altLang="en-US" sz="200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的概念</a:t>
            </a:r>
          </a:p>
        </p:txBody>
      </p:sp>
      <p:sp>
        <p:nvSpPr>
          <p:cNvPr id="3" name="文本框 2"/>
          <p:cNvSpPr txBox="1"/>
          <p:nvPr/>
        </p:nvSpPr>
        <p:spPr>
          <a:xfrm>
            <a:off x="227330" y="949960"/>
            <a:ext cx="11737340" cy="645160"/>
          </a:xfrm>
          <a:prstGeom prst="rect">
            <a:avLst/>
          </a:prstGeom>
          <a:noFill/>
        </p:spPr>
        <p:txBody>
          <a:bodyPr wrap="square" rtlCol="0">
            <a:spAutoFit/>
          </a:bodyPr>
          <a:lstStyle/>
          <a:p>
            <a:r>
              <a:rPr lang="en-US" altLang="zh-CN"/>
              <a:t>1. </a:t>
            </a:r>
            <a:r>
              <a:rPr lang="zh-CN" altLang="en-US"/>
              <a:t>在</a:t>
            </a:r>
            <a:r>
              <a:rPr lang="en-US" altLang="zh-CN"/>
              <a:t>shape</a:t>
            </a:r>
            <a:r>
              <a:rPr lang="zh-CN" altLang="en-US"/>
              <a:t>为</a:t>
            </a:r>
            <a:r>
              <a:rPr lang="en-US" altLang="zh-CN">
                <a:sym typeface="+mn-ea"/>
              </a:rPr>
              <a:t>3</a:t>
            </a:r>
            <a:r>
              <a:rPr lang="zh-CN" altLang="en-US">
                <a:sym typeface="+mn-ea"/>
              </a:rPr>
              <a:t>✖️</a:t>
            </a:r>
            <a:r>
              <a:rPr lang="en-US" altLang="zh-CN">
                <a:sym typeface="+mn-ea"/>
              </a:rPr>
              <a:t>2</a:t>
            </a:r>
            <a:r>
              <a:rPr lang="zh-CN" altLang="en-US">
                <a:sym typeface="+mn-ea"/>
              </a:rPr>
              <a:t>✖️</a:t>
            </a:r>
            <a:r>
              <a:rPr lang="en-US" altLang="zh-CN">
                <a:sym typeface="+mn-ea"/>
              </a:rPr>
              <a:t>5</a:t>
            </a:r>
            <a:r>
              <a:rPr lang="zh-CN" altLang="en-US">
                <a:sym typeface="+mn-ea"/>
              </a:rPr>
              <a:t>的三维数组</a:t>
            </a:r>
            <a:r>
              <a:rPr lang="en-US" altLang="zh-CN">
                <a:sym typeface="+mn-ea"/>
              </a:rPr>
              <a:t>[[[1,3,5,7,9],[2,4,</a:t>
            </a:r>
            <a:r>
              <a:rPr lang="en-US" altLang="zh-CN">
                <a:solidFill>
                  <a:schemeClr val="tx1"/>
                </a:solidFill>
                <a:sym typeface="+mn-ea"/>
              </a:rPr>
              <a:t>6</a:t>
            </a:r>
            <a:r>
              <a:rPr lang="en-US" altLang="zh-CN">
                <a:sym typeface="+mn-ea"/>
              </a:rPr>
              <a:t>,8,10]],[[1,3,5,7,9],[2,4,</a:t>
            </a:r>
            <a:r>
              <a:rPr lang="en-US" altLang="zh-CN">
                <a:solidFill>
                  <a:schemeClr val="tx1"/>
                </a:solidFill>
                <a:sym typeface="+mn-ea"/>
              </a:rPr>
              <a:t>6</a:t>
            </a:r>
            <a:r>
              <a:rPr lang="en-US" altLang="zh-CN">
                <a:sym typeface="+mn-ea"/>
              </a:rPr>
              <a:t>,8,10]],[[1,3,5,7,9],[2,4,</a:t>
            </a:r>
            <a:r>
              <a:rPr lang="en-US" altLang="zh-CN">
                <a:solidFill>
                  <a:schemeClr val="tx1"/>
                </a:solidFill>
                <a:sym typeface="+mn-ea"/>
              </a:rPr>
              <a:t>6</a:t>
            </a:r>
            <a:r>
              <a:rPr lang="en-US" altLang="zh-CN">
                <a:sym typeface="+mn-ea"/>
              </a:rPr>
              <a:t>,8,10]]]</a:t>
            </a:r>
            <a:r>
              <a:rPr lang="zh-CN" altLang="en-US">
                <a:sym typeface="+mn-ea"/>
              </a:rPr>
              <a:t>中，按序号从小到大的顺序分别给出每个元素的序号和坐标。</a:t>
            </a:r>
            <a:endParaRPr lang="en-US">
              <a:sym typeface="+mn-ea"/>
            </a:endParaRPr>
          </a:p>
        </p:txBody>
      </p:sp>
      <p:sp>
        <p:nvSpPr>
          <p:cNvPr id="5" name="文本框 4"/>
          <p:cNvSpPr txBox="1"/>
          <p:nvPr/>
        </p:nvSpPr>
        <p:spPr>
          <a:xfrm>
            <a:off x="316865" y="590550"/>
            <a:ext cx="3684905" cy="368300"/>
          </a:xfrm>
          <a:prstGeom prst="rect">
            <a:avLst/>
          </a:prstGeom>
          <a:noFill/>
        </p:spPr>
        <p:txBody>
          <a:bodyPr wrap="square" rtlCol="0">
            <a:spAutoFit/>
          </a:bodyPr>
          <a:lstStyle/>
          <a:p>
            <a:r>
              <a:rPr lang="en-US" altLang="zh-CN"/>
              <a:t>tensor</a:t>
            </a:r>
            <a:r>
              <a:rPr lang="zh-CN" altLang="en-US"/>
              <a:t>元素</a:t>
            </a:r>
            <a:r>
              <a:rPr lang="zh-CN" altLang="en-US">
                <a:solidFill>
                  <a:schemeClr val="tx1"/>
                </a:solidFill>
              </a:rPr>
              <a:t>坐标与序号</a:t>
            </a:r>
            <a:r>
              <a:rPr lang="zh-CN" altLang="en-US">
                <a:solidFill>
                  <a:srgbClr val="92D050"/>
                </a:solidFill>
              </a:rPr>
              <a:t>转换</a:t>
            </a:r>
            <a:r>
              <a:rPr lang="zh-CN" altLang="en-US"/>
              <a:t>公式：</a:t>
            </a:r>
          </a:p>
        </p:txBody>
      </p:sp>
      <p:grpSp>
        <p:nvGrpSpPr>
          <p:cNvPr id="11" name="组合 10"/>
          <p:cNvGrpSpPr/>
          <p:nvPr/>
        </p:nvGrpSpPr>
        <p:grpSpPr>
          <a:xfrm>
            <a:off x="238760" y="1700530"/>
            <a:ext cx="8989695" cy="2861310"/>
            <a:chOff x="499" y="2660"/>
            <a:chExt cx="14157" cy="4506"/>
          </a:xfrm>
        </p:grpSpPr>
        <p:sp>
          <p:nvSpPr>
            <p:cNvPr id="6" name="文本框 5"/>
            <p:cNvSpPr txBox="1"/>
            <p:nvPr/>
          </p:nvSpPr>
          <p:spPr>
            <a:xfrm>
              <a:off x="499" y="2660"/>
              <a:ext cx="4515" cy="4506"/>
            </a:xfrm>
            <a:prstGeom prst="rect">
              <a:avLst/>
            </a:prstGeom>
            <a:noFill/>
          </p:spPr>
          <p:txBody>
            <a:bodyPr wrap="square" rtlCol="0">
              <a:spAutoFit/>
            </a:bodyPr>
            <a:lstStyle/>
            <a:p>
              <a:r>
                <a:rPr lang="zh-CN" altLang="en-US">
                  <a:sym typeface="+mn-ea"/>
                </a:rPr>
                <a:t>（</a:t>
              </a:r>
              <a:r>
                <a:rPr lang="en-US" altLang="zh-CN">
                  <a:sym typeface="+mn-ea"/>
                </a:rPr>
                <a:t>0</a:t>
              </a:r>
              <a:r>
                <a:rPr lang="zh-CN" altLang="en-US">
                  <a:sym typeface="+mn-ea"/>
                </a:rPr>
                <a:t>，</a:t>
              </a:r>
              <a:r>
                <a:rPr lang="en-US" altLang="zh-CN">
                  <a:sym typeface="+mn-ea"/>
                </a:rPr>
                <a:t>0</a:t>
              </a:r>
              <a:r>
                <a:rPr lang="zh-CN" altLang="en-US">
                  <a:sym typeface="+mn-ea"/>
                </a:rPr>
                <a:t>，</a:t>
              </a:r>
              <a:r>
                <a:rPr lang="en-US" altLang="zh-CN">
                  <a:sym typeface="+mn-ea"/>
                </a:rPr>
                <a:t>0</a:t>
              </a:r>
              <a:r>
                <a:rPr lang="zh-CN" altLang="en-US">
                  <a:sym typeface="+mn-ea"/>
                </a:rPr>
                <a:t>）  </a:t>
              </a:r>
              <a:r>
                <a:rPr lang="en-US" altLang="zh-CN">
                  <a:sym typeface="+mn-ea"/>
                </a:rPr>
                <a:t>index = 0</a:t>
              </a:r>
            </a:p>
            <a:p>
              <a:r>
                <a:rPr lang="zh-CN" altLang="en-US">
                  <a:sym typeface="+mn-ea"/>
                </a:rPr>
                <a:t>（</a:t>
              </a:r>
              <a:r>
                <a:rPr lang="en-US" altLang="zh-CN">
                  <a:sym typeface="+mn-ea"/>
                </a:rPr>
                <a:t>0</a:t>
              </a:r>
              <a:r>
                <a:rPr lang="zh-CN" altLang="en-US">
                  <a:sym typeface="+mn-ea"/>
                </a:rPr>
                <a:t>，</a:t>
              </a:r>
              <a:r>
                <a:rPr lang="en-US" altLang="zh-CN">
                  <a:sym typeface="+mn-ea"/>
                </a:rPr>
                <a:t>0</a:t>
              </a:r>
              <a:r>
                <a:rPr lang="zh-CN" altLang="en-US">
                  <a:sym typeface="+mn-ea"/>
                </a:rPr>
                <a:t>，</a:t>
              </a:r>
              <a:r>
                <a:rPr lang="en-US" altLang="zh-CN">
                  <a:sym typeface="+mn-ea"/>
                </a:rPr>
                <a:t>1</a:t>
              </a:r>
              <a:r>
                <a:rPr lang="zh-CN" altLang="en-US">
                  <a:sym typeface="+mn-ea"/>
                </a:rPr>
                <a:t>）  </a:t>
              </a:r>
              <a:r>
                <a:rPr lang="en-US" altLang="zh-CN">
                  <a:sym typeface="+mn-ea"/>
                </a:rPr>
                <a:t>index = 1</a:t>
              </a:r>
            </a:p>
            <a:p>
              <a:r>
                <a:rPr lang="zh-CN" altLang="en-US">
                  <a:sym typeface="+mn-ea"/>
                </a:rPr>
                <a:t>（</a:t>
              </a:r>
              <a:r>
                <a:rPr lang="en-US" altLang="zh-CN">
                  <a:sym typeface="+mn-ea"/>
                </a:rPr>
                <a:t>0</a:t>
              </a:r>
              <a:r>
                <a:rPr lang="zh-CN" altLang="en-US">
                  <a:sym typeface="+mn-ea"/>
                </a:rPr>
                <a:t>，</a:t>
              </a:r>
              <a:r>
                <a:rPr lang="en-US" altLang="zh-CN">
                  <a:sym typeface="+mn-ea"/>
                </a:rPr>
                <a:t>0</a:t>
              </a:r>
              <a:r>
                <a:rPr lang="zh-CN" altLang="en-US">
                  <a:sym typeface="+mn-ea"/>
                </a:rPr>
                <a:t>，</a:t>
              </a:r>
              <a:r>
                <a:rPr lang="en-US" altLang="zh-CN">
                  <a:sym typeface="+mn-ea"/>
                </a:rPr>
                <a:t>2</a:t>
              </a:r>
              <a:r>
                <a:rPr lang="zh-CN" altLang="en-US">
                  <a:sym typeface="+mn-ea"/>
                </a:rPr>
                <a:t>）  </a:t>
              </a:r>
              <a:r>
                <a:rPr lang="en-US" altLang="zh-CN">
                  <a:sym typeface="+mn-ea"/>
                </a:rPr>
                <a:t>index = 2</a:t>
              </a:r>
            </a:p>
            <a:p>
              <a:r>
                <a:rPr lang="zh-CN" altLang="en-US">
                  <a:sym typeface="+mn-ea"/>
                </a:rPr>
                <a:t>（</a:t>
              </a:r>
              <a:r>
                <a:rPr lang="en-US" altLang="zh-CN">
                  <a:sym typeface="+mn-ea"/>
                </a:rPr>
                <a:t>0</a:t>
              </a:r>
              <a:r>
                <a:rPr lang="zh-CN" altLang="en-US">
                  <a:sym typeface="+mn-ea"/>
                </a:rPr>
                <a:t>，</a:t>
              </a:r>
              <a:r>
                <a:rPr lang="en-US" altLang="zh-CN">
                  <a:sym typeface="+mn-ea"/>
                </a:rPr>
                <a:t>0</a:t>
              </a:r>
              <a:r>
                <a:rPr lang="zh-CN" altLang="en-US">
                  <a:sym typeface="+mn-ea"/>
                </a:rPr>
                <a:t>，</a:t>
              </a:r>
              <a:r>
                <a:rPr lang="en-US" altLang="zh-CN">
                  <a:sym typeface="+mn-ea"/>
                </a:rPr>
                <a:t>3</a:t>
              </a:r>
              <a:r>
                <a:rPr lang="zh-CN" altLang="en-US">
                  <a:sym typeface="+mn-ea"/>
                </a:rPr>
                <a:t>）  </a:t>
              </a:r>
              <a:r>
                <a:rPr lang="en-US" altLang="zh-CN">
                  <a:sym typeface="+mn-ea"/>
                </a:rPr>
                <a:t>index = 3</a:t>
              </a:r>
              <a:endParaRPr lang="zh-CN" altLang="en-US">
                <a:sym typeface="+mn-ea"/>
              </a:endParaRPr>
            </a:p>
            <a:p>
              <a:r>
                <a:rPr lang="zh-CN" altLang="en-US">
                  <a:sym typeface="+mn-ea"/>
                </a:rPr>
                <a:t>（</a:t>
              </a:r>
              <a:r>
                <a:rPr lang="en-US" altLang="zh-CN">
                  <a:sym typeface="+mn-ea"/>
                </a:rPr>
                <a:t>0</a:t>
              </a:r>
              <a:r>
                <a:rPr lang="zh-CN" altLang="en-US">
                  <a:sym typeface="+mn-ea"/>
                </a:rPr>
                <a:t>，</a:t>
              </a:r>
              <a:r>
                <a:rPr lang="en-US" altLang="zh-CN">
                  <a:sym typeface="+mn-ea"/>
                </a:rPr>
                <a:t>0</a:t>
              </a:r>
              <a:r>
                <a:rPr lang="zh-CN" altLang="en-US">
                  <a:sym typeface="+mn-ea"/>
                </a:rPr>
                <a:t>，</a:t>
              </a:r>
              <a:r>
                <a:rPr lang="en-US" altLang="zh-CN">
                  <a:sym typeface="+mn-ea"/>
                </a:rPr>
                <a:t>4</a:t>
              </a:r>
              <a:r>
                <a:rPr lang="zh-CN" altLang="en-US">
                  <a:sym typeface="+mn-ea"/>
                </a:rPr>
                <a:t>）  </a:t>
              </a:r>
              <a:r>
                <a:rPr lang="en-US" altLang="zh-CN">
                  <a:sym typeface="+mn-ea"/>
                </a:rPr>
                <a:t>index = </a:t>
              </a:r>
              <a:r>
                <a:rPr lang="en-US">
                  <a:sym typeface="+mn-ea"/>
                </a:rPr>
                <a:t>4</a:t>
              </a:r>
            </a:p>
            <a:p>
              <a:r>
                <a:rPr lang="zh-CN" altLang="en-US">
                  <a:sym typeface="+mn-ea"/>
                </a:rPr>
                <a:t>（</a:t>
              </a:r>
              <a:r>
                <a:rPr lang="en-US" altLang="zh-CN">
                  <a:sym typeface="+mn-ea"/>
                </a:rPr>
                <a:t>0</a:t>
              </a:r>
              <a:r>
                <a:rPr lang="zh-CN" altLang="en-US">
                  <a:sym typeface="+mn-ea"/>
                </a:rPr>
                <a:t>，</a:t>
              </a:r>
              <a:r>
                <a:rPr lang="en-US" altLang="zh-CN">
                  <a:sym typeface="+mn-ea"/>
                </a:rPr>
                <a:t>1</a:t>
              </a:r>
              <a:r>
                <a:rPr lang="zh-CN" altLang="en-US">
                  <a:sym typeface="+mn-ea"/>
                </a:rPr>
                <a:t>，</a:t>
              </a:r>
              <a:r>
                <a:rPr lang="en-US" altLang="zh-CN">
                  <a:sym typeface="+mn-ea"/>
                </a:rPr>
                <a:t>0</a:t>
              </a:r>
              <a:r>
                <a:rPr lang="zh-CN" altLang="en-US">
                  <a:sym typeface="+mn-ea"/>
                </a:rPr>
                <a:t>）  </a:t>
              </a:r>
              <a:r>
                <a:rPr lang="en-US" altLang="zh-CN">
                  <a:sym typeface="+mn-ea"/>
                </a:rPr>
                <a:t>index = 5</a:t>
              </a:r>
            </a:p>
            <a:p>
              <a:r>
                <a:rPr lang="zh-CN" altLang="en-US">
                  <a:sym typeface="+mn-ea"/>
                </a:rPr>
                <a:t>（</a:t>
              </a:r>
              <a:r>
                <a:rPr lang="en-US" altLang="zh-CN">
                  <a:sym typeface="+mn-ea"/>
                </a:rPr>
                <a:t>0</a:t>
              </a:r>
              <a:r>
                <a:rPr lang="zh-CN" altLang="en-US">
                  <a:sym typeface="+mn-ea"/>
                </a:rPr>
                <a:t>，</a:t>
              </a:r>
              <a:r>
                <a:rPr lang="en-US" altLang="zh-CN">
                  <a:sym typeface="+mn-ea"/>
                </a:rPr>
                <a:t>1</a:t>
              </a:r>
              <a:r>
                <a:rPr lang="zh-CN" altLang="en-US">
                  <a:sym typeface="+mn-ea"/>
                </a:rPr>
                <a:t>，</a:t>
              </a:r>
              <a:r>
                <a:rPr lang="en-US" altLang="zh-CN">
                  <a:sym typeface="+mn-ea"/>
                </a:rPr>
                <a:t>1</a:t>
              </a:r>
              <a:r>
                <a:rPr lang="zh-CN" altLang="en-US">
                  <a:sym typeface="+mn-ea"/>
                </a:rPr>
                <a:t>）  </a:t>
              </a:r>
              <a:r>
                <a:rPr lang="en-US" altLang="zh-CN">
                  <a:sym typeface="+mn-ea"/>
                </a:rPr>
                <a:t>index = 6</a:t>
              </a:r>
            </a:p>
            <a:p>
              <a:r>
                <a:rPr lang="zh-CN" altLang="en-US">
                  <a:sym typeface="+mn-ea"/>
                </a:rPr>
                <a:t>（</a:t>
              </a:r>
              <a:r>
                <a:rPr lang="en-US" altLang="zh-CN">
                  <a:sym typeface="+mn-ea"/>
                </a:rPr>
                <a:t>0</a:t>
              </a:r>
              <a:r>
                <a:rPr lang="zh-CN" altLang="en-US">
                  <a:sym typeface="+mn-ea"/>
                </a:rPr>
                <a:t>，</a:t>
              </a:r>
              <a:r>
                <a:rPr lang="en-US" altLang="zh-CN">
                  <a:sym typeface="+mn-ea"/>
                </a:rPr>
                <a:t>1</a:t>
              </a:r>
              <a:r>
                <a:rPr lang="zh-CN" altLang="en-US">
                  <a:sym typeface="+mn-ea"/>
                </a:rPr>
                <a:t>，</a:t>
              </a:r>
              <a:r>
                <a:rPr lang="en-US" altLang="zh-CN">
                  <a:sym typeface="+mn-ea"/>
                </a:rPr>
                <a:t>2</a:t>
              </a:r>
              <a:r>
                <a:rPr lang="zh-CN" altLang="en-US">
                  <a:sym typeface="+mn-ea"/>
                </a:rPr>
                <a:t>）  </a:t>
              </a:r>
              <a:r>
                <a:rPr lang="en-US" altLang="zh-CN">
                  <a:sym typeface="+mn-ea"/>
                </a:rPr>
                <a:t>index = 7</a:t>
              </a:r>
            </a:p>
            <a:p>
              <a:r>
                <a:rPr lang="zh-CN" altLang="en-US">
                  <a:sym typeface="+mn-ea"/>
                </a:rPr>
                <a:t>（</a:t>
              </a:r>
              <a:r>
                <a:rPr lang="en-US" altLang="zh-CN">
                  <a:sym typeface="+mn-ea"/>
                </a:rPr>
                <a:t>0</a:t>
              </a:r>
              <a:r>
                <a:rPr lang="zh-CN" altLang="en-US">
                  <a:sym typeface="+mn-ea"/>
                </a:rPr>
                <a:t>，</a:t>
              </a:r>
              <a:r>
                <a:rPr lang="en-US" altLang="zh-CN">
                  <a:sym typeface="+mn-ea"/>
                </a:rPr>
                <a:t>1</a:t>
              </a:r>
              <a:r>
                <a:rPr lang="zh-CN" altLang="en-US">
                  <a:sym typeface="+mn-ea"/>
                </a:rPr>
                <a:t>，</a:t>
              </a:r>
              <a:r>
                <a:rPr lang="en-US" altLang="zh-CN">
                  <a:sym typeface="+mn-ea"/>
                </a:rPr>
                <a:t>3</a:t>
              </a:r>
              <a:r>
                <a:rPr lang="zh-CN" altLang="en-US">
                  <a:sym typeface="+mn-ea"/>
                </a:rPr>
                <a:t>）  </a:t>
              </a:r>
              <a:r>
                <a:rPr lang="en-US" altLang="zh-CN">
                  <a:sym typeface="+mn-ea"/>
                </a:rPr>
                <a:t>index = 8</a:t>
              </a:r>
              <a:endParaRPr lang="zh-CN" altLang="en-US">
                <a:sym typeface="+mn-ea"/>
              </a:endParaRPr>
            </a:p>
            <a:p>
              <a:r>
                <a:rPr lang="zh-CN" altLang="en-US">
                  <a:sym typeface="+mn-ea"/>
                </a:rPr>
                <a:t>（</a:t>
              </a:r>
              <a:r>
                <a:rPr lang="en-US" altLang="zh-CN">
                  <a:sym typeface="+mn-ea"/>
                </a:rPr>
                <a:t>0</a:t>
              </a:r>
              <a:r>
                <a:rPr lang="zh-CN" altLang="en-US">
                  <a:sym typeface="+mn-ea"/>
                </a:rPr>
                <a:t>，</a:t>
              </a:r>
              <a:r>
                <a:rPr lang="en-US" altLang="zh-CN">
                  <a:sym typeface="+mn-ea"/>
                </a:rPr>
                <a:t>1</a:t>
              </a:r>
              <a:r>
                <a:rPr lang="zh-CN" altLang="en-US">
                  <a:sym typeface="+mn-ea"/>
                </a:rPr>
                <a:t>，</a:t>
              </a:r>
              <a:r>
                <a:rPr lang="en-US" altLang="zh-CN">
                  <a:sym typeface="+mn-ea"/>
                </a:rPr>
                <a:t>4</a:t>
              </a:r>
              <a:r>
                <a:rPr lang="zh-CN" altLang="en-US">
                  <a:sym typeface="+mn-ea"/>
                </a:rPr>
                <a:t>）  </a:t>
              </a:r>
              <a:r>
                <a:rPr lang="en-US" altLang="zh-CN">
                  <a:sym typeface="+mn-ea"/>
                </a:rPr>
                <a:t>index = 9</a:t>
              </a:r>
              <a:endParaRPr lang="zh-CN" altLang="en-US"/>
            </a:p>
          </p:txBody>
        </p:sp>
        <p:sp>
          <p:nvSpPr>
            <p:cNvPr id="7" name="文本框 6"/>
            <p:cNvSpPr txBox="1"/>
            <p:nvPr/>
          </p:nvSpPr>
          <p:spPr>
            <a:xfrm>
              <a:off x="5320" y="2660"/>
              <a:ext cx="4515" cy="4506"/>
            </a:xfrm>
            <a:prstGeom prst="rect">
              <a:avLst/>
            </a:prstGeom>
            <a:noFill/>
          </p:spPr>
          <p:txBody>
            <a:bodyPr wrap="square" rtlCol="0">
              <a:spAutoFit/>
            </a:bodyPr>
            <a:lstStyle/>
            <a:p>
              <a:r>
                <a:rPr lang="zh-CN" altLang="en-US">
                  <a:sym typeface="+mn-ea"/>
                </a:rPr>
                <a:t>（</a:t>
              </a:r>
              <a:r>
                <a:rPr lang="en-US" altLang="zh-CN">
                  <a:sym typeface="+mn-ea"/>
                </a:rPr>
                <a:t>1</a:t>
              </a:r>
              <a:r>
                <a:rPr lang="zh-CN" altLang="en-US">
                  <a:sym typeface="+mn-ea"/>
                </a:rPr>
                <a:t>，</a:t>
              </a:r>
              <a:r>
                <a:rPr lang="en-US" altLang="zh-CN">
                  <a:sym typeface="+mn-ea"/>
                </a:rPr>
                <a:t>0</a:t>
              </a:r>
              <a:r>
                <a:rPr lang="zh-CN" altLang="en-US">
                  <a:sym typeface="+mn-ea"/>
                </a:rPr>
                <a:t>，</a:t>
              </a:r>
              <a:r>
                <a:rPr lang="en-US" altLang="zh-CN">
                  <a:sym typeface="+mn-ea"/>
                </a:rPr>
                <a:t>0</a:t>
              </a:r>
              <a:r>
                <a:rPr lang="zh-CN" altLang="en-US">
                  <a:sym typeface="+mn-ea"/>
                </a:rPr>
                <a:t>）  </a:t>
              </a:r>
              <a:r>
                <a:rPr lang="en-US" altLang="zh-CN">
                  <a:sym typeface="+mn-ea"/>
                </a:rPr>
                <a:t>index = 10</a:t>
              </a:r>
            </a:p>
            <a:p>
              <a:r>
                <a:rPr lang="zh-CN" altLang="en-US">
                  <a:sym typeface="+mn-ea"/>
                </a:rPr>
                <a:t>（</a:t>
              </a:r>
              <a:r>
                <a:rPr lang="en-US" altLang="zh-CN">
                  <a:sym typeface="+mn-ea"/>
                </a:rPr>
                <a:t>1</a:t>
              </a:r>
              <a:r>
                <a:rPr lang="zh-CN" altLang="en-US">
                  <a:sym typeface="+mn-ea"/>
                </a:rPr>
                <a:t>，</a:t>
              </a:r>
              <a:r>
                <a:rPr lang="en-US" altLang="zh-CN">
                  <a:sym typeface="+mn-ea"/>
                </a:rPr>
                <a:t>0</a:t>
              </a:r>
              <a:r>
                <a:rPr lang="zh-CN" altLang="en-US">
                  <a:sym typeface="+mn-ea"/>
                </a:rPr>
                <a:t>，</a:t>
              </a:r>
              <a:r>
                <a:rPr lang="en-US" altLang="zh-CN">
                  <a:sym typeface="+mn-ea"/>
                </a:rPr>
                <a:t>1</a:t>
              </a:r>
              <a:r>
                <a:rPr lang="zh-CN" altLang="en-US">
                  <a:sym typeface="+mn-ea"/>
                </a:rPr>
                <a:t>）  </a:t>
              </a:r>
              <a:r>
                <a:rPr lang="en-US" altLang="zh-CN">
                  <a:sym typeface="+mn-ea"/>
                </a:rPr>
                <a:t>index = 11</a:t>
              </a:r>
            </a:p>
            <a:p>
              <a:r>
                <a:rPr lang="zh-CN" altLang="en-US">
                  <a:sym typeface="+mn-ea"/>
                </a:rPr>
                <a:t>（</a:t>
              </a:r>
              <a:r>
                <a:rPr lang="en-US" altLang="zh-CN">
                  <a:sym typeface="+mn-ea"/>
                </a:rPr>
                <a:t>1</a:t>
              </a:r>
              <a:r>
                <a:rPr lang="zh-CN" altLang="en-US">
                  <a:sym typeface="+mn-ea"/>
                </a:rPr>
                <a:t>，</a:t>
              </a:r>
              <a:r>
                <a:rPr lang="en-US" altLang="zh-CN">
                  <a:sym typeface="+mn-ea"/>
                </a:rPr>
                <a:t>0</a:t>
              </a:r>
              <a:r>
                <a:rPr lang="zh-CN" altLang="en-US">
                  <a:sym typeface="+mn-ea"/>
                </a:rPr>
                <a:t>，</a:t>
              </a:r>
              <a:r>
                <a:rPr lang="en-US" altLang="zh-CN">
                  <a:sym typeface="+mn-ea"/>
                </a:rPr>
                <a:t>2</a:t>
              </a:r>
              <a:r>
                <a:rPr lang="zh-CN" altLang="en-US">
                  <a:sym typeface="+mn-ea"/>
                </a:rPr>
                <a:t>）  </a:t>
              </a:r>
              <a:r>
                <a:rPr lang="en-US" altLang="zh-CN">
                  <a:sym typeface="+mn-ea"/>
                </a:rPr>
                <a:t>index = 12</a:t>
              </a:r>
            </a:p>
            <a:p>
              <a:r>
                <a:rPr lang="zh-CN" altLang="en-US">
                  <a:sym typeface="+mn-ea"/>
                </a:rPr>
                <a:t>（</a:t>
              </a:r>
              <a:r>
                <a:rPr lang="en-US" altLang="zh-CN">
                  <a:sym typeface="+mn-ea"/>
                </a:rPr>
                <a:t>1</a:t>
              </a:r>
              <a:r>
                <a:rPr lang="zh-CN" altLang="en-US">
                  <a:sym typeface="+mn-ea"/>
                </a:rPr>
                <a:t>，</a:t>
              </a:r>
              <a:r>
                <a:rPr lang="en-US" altLang="zh-CN">
                  <a:sym typeface="+mn-ea"/>
                </a:rPr>
                <a:t>0</a:t>
              </a:r>
              <a:r>
                <a:rPr lang="zh-CN" altLang="en-US">
                  <a:sym typeface="+mn-ea"/>
                </a:rPr>
                <a:t>，</a:t>
              </a:r>
              <a:r>
                <a:rPr lang="en-US" altLang="zh-CN">
                  <a:sym typeface="+mn-ea"/>
                </a:rPr>
                <a:t>3</a:t>
              </a:r>
              <a:r>
                <a:rPr lang="zh-CN" altLang="en-US">
                  <a:sym typeface="+mn-ea"/>
                </a:rPr>
                <a:t>）  </a:t>
              </a:r>
              <a:r>
                <a:rPr lang="en-US" altLang="zh-CN">
                  <a:sym typeface="+mn-ea"/>
                </a:rPr>
                <a:t>index = 13</a:t>
              </a:r>
              <a:endParaRPr lang="zh-CN" altLang="en-US">
                <a:sym typeface="+mn-ea"/>
              </a:endParaRPr>
            </a:p>
            <a:p>
              <a:r>
                <a:rPr lang="zh-CN" altLang="en-US">
                  <a:sym typeface="+mn-ea"/>
                </a:rPr>
                <a:t>（</a:t>
              </a:r>
              <a:r>
                <a:rPr lang="en-US" altLang="zh-CN">
                  <a:sym typeface="+mn-ea"/>
                </a:rPr>
                <a:t>1</a:t>
              </a:r>
              <a:r>
                <a:rPr lang="zh-CN" altLang="en-US">
                  <a:sym typeface="+mn-ea"/>
                </a:rPr>
                <a:t>，</a:t>
              </a:r>
              <a:r>
                <a:rPr lang="en-US" altLang="zh-CN">
                  <a:sym typeface="+mn-ea"/>
                </a:rPr>
                <a:t>0</a:t>
              </a:r>
              <a:r>
                <a:rPr lang="zh-CN" altLang="en-US">
                  <a:sym typeface="+mn-ea"/>
                </a:rPr>
                <a:t>，</a:t>
              </a:r>
              <a:r>
                <a:rPr lang="en-US" altLang="zh-CN">
                  <a:sym typeface="+mn-ea"/>
                </a:rPr>
                <a:t>4</a:t>
              </a:r>
              <a:r>
                <a:rPr lang="zh-CN" altLang="en-US">
                  <a:sym typeface="+mn-ea"/>
                </a:rPr>
                <a:t>）  </a:t>
              </a:r>
              <a:r>
                <a:rPr lang="en-US" altLang="zh-CN">
                  <a:sym typeface="+mn-ea"/>
                </a:rPr>
                <a:t>index = 1</a:t>
              </a:r>
              <a:r>
                <a:rPr lang="en-US">
                  <a:sym typeface="+mn-ea"/>
                </a:rPr>
                <a:t>4</a:t>
              </a:r>
            </a:p>
            <a:p>
              <a:r>
                <a:rPr lang="zh-CN" altLang="en-US">
                  <a:sym typeface="+mn-ea"/>
                </a:rPr>
                <a:t>（</a:t>
              </a:r>
              <a:r>
                <a:rPr lang="en-US" altLang="zh-CN">
                  <a:sym typeface="+mn-ea"/>
                </a:rPr>
                <a:t>1</a:t>
              </a:r>
              <a:r>
                <a:rPr lang="zh-CN" altLang="en-US">
                  <a:sym typeface="+mn-ea"/>
                </a:rPr>
                <a:t>，</a:t>
              </a:r>
              <a:r>
                <a:rPr lang="en-US" altLang="zh-CN">
                  <a:sym typeface="+mn-ea"/>
                </a:rPr>
                <a:t>1</a:t>
              </a:r>
              <a:r>
                <a:rPr lang="zh-CN" altLang="en-US">
                  <a:sym typeface="+mn-ea"/>
                </a:rPr>
                <a:t>，</a:t>
              </a:r>
              <a:r>
                <a:rPr lang="en-US" altLang="zh-CN">
                  <a:sym typeface="+mn-ea"/>
                </a:rPr>
                <a:t>0</a:t>
              </a:r>
              <a:r>
                <a:rPr lang="zh-CN" altLang="en-US">
                  <a:sym typeface="+mn-ea"/>
                </a:rPr>
                <a:t>）  </a:t>
              </a:r>
              <a:r>
                <a:rPr lang="en-US" altLang="zh-CN">
                  <a:sym typeface="+mn-ea"/>
                </a:rPr>
                <a:t>index = 15</a:t>
              </a:r>
            </a:p>
            <a:p>
              <a:r>
                <a:rPr lang="zh-CN" altLang="en-US">
                  <a:sym typeface="+mn-ea"/>
                </a:rPr>
                <a:t>（</a:t>
              </a:r>
              <a:r>
                <a:rPr lang="en-US" altLang="zh-CN">
                  <a:sym typeface="+mn-ea"/>
                </a:rPr>
                <a:t>1</a:t>
              </a:r>
              <a:r>
                <a:rPr lang="zh-CN" altLang="en-US">
                  <a:sym typeface="+mn-ea"/>
                </a:rPr>
                <a:t>，</a:t>
              </a:r>
              <a:r>
                <a:rPr lang="en-US" altLang="zh-CN">
                  <a:sym typeface="+mn-ea"/>
                </a:rPr>
                <a:t>1</a:t>
              </a:r>
              <a:r>
                <a:rPr lang="zh-CN" altLang="en-US">
                  <a:sym typeface="+mn-ea"/>
                </a:rPr>
                <a:t>，</a:t>
              </a:r>
              <a:r>
                <a:rPr lang="en-US" altLang="zh-CN">
                  <a:sym typeface="+mn-ea"/>
                </a:rPr>
                <a:t>1</a:t>
              </a:r>
              <a:r>
                <a:rPr lang="zh-CN" altLang="en-US">
                  <a:sym typeface="+mn-ea"/>
                </a:rPr>
                <a:t>）  </a:t>
              </a:r>
              <a:r>
                <a:rPr lang="en-US" altLang="zh-CN">
                  <a:sym typeface="+mn-ea"/>
                </a:rPr>
                <a:t>index = 16</a:t>
              </a:r>
            </a:p>
            <a:p>
              <a:r>
                <a:rPr lang="zh-CN" altLang="en-US">
                  <a:sym typeface="+mn-ea"/>
                </a:rPr>
                <a:t>（</a:t>
              </a:r>
              <a:r>
                <a:rPr lang="en-US" altLang="zh-CN">
                  <a:sym typeface="+mn-ea"/>
                </a:rPr>
                <a:t>1</a:t>
              </a:r>
              <a:r>
                <a:rPr lang="zh-CN" altLang="en-US">
                  <a:sym typeface="+mn-ea"/>
                </a:rPr>
                <a:t>，</a:t>
              </a:r>
              <a:r>
                <a:rPr lang="en-US" altLang="zh-CN">
                  <a:sym typeface="+mn-ea"/>
                </a:rPr>
                <a:t>1</a:t>
              </a:r>
              <a:r>
                <a:rPr lang="zh-CN" altLang="en-US">
                  <a:sym typeface="+mn-ea"/>
                </a:rPr>
                <a:t>，</a:t>
              </a:r>
              <a:r>
                <a:rPr lang="en-US" altLang="zh-CN">
                  <a:sym typeface="+mn-ea"/>
                </a:rPr>
                <a:t>2</a:t>
              </a:r>
              <a:r>
                <a:rPr lang="zh-CN" altLang="en-US">
                  <a:sym typeface="+mn-ea"/>
                </a:rPr>
                <a:t>）  </a:t>
              </a:r>
              <a:r>
                <a:rPr lang="en-US" altLang="zh-CN">
                  <a:sym typeface="+mn-ea"/>
                </a:rPr>
                <a:t>index = 17</a:t>
              </a:r>
            </a:p>
            <a:p>
              <a:r>
                <a:rPr lang="zh-CN" altLang="en-US">
                  <a:sym typeface="+mn-ea"/>
                </a:rPr>
                <a:t>（</a:t>
              </a:r>
              <a:r>
                <a:rPr lang="en-US" altLang="zh-CN">
                  <a:sym typeface="+mn-ea"/>
                </a:rPr>
                <a:t>1</a:t>
              </a:r>
              <a:r>
                <a:rPr lang="zh-CN" altLang="en-US">
                  <a:sym typeface="+mn-ea"/>
                </a:rPr>
                <a:t>，</a:t>
              </a:r>
              <a:r>
                <a:rPr lang="en-US" altLang="zh-CN">
                  <a:sym typeface="+mn-ea"/>
                </a:rPr>
                <a:t>1</a:t>
              </a:r>
              <a:r>
                <a:rPr lang="zh-CN" altLang="en-US">
                  <a:sym typeface="+mn-ea"/>
                </a:rPr>
                <a:t>，</a:t>
              </a:r>
              <a:r>
                <a:rPr lang="en-US" altLang="zh-CN">
                  <a:sym typeface="+mn-ea"/>
                </a:rPr>
                <a:t>3</a:t>
              </a:r>
              <a:r>
                <a:rPr lang="zh-CN" altLang="en-US">
                  <a:sym typeface="+mn-ea"/>
                </a:rPr>
                <a:t>）  </a:t>
              </a:r>
              <a:r>
                <a:rPr lang="en-US" altLang="zh-CN">
                  <a:sym typeface="+mn-ea"/>
                </a:rPr>
                <a:t>index = 18</a:t>
              </a:r>
              <a:endParaRPr lang="zh-CN" altLang="en-US">
                <a:sym typeface="+mn-ea"/>
              </a:endParaRPr>
            </a:p>
            <a:p>
              <a:r>
                <a:rPr lang="zh-CN" altLang="en-US">
                  <a:sym typeface="+mn-ea"/>
                </a:rPr>
                <a:t>（</a:t>
              </a:r>
              <a:r>
                <a:rPr lang="en-US" altLang="zh-CN">
                  <a:sym typeface="+mn-ea"/>
                </a:rPr>
                <a:t>1</a:t>
              </a:r>
              <a:r>
                <a:rPr lang="zh-CN" altLang="en-US">
                  <a:sym typeface="+mn-ea"/>
                </a:rPr>
                <a:t>，</a:t>
              </a:r>
              <a:r>
                <a:rPr lang="en-US" altLang="zh-CN">
                  <a:sym typeface="+mn-ea"/>
                </a:rPr>
                <a:t>1</a:t>
              </a:r>
              <a:r>
                <a:rPr lang="zh-CN" altLang="en-US">
                  <a:sym typeface="+mn-ea"/>
                </a:rPr>
                <a:t>，</a:t>
              </a:r>
              <a:r>
                <a:rPr lang="en-US" altLang="zh-CN">
                  <a:sym typeface="+mn-ea"/>
                </a:rPr>
                <a:t>4</a:t>
              </a:r>
              <a:r>
                <a:rPr lang="zh-CN" altLang="en-US">
                  <a:sym typeface="+mn-ea"/>
                </a:rPr>
                <a:t>）  </a:t>
              </a:r>
              <a:r>
                <a:rPr lang="en-US" altLang="zh-CN">
                  <a:sym typeface="+mn-ea"/>
                </a:rPr>
                <a:t>index = 19</a:t>
              </a:r>
              <a:endParaRPr lang="zh-CN" altLang="en-US"/>
            </a:p>
          </p:txBody>
        </p:sp>
        <p:sp>
          <p:nvSpPr>
            <p:cNvPr id="8" name="文本框 7"/>
            <p:cNvSpPr txBox="1"/>
            <p:nvPr/>
          </p:nvSpPr>
          <p:spPr>
            <a:xfrm>
              <a:off x="10141" y="2660"/>
              <a:ext cx="4515" cy="4506"/>
            </a:xfrm>
            <a:prstGeom prst="rect">
              <a:avLst/>
            </a:prstGeom>
            <a:noFill/>
          </p:spPr>
          <p:txBody>
            <a:bodyPr wrap="square" rtlCol="0">
              <a:spAutoFit/>
            </a:bodyPr>
            <a:lstStyle/>
            <a:p>
              <a:r>
                <a:rPr lang="zh-CN" altLang="en-US">
                  <a:sym typeface="+mn-ea"/>
                </a:rPr>
                <a:t>（</a:t>
              </a:r>
              <a:r>
                <a:rPr lang="en-US" altLang="zh-CN">
                  <a:sym typeface="+mn-ea"/>
                </a:rPr>
                <a:t>2</a:t>
              </a:r>
              <a:r>
                <a:rPr lang="zh-CN" altLang="en-US">
                  <a:sym typeface="+mn-ea"/>
                </a:rPr>
                <a:t>，</a:t>
              </a:r>
              <a:r>
                <a:rPr lang="en-US" altLang="zh-CN">
                  <a:sym typeface="+mn-ea"/>
                </a:rPr>
                <a:t>0</a:t>
              </a:r>
              <a:r>
                <a:rPr lang="zh-CN" altLang="en-US">
                  <a:sym typeface="+mn-ea"/>
                </a:rPr>
                <a:t>，</a:t>
              </a:r>
              <a:r>
                <a:rPr lang="en-US" altLang="zh-CN">
                  <a:sym typeface="+mn-ea"/>
                </a:rPr>
                <a:t>0</a:t>
              </a:r>
              <a:r>
                <a:rPr lang="zh-CN" altLang="en-US">
                  <a:sym typeface="+mn-ea"/>
                </a:rPr>
                <a:t>）  </a:t>
              </a:r>
              <a:r>
                <a:rPr lang="en-US" altLang="zh-CN">
                  <a:sym typeface="+mn-ea"/>
                </a:rPr>
                <a:t>index = 20</a:t>
              </a:r>
            </a:p>
            <a:p>
              <a:r>
                <a:rPr lang="zh-CN" altLang="en-US">
                  <a:sym typeface="+mn-ea"/>
                </a:rPr>
                <a:t>（</a:t>
              </a:r>
              <a:r>
                <a:rPr lang="en-US" altLang="zh-CN">
                  <a:sym typeface="+mn-ea"/>
                </a:rPr>
                <a:t>2</a:t>
              </a:r>
              <a:r>
                <a:rPr lang="zh-CN" altLang="en-US">
                  <a:sym typeface="+mn-ea"/>
                </a:rPr>
                <a:t>，</a:t>
              </a:r>
              <a:r>
                <a:rPr lang="en-US" altLang="zh-CN">
                  <a:sym typeface="+mn-ea"/>
                </a:rPr>
                <a:t>0</a:t>
              </a:r>
              <a:r>
                <a:rPr lang="zh-CN" altLang="en-US">
                  <a:sym typeface="+mn-ea"/>
                </a:rPr>
                <a:t>，</a:t>
              </a:r>
              <a:r>
                <a:rPr lang="en-US" altLang="zh-CN">
                  <a:sym typeface="+mn-ea"/>
                </a:rPr>
                <a:t>1</a:t>
              </a:r>
              <a:r>
                <a:rPr lang="zh-CN" altLang="en-US">
                  <a:sym typeface="+mn-ea"/>
                </a:rPr>
                <a:t>）  </a:t>
              </a:r>
              <a:r>
                <a:rPr lang="en-US" altLang="zh-CN">
                  <a:sym typeface="+mn-ea"/>
                </a:rPr>
                <a:t>index = 21</a:t>
              </a:r>
            </a:p>
            <a:p>
              <a:r>
                <a:rPr lang="zh-CN" altLang="en-US">
                  <a:sym typeface="+mn-ea"/>
                </a:rPr>
                <a:t>（</a:t>
              </a:r>
              <a:r>
                <a:rPr lang="en-US" altLang="zh-CN">
                  <a:sym typeface="+mn-ea"/>
                </a:rPr>
                <a:t>2</a:t>
              </a:r>
              <a:r>
                <a:rPr lang="zh-CN" altLang="en-US">
                  <a:sym typeface="+mn-ea"/>
                </a:rPr>
                <a:t>，</a:t>
              </a:r>
              <a:r>
                <a:rPr lang="en-US" altLang="zh-CN">
                  <a:sym typeface="+mn-ea"/>
                </a:rPr>
                <a:t>0</a:t>
              </a:r>
              <a:r>
                <a:rPr lang="zh-CN" altLang="en-US">
                  <a:sym typeface="+mn-ea"/>
                </a:rPr>
                <a:t>，</a:t>
              </a:r>
              <a:r>
                <a:rPr lang="en-US" altLang="zh-CN">
                  <a:sym typeface="+mn-ea"/>
                </a:rPr>
                <a:t>2</a:t>
              </a:r>
              <a:r>
                <a:rPr lang="zh-CN" altLang="en-US">
                  <a:sym typeface="+mn-ea"/>
                </a:rPr>
                <a:t>）  </a:t>
              </a:r>
              <a:r>
                <a:rPr lang="en-US" altLang="zh-CN">
                  <a:sym typeface="+mn-ea"/>
                </a:rPr>
                <a:t>index = 22</a:t>
              </a:r>
            </a:p>
            <a:p>
              <a:r>
                <a:rPr lang="zh-CN" altLang="en-US">
                  <a:sym typeface="+mn-ea"/>
                </a:rPr>
                <a:t>（</a:t>
              </a:r>
              <a:r>
                <a:rPr lang="en-US" altLang="zh-CN">
                  <a:sym typeface="+mn-ea"/>
                </a:rPr>
                <a:t>2</a:t>
              </a:r>
              <a:r>
                <a:rPr lang="zh-CN" altLang="en-US">
                  <a:sym typeface="+mn-ea"/>
                </a:rPr>
                <a:t>，</a:t>
              </a:r>
              <a:r>
                <a:rPr lang="en-US" altLang="zh-CN">
                  <a:sym typeface="+mn-ea"/>
                </a:rPr>
                <a:t>0</a:t>
              </a:r>
              <a:r>
                <a:rPr lang="zh-CN" altLang="en-US">
                  <a:sym typeface="+mn-ea"/>
                </a:rPr>
                <a:t>，</a:t>
              </a:r>
              <a:r>
                <a:rPr lang="en-US" altLang="zh-CN">
                  <a:sym typeface="+mn-ea"/>
                </a:rPr>
                <a:t>3</a:t>
              </a:r>
              <a:r>
                <a:rPr lang="zh-CN" altLang="en-US">
                  <a:sym typeface="+mn-ea"/>
                </a:rPr>
                <a:t>）  </a:t>
              </a:r>
              <a:r>
                <a:rPr lang="en-US" altLang="zh-CN">
                  <a:sym typeface="+mn-ea"/>
                </a:rPr>
                <a:t>index = 23</a:t>
              </a:r>
              <a:endParaRPr lang="zh-CN" altLang="en-US">
                <a:sym typeface="+mn-ea"/>
              </a:endParaRPr>
            </a:p>
            <a:p>
              <a:r>
                <a:rPr lang="zh-CN" altLang="en-US">
                  <a:sym typeface="+mn-ea"/>
                </a:rPr>
                <a:t>（</a:t>
              </a:r>
              <a:r>
                <a:rPr lang="en-US" altLang="zh-CN">
                  <a:sym typeface="+mn-ea"/>
                </a:rPr>
                <a:t>2</a:t>
              </a:r>
              <a:r>
                <a:rPr lang="zh-CN" altLang="en-US">
                  <a:sym typeface="+mn-ea"/>
                </a:rPr>
                <a:t>，</a:t>
              </a:r>
              <a:r>
                <a:rPr lang="en-US" altLang="zh-CN">
                  <a:sym typeface="+mn-ea"/>
                </a:rPr>
                <a:t>0</a:t>
              </a:r>
              <a:r>
                <a:rPr lang="zh-CN" altLang="en-US">
                  <a:sym typeface="+mn-ea"/>
                </a:rPr>
                <a:t>，</a:t>
              </a:r>
              <a:r>
                <a:rPr lang="en-US" altLang="zh-CN">
                  <a:sym typeface="+mn-ea"/>
                </a:rPr>
                <a:t>4</a:t>
              </a:r>
              <a:r>
                <a:rPr lang="zh-CN" altLang="en-US">
                  <a:sym typeface="+mn-ea"/>
                </a:rPr>
                <a:t>）  </a:t>
              </a:r>
              <a:r>
                <a:rPr lang="en-US" altLang="zh-CN">
                  <a:sym typeface="+mn-ea"/>
                </a:rPr>
                <a:t>index = 2</a:t>
              </a:r>
              <a:r>
                <a:rPr lang="en-US">
                  <a:sym typeface="+mn-ea"/>
                </a:rPr>
                <a:t>4</a:t>
              </a:r>
            </a:p>
            <a:p>
              <a:r>
                <a:rPr lang="zh-CN" altLang="en-US">
                  <a:sym typeface="+mn-ea"/>
                </a:rPr>
                <a:t>（</a:t>
              </a:r>
              <a:r>
                <a:rPr lang="en-US" altLang="zh-CN">
                  <a:sym typeface="+mn-ea"/>
                </a:rPr>
                <a:t>2</a:t>
              </a:r>
              <a:r>
                <a:rPr lang="zh-CN" altLang="en-US">
                  <a:sym typeface="+mn-ea"/>
                </a:rPr>
                <a:t>，</a:t>
              </a:r>
              <a:r>
                <a:rPr lang="en-US" altLang="zh-CN">
                  <a:sym typeface="+mn-ea"/>
                </a:rPr>
                <a:t>1</a:t>
              </a:r>
              <a:r>
                <a:rPr lang="zh-CN" altLang="en-US">
                  <a:sym typeface="+mn-ea"/>
                </a:rPr>
                <a:t>，</a:t>
              </a:r>
              <a:r>
                <a:rPr lang="en-US" altLang="zh-CN">
                  <a:sym typeface="+mn-ea"/>
                </a:rPr>
                <a:t>0</a:t>
              </a:r>
              <a:r>
                <a:rPr lang="zh-CN" altLang="en-US">
                  <a:sym typeface="+mn-ea"/>
                </a:rPr>
                <a:t>）  </a:t>
              </a:r>
              <a:r>
                <a:rPr lang="en-US" altLang="zh-CN">
                  <a:sym typeface="+mn-ea"/>
                </a:rPr>
                <a:t>index = 25</a:t>
              </a:r>
            </a:p>
            <a:p>
              <a:r>
                <a:rPr lang="zh-CN" altLang="en-US">
                  <a:sym typeface="+mn-ea"/>
                </a:rPr>
                <a:t>（</a:t>
              </a:r>
              <a:r>
                <a:rPr lang="en-US" altLang="zh-CN">
                  <a:sym typeface="+mn-ea"/>
                </a:rPr>
                <a:t>2</a:t>
              </a:r>
              <a:r>
                <a:rPr lang="zh-CN" altLang="en-US">
                  <a:sym typeface="+mn-ea"/>
                </a:rPr>
                <a:t>，</a:t>
              </a:r>
              <a:r>
                <a:rPr lang="en-US" altLang="zh-CN">
                  <a:sym typeface="+mn-ea"/>
                </a:rPr>
                <a:t>1</a:t>
              </a:r>
              <a:r>
                <a:rPr lang="zh-CN" altLang="en-US">
                  <a:sym typeface="+mn-ea"/>
                </a:rPr>
                <a:t>，</a:t>
              </a:r>
              <a:r>
                <a:rPr lang="en-US" altLang="zh-CN">
                  <a:sym typeface="+mn-ea"/>
                </a:rPr>
                <a:t>1</a:t>
              </a:r>
              <a:r>
                <a:rPr lang="zh-CN" altLang="en-US">
                  <a:sym typeface="+mn-ea"/>
                </a:rPr>
                <a:t>）  </a:t>
              </a:r>
              <a:r>
                <a:rPr lang="en-US" altLang="zh-CN">
                  <a:sym typeface="+mn-ea"/>
                </a:rPr>
                <a:t>index = 26</a:t>
              </a:r>
            </a:p>
            <a:p>
              <a:r>
                <a:rPr lang="zh-CN" altLang="en-US">
                  <a:sym typeface="+mn-ea"/>
                </a:rPr>
                <a:t>（</a:t>
              </a:r>
              <a:r>
                <a:rPr lang="en-US" altLang="zh-CN">
                  <a:sym typeface="+mn-ea"/>
                </a:rPr>
                <a:t>2</a:t>
              </a:r>
              <a:r>
                <a:rPr lang="zh-CN" altLang="en-US">
                  <a:sym typeface="+mn-ea"/>
                </a:rPr>
                <a:t>，</a:t>
              </a:r>
              <a:r>
                <a:rPr lang="en-US" altLang="zh-CN">
                  <a:sym typeface="+mn-ea"/>
                </a:rPr>
                <a:t>1</a:t>
              </a:r>
              <a:r>
                <a:rPr lang="zh-CN" altLang="en-US">
                  <a:sym typeface="+mn-ea"/>
                </a:rPr>
                <a:t>，</a:t>
              </a:r>
              <a:r>
                <a:rPr lang="en-US" altLang="zh-CN">
                  <a:sym typeface="+mn-ea"/>
                </a:rPr>
                <a:t>2</a:t>
              </a:r>
              <a:r>
                <a:rPr lang="zh-CN" altLang="en-US">
                  <a:sym typeface="+mn-ea"/>
                </a:rPr>
                <a:t>）  </a:t>
              </a:r>
              <a:r>
                <a:rPr lang="en-US" altLang="zh-CN">
                  <a:sym typeface="+mn-ea"/>
                </a:rPr>
                <a:t>index = 27</a:t>
              </a:r>
            </a:p>
            <a:p>
              <a:r>
                <a:rPr lang="zh-CN" altLang="en-US">
                  <a:sym typeface="+mn-ea"/>
                </a:rPr>
                <a:t>（</a:t>
              </a:r>
              <a:r>
                <a:rPr lang="en-US" altLang="zh-CN">
                  <a:sym typeface="+mn-ea"/>
                </a:rPr>
                <a:t>2</a:t>
              </a:r>
              <a:r>
                <a:rPr lang="zh-CN" altLang="en-US">
                  <a:sym typeface="+mn-ea"/>
                </a:rPr>
                <a:t>，</a:t>
              </a:r>
              <a:r>
                <a:rPr lang="en-US" altLang="zh-CN">
                  <a:sym typeface="+mn-ea"/>
                </a:rPr>
                <a:t>1</a:t>
              </a:r>
              <a:r>
                <a:rPr lang="zh-CN" altLang="en-US">
                  <a:sym typeface="+mn-ea"/>
                </a:rPr>
                <a:t>，</a:t>
              </a:r>
              <a:r>
                <a:rPr lang="en-US" altLang="zh-CN">
                  <a:sym typeface="+mn-ea"/>
                </a:rPr>
                <a:t>3</a:t>
              </a:r>
              <a:r>
                <a:rPr lang="zh-CN" altLang="en-US">
                  <a:sym typeface="+mn-ea"/>
                </a:rPr>
                <a:t>）  </a:t>
              </a:r>
              <a:r>
                <a:rPr lang="en-US" altLang="zh-CN">
                  <a:sym typeface="+mn-ea"/>
                </a:rPr>
                <a:t>index = 28</a:t>
              </a:r>
              <a:endParaRPr lang="zh-CN" altLang="en-US">
                <a:sym typeface="+mn-ea"/>
              </a:endParaRPr>
            </a:p>
            <a:p>
              <a:r>
                <a:rPr lang="zh-CN" altLang="en-US">
                  <a:sym typeface="+mn-ea"/>
                </a:rPr>
                <a:t>（</a:t>
              </a:r>
              <a:r>
                <a:rPr lang="en-US" altLang="zh-CN">
                  <a:sym typeface="+mn-ea"/>
                </a:rPr>
                <a:t>2</a:t>
              </a:r>
              <a:r>
                <a:rPr lang="zh-CN" altLang="en-US">
                  <a:sym typeface="+mn-ea"/>
                </a:rPr>
                <a:t>，</a:t>
              </a:r>
              <a:r>
                <a:rPr lang="en-US" altLang="zh-CN">
                  <a:sym typeface="+mn-ea"/>
                </a:rPr>
                <a:t>1</a:t>
              </a:r>
              <a:r>
                <a:rPr lang="zh-CN" altLang="en-US">
                  <a:sym typeface="+mn-ea"/>
                </a:rPr>
                <a:t>，</a:t>
              </a:r>
              <a:r>
                <a:rPr lang="en-US" altLang="zh-CN">
                  <a:sym typeface="+mn-ea"/>
                </a:rPr>
                <a:t>4</a:t>
              </a:r>
              <a:r>
                <a:rPr lang="zh-CN" altLang="en-US">
                  <a:sym typeface="+mn-ea"/>
                </a:rPr>
                <a:t>）  </a:t>
              </a:r>
              <a:r>
                <a:rPr lang="en-US" altLang="zh-CN">
                  <a:sym typeface="+mn-ea"/>
                </a:rPr>
                <a:t>index = 29</a:t>
              </a:r>
              <a:endParaRPr lang="zh-CN" altLang="en-US"/>
            </a:p>
          </p:txBody>
        </p:sp>
      </p:grpSp>
      <p:sp>
        <p:nvSpPr>
          <p:cNvPr id="12" name="文本框 11"/>
          <p:cNvSpPr txBox="1"/>
          <p:nvPr/>
        </p:nvSpPr>
        <p:spPr>
          <a:xfrm>
            <a:off x="2832100" y="4822190"/>
            <a:ext cx="4730115" cy="368300"/>
          </a:xfrm>
          <a:prstGeom prst="rect">
            <a:avLst/>
          </a:prstGeom>
          <a:noFill/>
        </p:spPr>
        <p:txBody>
          <a:bodyPr wrap="square" rtlCol="0">
            <a:spAutoFit/>
          </a:bodyPr>
          <a:lstStyle/>
          <a:p>
            <a:r>
              <a:rPr lang="en-US" altLang="zh-CN"/>
              <a:t>10                          5                             1</a:t>
            </a:r>
          </a:p>
        </p:txBody>
      </p:sp>
      <p:sp>
        <p:nvSpPr>
          <p:cNvPr id="13" name="文本框 12"/>
          <p:cNvSpPr txBox="1"/>
          <p:nvPr/>
        </p:nvSpPr>
        <p:spPr>
          <a:xfrm>
            <a:off x="433705" y="5592445"/>
            <a:ext cx="8599805" cy="368300"/>
          </a:xfrm>
          <a:prstGeom prst="rect">
            <a:avLst/>
          </a:prstGeom>
          <a:noFill/>
        </p:spPr>
        <p:txBody>
          <a:bodyPr wrap="square" rtlCol="0">
            <a:spAutoFit/>
          </a:bodyPr>
          <a:lstStyle/>
          <a:p>
            <a:r>
              <a:rPr lang="zh-CN" altLang="en-US"/>
              <a:t>思考： （</a:t>
            </a:r>
            <a:r>
              <a:rPr lang="en-US" altLang="zh-CN"/>
              <a:t>10</a:t>
            </a:r>
            <a:r>
              <a:rPr lang="zh-CN" altLang="en-US"/>
              <a:t>，</a:t>
            </a:r>
            <a:r>
              <a:rPr lang="en-US" altLang="zh-CN"/>
              <a:t>5</a:t>
            </a:r>
            <a:r>
              <a:rPr lang="zh-CN" altLang="en-US"/>
              <a:t>，</a:t>
            </a:r>
            <a:r>
              <a:rPr lang="en-US" altLang="zh-CN"/>
              <a:t>1</a:t>
            </a:r>
            <a:r>
              <a:rPr lang="zh-CN" altLang="en-US"/>
              <a:t>） 和   </a:t>
            </a:r>
            <a:r>
              <a:rPr lang="en-US" altLang="zh-CN"/>
              <a:t>shape</a:t>
            </a:r>
            <a:r>
              <a:rPr lang="zh-CN" altLang="en-US"/>
              <a:t>（</a:t>
            </a:r>
            <a:r>
              <a:rPr lang="en-US" altLang="zh-CN"/>
              <a:t>3</a:t>
            </a:r>
            <a:r>
              <a:rPr lang="zh-CN" altLang="en-US"/>
              <a:t>，</a:t>
            </a:r>
            <a:r>
              <a:rPr lang="en-US" altLang="zh-CN"/>
              <a:t>2</a:t>
            </a:r>
            <a:r>
              <a:rPr lang="zh-CN" altLang="en-US"/>
              <a:t>，</a:t>
            </a:r>
            <a:r>
              <a:rPr lang="en-US" altLang="zh-CN"/>
              <a:t>5</a:t>
            </a:r>
            <a:r>
              <a:rPr lang="zh-CN" altLang="en-US"/>
              <a:t>） 有没有联系？怎样的联系？</a:t>
            </a:r>
          </a:p>
        </p:txBody>
      </p:sp>
      <p:sp>
        <p:nvSpPr>
          <p:cNvPr id="14" name="文本框 13"/>
          <p:cNvSpPr txBox="1"/>
          <p:nvPr/>
        </p:nvSpPr>
        <p:spPr>
          <a:xfrm>
            <a:off x="3619499" y="6028055"/>
            <a:ext cx="1886997" cy="369332"/>
          </a:xfrm>
          <a:prstGeom prst="rect">
            <a:avLst/>
          </a:prstGeom>
          <a:noFill/>
        </p:spPr>
        <p:txBody>
          <a:bodyPr wrap="square" rtlCol="0">
            <a:spAutoFit/>
          </a:bodyPr>
          <a:lstStyle/>
          <a:p>
            <a:r>
              <a:rPr lang="zh-CN" altLang="en-US"/>
              <a:t>（</a:t>
            </a:r>
            <a:r>
              <a:rPr lang="en-US" altLang="zh-CN"/>
              <a:t>10</a:t>
            </a:r>
            <a:r>
              <a:rPr lang="zh-CN" altLang="en-US"/>
              <a:t>，</a:t>
            </a:r>
            <a:r>
              <a:rPr lang="en-US" altLang="zh-CN"/>
              <a:t>5</a:t>
            </a:r>
            <a:r>
              <a:rPr lang="zh-CN" altLang="en-US"/>
              <a:t>，</a:t>
            </a:r>
            <a:r>
              <a:rPr lang="en-US" altLang="zh-CN"/>
              <a:t>1</a:t>
            </a:r>
            <a:r>
              <a:rPr lang="zh-CN" altLang="en-US"/>
              <a:t>）</a:t>
            </a: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35" y="170180"/>
            <a:ext cx="560070" cy="420370"/>
            <a:chOff x="-1" y="268"/>
            <a:chExt cx="882" cy="662"/>
          </a:xfrm>
        </p:grpSpPr>
        <p:sp>
          <p:nvSpPr>
            <p:cNvPr id="2" name="任意多边形 1"/>
            <p:cNvSpPr/>
            <p:nvPr/>
          </p:nvSpPr>
          <p:spPr>
            <a:xfrm>
              <a:off x="-1" y="294"/>
              <a:ext cx="882" cy="63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882" h="636">
                  <a:moveTo>
                    <a:pt x="0" y="0"/>
                  </a:moveTo>
                  <a:lnTo>
                    <a:pt x="882" y="0"/>
                  </a:lnTo>
                  <a:lnTo>
                    <a:pt x="723" y="636"/>
                  </a:lnTo>
                  <a:lnTo>
                    <a:pt x="0" y="636"/>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平行四边形 3"/>
            <p:cNvSpPr/>
            <p:nvPr/>
          </p:nvSpPr>
          <p:spPr>
            <a:xfrm>
              <a:off x="240" y="268"/>
              <a:ext cx="425" cy="662"/>
            </a:xfrm>
            <a:prstGeom prst="parallelogram">
              <a:avLst>
                <a:gd name="adj" fmla="val 40235"/>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86740" y="108585"/>
            <a:ext cx="1929130" cy="429895"/>
          </a:xfrm>
          <a:prstGeom prst="rect">
            <a:avLst/>
          </a:prstGeom>
          <a:noFill/>
        </p:spPr>
        <p:txBody>
          <a:bodyPr wrap="square" rtlCol="0">
            <a:spAutoFit/>
          </a:bodyPr>
          <a:lstStyle/>
          <a:p>
            <a:pPr algn="dist">
              <a:lnSpc>
                <a:spcPct val="110000"/>
              </a:lnSpc>
            </a:pPr>
            <a:r>
              <a:rPr lang="en-US" altLang="zh-CN" sz="200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tensor</a:t>
            </a:r>
            <a:r>
              <a:rPr lang="zh-CN" altLang="en-US" sz="200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的概念</a:t>
            </a:r>
          </a:p>
        </p:txBody>
      </p:sp>
      <p:sp>
        <p:nvSpPr>
          <p:cNvPr id="3" name="文本框 2"/>
          <p:cNvSpPr txBox="1"/>
          <p:nvPr/>
        </p:nvSpPr>
        <p:spPr>
          <a:xfrm>
            <a:off x="227330" y="958850"/>
            <a:ext cx="11737340" cy="2584450"/>
          </a:xfrm>
          <a:prstGeom prst="rect">
            <a:avLst/>
          </a:prstGeom>
          <a:noFill/>
        </p:spPr>
        <p:txBody>
          <a:bodyPr wrap="square" rtlCol="0">
            <a:spAutoFit/>
          </a:bodyPr>
          <a:lstStyle/>
          <a:p>
            <a:r>
              <a:rPr lang="zh-CN" altLang="en-US"/>
              <a:t>定理：</a:t>
            </a:r>
            <a:r>
              <a:rPr lang="en-US" altLang="zh-CN"/>
              <a:t> </a:t>
            </a:r>
            <a:r>
              <a:rPr lang="zh-CN" altLang="en-US"/>
              <a:t>对任意对一个</a:t>
            </a:r>
            <a:r>
              <a:rPr lang="en-US" altLang="zh-CN"/>
              <a:t>n</a:t>
            </a:r>
            <a:r>
              <a:rPr lang="zh-CN" altLang="en-US"/>
              <a:t>维数组，对于其中的任意一个元素，记其序号为</a:t>
            </a:r>
            <a:r>
              <a:rPr lang="en-US" altLang="zh-CN"/>
              <a:t>index</a:t>
            </a:r>
            <a:r>
              <a:rPr lang="zh-CN" altLang="en-US"/>
              <a:t>，记其坐标为（</a:t>
            </a:r>
            <a:r>
              <a:rPr lang="en-US" altLang="zh-CN"/>
              <a:t>l</a:t>
            </a:r>
            <a:r>
              <a:rPr lang="en-US" altLang="zh-CN" baseline="-25000"/>
              <a:t>1</a:t>
            </a:r>
            <a:r>
              <a:rPr lang="en-US" altLang="zh-CN"/>
              <a:t>,l</a:t>
            </a:r>
            <a:r>
              <a:rPr lang="en-US" altLang="zh-CN" baseline="-25000"/>
              <a:t>2</a:t>
            </a:r>
            <a:r>
              <a:rPr lang="en-US" altLang="zh-CN"/>
              <a:t>,...,l</a:t>
            </a:r>
            <a:r>
              <a:rPr lang="en-US" altLang="zh-CN" baseline="-25000"/>
              <a:t>n</a:t>
            </a:r>
            <a:r>
              <a:rPr lang="zh-CN" altLang="en-US"/>
              <a:t>）</a:t>
            </a:r>
            <a:r>
              <a:rPr lang="en-US" altLang="zh-CN"/>
              <a:t>,</a:t>
            </a:r>
            <a:r>
              <a:rPr lang="zh-CN" altLang="en-US"/>
              <a:t>则有：</a:t>
            </a:r>
          </a:p>
          <a:p>
            <a:r>
              <a:rPr lang="en-US" altLang="zh-CN"/>
              <a:t>index = l</a:t>
            </a:r>
            <a:r>
              <a:rPr lang="en-US" altLang="zh-CN" baseline="-25000"/>
              <a:t>1</a:t>
            </a:r>
            <a:r>
              <a:rPr lang="en-US" altLang="zh-CN"/>
              <a:t> * ds</a:t>
            </a:r>
            <a:r>
              <a:rPr lang="en-US" altLang="zh-CN" baseline="-25000"/>
              <a:t>1</a:t>
            </a:r>
            <a:r>
              <a:rPr lang="en-US" altLang="zh-CN"/>
              <a:t> + l</a:t>
            </a:r>
            <a:r>
              <a:rPr lang="en-US" altLang="zh-CN" baseline="-25000"/>
              <a:t>2 </a:t>
            </a:r>
            <a:r>
              <a:rPr lang="en-US" altLang="zh-CN"/>
              <a:t>* ds</a:t>
            </a:r>
            <a:r>
              <a:rPr lang="en-US" altLang="zh-CN" baseline="-25000"/>
              <a:t>2</a:t>
            </a:r>
            <a:r>
              <a:rPr lang="en-US" altLang="zh-CN"/>
              <a:t> + ... + l</a:t>
            </a:r>
            <a:r>
              <a:rPr lang="en-US" altLang="zh-CN" baseline="-25000"/>
              <a:t>n</a:t>
            </a:r>
            <a:r>
              <a:rPr lang="en-US" altLang="zh-CN"/>
              <a:t> * ds</a:t>
            </a:r>
            <a:r>
              <a:rPr lang="en-US" altLang="zh-CN" baseline="-25000"/>
              <a:t>n</a:t>
            </a:r>
            <a:r>
              <a:rPr lang="en-US" altLang="zh-CN"/>
              <a:t>  </a:t>
            </a:r>
            <a:r>
              <a:rPr lang="zh-CN" altLang="en-US"/>
              <a:t>其中，（</a:t>
            </a:r>
            <a:r>
              <a:rPr lang="en-US" altLang="zh-CN"/>
              <a:t>ds</a:t>
            </a:r>
            <a:r>
              <a:rPr lang="en-US" altLang="zh-CN" baseline="-25000"/>
              <a:t>1</a:t>
            </a:r>
            <a:r>
              <a:rPr lang="zh-CN" altLang="en-US"/>
              <a:t>，</a:t>
            </a:r>
            <a:r>
              <a:rPr lang="en-US" altLang="zh-CN"/>
              <a:t>ds</a:t>
            </a:r>
            <a:r>
              <a:rPr lang="en-US" altLang="zh-CN" baseline="-25000"/>
              <a:t>2</a:t>
            </a:r>
            <a:r>
              <a:rPr lang="en-US" altLang="zh-CN"/>
              <a:t>,...ds</a:t>
            </a:r>
            <a:r>
              <a:rPr lang="en-US" altLang="zh-CN" baseline="-25000"/>
              <a:t>n</a:t>
            </a:r>
            <a:r>
              <a:rPr lang="zh-CN" altLang="en-US"/>
              <a:t>）为</a:t>
            </a:r>
            <a:r>
              <a:rPr lang="en-US" altLang="zh-CN"/>
              <a:t>n</a:t>
            </a:r>
            <a:r>
              <a:rPr lang="zh-CN" altLang="en-US"/>
              <a:t>维数组的默认步长（</a:t>
            </a:r>
            <a:r>
              <a:rPr lang="en-US" altLang="zh-CN"/>
              <a:t>default stride</a:t>
            </a:r>
            <a:r>
              <a:rPr lang="zh-CN" altLang="en-US"/>
              <a:t>）；</a:t>
            </a:r>
          </a:p>
          <a:p>
            <a:r>
              <a:rPr lang="zh-CN" altLang="en-US"/>
              <a:t>且有： </a:t>
            </a:r>
            <a:r>
              <a:rPr lang="en-US" altLang="zh-CN"/>
              <a:t>l</a:t>
            </a:r>
            <a:r>
              <a:rPr lang="en-US" altLang="zh-CN" baseline="-25000"/>
              <a:t>1</a:t>
            </a:r>
            <a:r>
              <a:rPr lang="en-US" altLang="zh-CN"/>
              <a:t> = index / ds</a:t>
            </a:r>
            <a:r>
              <a:rPr lang="en-US" altLang="zh-CN" baseline="-25000"/>
              <a:t>1</a:t>
            </a:r>
          </a:p>
          <a:p>
            <a:r>
              <a:rPr lang="en-US" altLang="zh-CN"/>
              <a:t>            l</a:t>
            </a:r>
            <a:r>
              <a:rPr lang="en-US" altLang="zh-CN" baseline="-25000"/>
              <a:t>2</a:t>
            </a:r>
            <a:r>
              <a:rPr lang="en-US" altLang="zh-CN"/>
              <a:t> = (index % ds</a:t>
            </a:r>
            <a:r>
              <a:rPr lang="en-US" altLang="zh-CN" baseline="-25000"/>
              <a:t>1</a:t>
            </a:r>
            <a:r>
              <a:rPr lang="en-US" altLang="zh-CN"/>
              <a:t>)/ ds</a:t>
            </a:r>
            <a:r>
              <a:rPr lang="en-US" altLang="zh-CN" baseline="-25000"/>
              <a:t>2</a:t>
            </a:r>
          </a:p>
          <a:p>
            <a:r>
              <a:rPr lang="en-US" altLang="zh-CN"/>
              <a:t>            l</a:t>
            </a:r>
            <a:r>
              <a:rPr lang="en-US" altLang="zh-CN" baseline="-25000"/>
              <a:t>3</a:t>
            </a:r>
            <a:r>
              <a:rPr lang="en-US" altLang="zh-CN"/>
              <a:t> = (index % ds</a:t>
            </a:r>
            <a:r>
              <a:rPr lang="en-US" altLang="zh-CN" baseline="-25000"/>
              <a:t>1</a:t>
            </a:r>
            <a:r>
              <a:rPr lang="en-US" altLang="zh-CN"/>
              <a:t> %  ds</a:t>
            </a:r>
            <a:r>
              <a:rPr lang="en-US" altLang="zh-CN" baseline="-25000"/>
              <a:t>2</a:t>
            </a:r>
            <a:r>
              <a:rPr lang="en-US" altLang="zh-CN"/>
              <a:t>) / ds</a:t>
            </a:r>
            <a:r>
              <a:rPr lang="en-US" altLang="zh-CN" baseline="-25000"/>
              <a:t>3</a:t>
            </a:r>
          </a:p>
          <a:p>
            <a:r>
              <a:rPr lang="zh-CN" altLang="en-US"/>
              <a:t>            </a:t>
            </a:r>
            <a:r>
              <a:rPr lang="en-US" altLang="zh-CN"/>
              <a:t>.</a:t>
            </a:r>
          </a:p>
          <a:p>
            <a:r>
              <a:rPr lang="en-US" altLang="zh-CN"/>
              <a:t>            .</a:t>
            </a:r>
          </a:p>
          <a:p>
            <a:r>
              <a:rPr lang="en-US" altLang="zh-CN"/>
              <a:t>            .</a:t>
            </a:r>
          </a:p>
          <a:p>
            <a:r>
              <a:rPr lang="en-US" altLang="zh-CN"/>
              <a:t>            l</a:t>
            </a:r>
            <a:r>
              <a:rPr lang="en-US" altLang="zh-CN" baseline="-25000"/>
              <a:t>n</a:t>
            </a:r>
            <a:r>
              <a:rPr lang="en-US" altLang="zh-CN"/>
              <a:t> = (index % ds</a:t>
            </a:r>
            <a:r>
              <a:rPr lang="en-US" altLang="zh-CN" baseline="-25000"/>
              <a:t>1 </a:t>
            </a:r>
            <a:r>
              <a:rPr lang="en-US" altLang="zh-CN"/>
              <a:t>% ds</a:t>
            </a:r>
            <a:r>
              <a:rPr lang="en-US" altLang="zh-CN" baseline="-25000"/>
              <a:t>2</a:t>
            </a:r>
            <a:r>
              <a:rPr lang="en-US" altLang="zh-CN"/>
              <a:t> % ... % ds</a:t>
            </a:r>
            <a:r>
              <a:rPr lang="en-US" altLang="zh-CN" baseline="-25000"/>
              <a:t>n-1</a:t>
            </a:r>
            <a:r>
              <a:rPr lang="en-US" altLang="zh-CN"/>
              <a:t>) / ds</a:t>
            </a:r>
            <a:r>
              <a:rPr lang="en-US" altLang="zh-CN" baseline="-25000"/>
              <a:t>n</a:t>
            </a:r>
          </a:p>
        </p:txBody>
      </p:sp>
      <p:sp>
        <p:nvSpPr>
          <p:cNvPr id="5" name="文本框 4"/>
          <p:cNvSpPr txBox="1"/>
          <p:nvPr/>
        </p:nvSpPr>
        <p:spPr>
          <a:xfrm>
            <a:off x="316865" y="590550"/>
            <a:ext cx="3684905" cy="368300"/>
          </a:xfrm>
          <a:prstGeom prst="rect">
            <a:avLst/>
          </a:prstGeom>
          <a:noFill/>
        </p:spPr>
        <p:txBody>
          <a:bodyPr wrap="square" rtlCol="0">
            <a:spAutoFit/>
          </a:bodyPr>
          <a:lstStyle/>
          <a:p>
            <a:r>
              <a:rPr lang="en-US" altLang="zh-CN"/>
              <a:t>tensor</a:t>
            </a:r>
            <a:r>
              <a:rPr lang="zh-CN" altLang="en-US"/>
              <a:t>元素</a:t>
            </a:r>
            <a:r>
              <a:rPr lang="zh-CN" altLang="en-US">
                <a:solidFill>
                  <a:schemeClr val="tx1"/>
                </a:solidFill>
              </a:rPr>
              <a:t>坐标与序号</a:t>
            </a:r>
            <a:r>
              <a:rPr lang="zh-CN" altLang="en-US">
                <a:solidFill>
                  <a:srgbClr val="92D050"/>
                </a:solidFill>
              </a:rPr>
              <a:t>转换</a:t>
            </a:r>
            <a:r>
              <a:rPr lang="zh-CN" altLang="en-US"/>
              <a:t>公式：</a:t>
            </a:r>
          </a:p>
        </p:txBody>
      </p:sp>
      <p:grpSp>
        <p:nvGrpSpPr>
          <p:cNvPr id="11" name="组合 10"/>
          <p:cNvGrpSpPr/>
          <p:nvPr/>
        </p:nvGrpSpPr>
        <p:grpSpPr>
          <a:xfrm>
            <a:off x="422275" y="3963670"/>
            <a:ext cx="8989695" cy="2861310"/>
            <a:chOff x="499" y="2660"/>
            <a:chExt cx="14157" cy="4506"/>
          </a:xfrm>
        </p:grpSpPr>
        <p:sp>
          <p:nvSpPr>
            <p:cNvPr id="6" name="文本框 5"/>
            <p:cNvSpPr txBox="1"/>
            <p:nvPr/>
          </p:nvSpPr>
          <p:spPr>
            <a:xfrm>
              <a:off x="499" y="2660"/>
              <a:ext cx="4515" cy="4506"/>
            </a:xfrm>
            <a:prstGeom prst="rect">
              <a:avLst/>
            </a:prstGeom>
            <a:noFill/>
          </p:spPr>
          <p:txBody>
            <a:bodyPr wrap="square" rtlCol="0">
              <a:spAutoFit/>
            </a:bodyPr>
            <a:lstStyle/>
            <a:p>
              <a:r>
                <a:rPr lang="zh-CN" altLang="en-US">
                  <a:sym typeface="+mn-ea"/>
                </a:rPr>
                <a:t>（</a:t>
              </a:r>
              <a:r>
                <a:rPr lang="en-US" altLang="zh-CN">
                  <a:sym typeface="+mn-ea"/>
                </a:rPr>
                <a:t>0</a:t>
              </a:r>
              <a:r>
                <a:rPr lang="zh-CN" altLang="en-US">
                  <a:sym typeface="+mn-ea"/>
                </a:rPr>
                <a:t>，</a:t>
              </a:r>
              <a:r>
                <a:rPr lang="en-US" altLang="zh-CN">
                  <a:sym typeface="+mn-ea"/>
                </a:rPr>
                <a:t>0</a:t>
              </a:r>
              <a:r>
                <a:rPr lang="zh-CN" altLang="en-US">
                  <a:sym typeface="+mn-ea"/>
                </a:rPr>
                <a:t>，</a:t>
              </a:r>
              <a:r>
                <a:rPr lang="en-US" altLang="zh-CN">
                  <a:sym typeface="+mn-ea"/>
                </a:rPr>
                <a:t>0</a:t>
              </a:r>
              <a:r>
                <a:rPr lang="zh-CN" altLang="en-US">
                  <a:sym typeface="+mn-ea"/>
                </a:rPr>
                <a:t>）  </a:t>
              </a:r>
              <a:r>
                <a:rPr lang="en-US" altLang="zh-CN">
                  <a:sym typeface="+mn-ea"/>
                </a:rPr>
                <a:t>index = 0</a:t>
              </a:r>
            </a:p>
            <a:p>
              <a:r>
                <a:rPr lang="zh-CN" altLang="en-US">
                  <a:sym typeface="+mn-ea"/>
                </a:rPr>
                <a:t>（</a:t>
              </a:r>
              <a:r>
                <a:rPr lang="en-US" altLang="zh-CN">
                  <a:sym typeface="+mn-ea"/>
                </a:rPr>
                <a:t>0</a:t>
              </a:r>
              <a:r>
                <a:rPr lang="zh-CN" altLang="en-US">
                  <a:sym typeface="+mn-ea"/>
                </a:rPr>
                <a:t>，</a:t>
              </a:r>
              <a:r>
                <a:rPr lang="en-US" altLang="zh-CN">
                  <a:sym typeface="+mn-ea"/>
                </a:rPr>
                <a:t>0</a:t>
              </a:r>
              <a:r>
                <a:rPr lang="zh-CN" altLang="en-US">
                  <a:sym typeface="+mn-ea"/>
                </a:rPr>
                <a:t>，</a:t>
              </a:r>
              <a:r>
                <a:rPr lang="en-US" altLang="zh-CN">
                  <a:sym typeface="+mn-ea"/>
                </a:rPr>
                <a:t>1</a:t>
              </a:r>
              <a:r>
                <a:rPr lang="zh-CN" altLang="en-US">
                  <a:sym typeface="+mn-ea"/>
                </a:rPr>
                <a:t>）  </a:t>
              </a:r>
              <a:r>
                <a:rPr lang="en-US" altLang="zh-CN">
                  <a:sym typeface="+mn-ea"/>
                </a:rPr>
                <a:t>index = 1</a:t>
              </a:r>
            </a:p>
            <a:p>
              <a:r>
                <a:rPr lang="zh-CN" altLang="en-US">
                  <a:sym typeface="+mn-ea"/>
                </a:rPr>
                <a:t>（</a:t>
              </a:r>
              <a:r>
                <a:rPr lang="en-US" altLang="zh-CN">
                  <a:sym typeface="+mn-ea"/>
                </a:rPr>
                <a:t>0</a:t>
              </a:r>
              <a:r>
                <a:rPr lang="zh-CN" altLang="en-US">
                  <a:sym typeface="+mn-ea"/>
                </a:rPr>
                <a:t>，</a:t>
              </a:r>
              <a:r>
                <a:rPr lang="en-US" altLang="zh-CN">
                  <a:sym typeface="+mn-ea"/>
                </a:rPr>
                <a:t>0</a:t>
              </a:r>
              <a:r>
                <a:rPr lang="zh-CN" altLang="en-US">
                  <a:sym typeface="+mn-ea"/>
                </a:rPr>
                <a:t>，</a:t>
              </a:r>
              <a:r>
                <a:rPr lang="en-US" altLang="zh-CN">
                  <a:sym typeface="+mn-ea"/>
                </a:rPr>
                <a:t>2</a:t>
              </a:r>
              <a:r>
                <a:rPr lang="zh-CN" altLang="en-US">
                  <a:sym typeface="+mn-ea"/>
                </a:rPr>
                <a:t>）  </a:t>
              </a:r>
              <a:r>
                <a:rPr lang="en-US" altLang="zh-CN">
                  <a:sym typeface="+mn-ea"/>
                </a:rPr>
                <a:t>index = 2</a:t>
              </a:r>
            </a:p>
            <a:p>
              <a:r>
                <a:rPr lang="zh-CN" altLang="en-US">
                  <a:sym typeface="+mn-ea"/>
                </a:rPr>
                <a:t>（</a:t>
              </a:r>
              <a:r>
                <a:rPr lang="en-US" altLang="zh-CN">
                  <a:sym typeface="+mn-ea"/>
                </a:rPr>
                <a:t>0</a:t>
              </a:r>
              <a:r>
                <a:rPr lang="zh-CN" altLang="en-US">
                  <a:sym typeface="+mn-ea"/>
                </a:rPr>
                <a:t>，</a:t>
              </a:r>
              <a:r>
                <a:rPr lang="en-US" altLang="zh-CN">
                  <a:sym typeface="+mn-ea"/>
                </a:rPr>
                <a:t>0</a:t>
              </a:r>
              <a:r>
                <a:rPr lang="zh-CN" altLang="en-US">
                  <a:sym typeface="+mn-ea"/>
                </a:rPr>
                <a:t>，</a:t>
              </a:r>
              <a:r>
                <a:rPr lang="en-US" altLang="zh-CN">
                  <a:sym typeface="+mn-ea"/>
                </a:rPr>
                <a:t>3</a:t>
              </a:r>
              <a:r>
                <a:rPr lang="zh-CN" altLang="en-US">
                  <a:sym typeface="+mn-ea"/>
                </a:rPr>
                <a:t>）  </a:t>
              </a:r>
              <a:r>
                <a:rPr lang="en-US" altLang="zh-CN">
                  <a:sym typeface="+mn-ea"/>
                </a:rPr>
                <a:t>index = 3</a:t>
              </a:r>
              <a:endParaRPr lang="zh-CN" altLang="en-US">
                <a:sym typeface="+mn-ea"/>
              </a:endParaRPr>
            </a:p>
            <a:p>
              <a:r>
                <a:rPr lang="zh-CN" altLang="en-US">
                  <a:sym typeface="+mn-ea"/>
                </a:rPr>
                <a:t>（</a:t>
              </a:r>
              <a:r>
                <a:rPr lang="en-US" altLang="zh-CN">
                  <a:sym typeface="+mn-ea"/>
                </a:rPr>
                <a:t>0</a:t>
              </a:r>
              <a:r>
                <a:rPr lang="zh-CN" altLang="en-US">
                  <a:sym typeface="+mn-ea"/>
                </a:rPr>
                <a:t>，</a:t>
              </a:r>
              <a:r>
                <a:rPr lang="en-US" altLang="zh-CN">
                  <a:sym typeface="+mn-ea"/>
                </a:rPr>
                <a:t>0</a:t>
              </a:r>
              <a:r>
                <a:rPr lang="zh-CN" altLang="en-US">
                  <a:sym typeface="+mn-ea"/>
                </a:rPr>
                <a:t>，</a:t>
              </a:r>
              <a:r>
                <a:rPr lang="en-US" altLang="zh-CN">
                  <a:sym typeface="+mn-ea"/>
                </a:rPr>
                <a:t>4</a:t>
              </a:r>
              <a:r>
                <a:rPr lang="zh-CN" altLang="en-US">
                  <a:sym typeface="+mn-ea"/>
                </a:rPr>
                <a:t>）  </a:t>
              </a:r>
              <a:r>
                <a:rPr lang="en-US" altLang="zh-CN">
                  <a:sym typeface="+mn-ea"/>
                </a:rPr>
                <a:t>index = </a:t>
              </a:r>
              <a:r>
                <a:rPr lang="en-US">
                  <a:sym typeface="+mn-ea"/>
                </a:rPr>
                <a:t>4</a:t>
              </a:r>
            </a:p>
            <a:p>
              <a:r>
                <a:rPr lang="zh-CN" altLang="en-US">
                  <a:sym typeface="+mn-ea"/>
                </a:rPr>
                <a:t>（</a:t>
              </a:r>
              <a:r>
                <a:rPr lang="en-US" altLang="zh-CN">
                  <a:sym typeface="+mn-ea"/>
                </a:rPr>
                <a:t>0</a:t>
              </a:r>
              <a:r>
                <a:rPr lang="zh-CN" altLang="en-US">
                  <a:sym typeface="+mn-ea"/>
                </a:rPr>
                <a:t>，</a:t>
              </a:r>
              <a:r>
                <a:rPr lang="en-US" altLang="zh-CN">
                  <a:sym typeface="+mn-ea"/>
                </a:rPr>
                <a:t>1</a:t>
              </a:r>
              <a:r>
                <a:rPr lang="zh-CN" altLang="en-US">
                  <a:sym typeface="+mn-ea"/>
                </a:rPr>
                <a:t>，</a:t>
              </a:r>
              <a:r>
                <a:rPr lang="en-US" altLang="zh-CN">
                  <a:sym typeface="+mn-ea"/>
                </a:rPr>
                <a:t>0</a:t>
              </a:r>
              <a:r>
                <a:rPr lang="zh-CN" altLang="en-US">
                  <a:sym typeface="+mn-ea"/>
                </a:rPr>
                <a:t>）  </a:t>
              </a:r>
              <a:r>
                <a:rPr lang="en-US" altLang="zh-CN">
                  <a:sym typeface="+mn-ea"/>
                </a:rPr>
                <a:t>index = 5</a:t>
              </a:r>
            </a:p>
            <a:p>
              <a:r>
                <a:rPr lang="zh-CN" altLang="en-US">
                  <a:sym typeface="+mn-ea"/>
                </a:rPr>
                <a:t>（</a:t>
              </a:r>
              <a:r>
                <a:rPr lang="en-US" altLang="zh-CN">
                  <a:sym typeface="+mn-ea"/>
                </a:rPr>
                <a:t>0</a:t>
              </a:r>
              <a:r>
                <a:rPr lang="zh-CN" altLang="en-US">
                  <a:sym typeface="+mn-ea"/>
                </a:rPr>
                <a:t>，</a:t>
              </a:r>
              <a:r>
                <a:rPr lang="en-US" altLang="zh-CN">
                  <a:sym typeface="+mn-ea"/>
                </a:rPr>
                <a:t>1</a:t>
              </a:r>
              <a:r>
                <a:rPr lang="zh-CN" altLang="en-US">
                  <a:sym typeface="+mn-ea"/>
                </a:rPr>
                <a:t>，</a:t>
              </a:r>
              <a:r>
                <a:rPr lang="en-US" altLang="zh-CN">
                  <a:sym typeface="+mn-ea"/>
                </a:rPr>
                <a:t>1</a:t>
              </a:r>
              <a:r>
                <a:rPr lang="zh-CN" altLang="en-US">
                  <a:sym typeface="+mn-ea"/>
                </a:rPr>
                <a:t>）  </a:t>
              </a:r>
              <a:r>
                <a:rPr lang="en-US" altLang="zh-CN">
                  <a:sym typeface="+mn-ea"/>
                </a:rPr>
                <a:t>index = 6</a:t>
              </a:r>
            </a:p>
            <a:p>
              <a:r>
                <a:rPr lang="zh-CN" altLang="en-US">
                  <a:sym typeface="+mn-ea"/>
                </a:rPr>
                <a:t>（</a:t>
              </a:r>
              <a:r>
                <a:rPr lang="en-US" altLang="zh-CN">
                  <a:sym typeface="+mn-ea"/>
                </a:rPr>
                <a:t>0</a:t>
              </a:r>
              <a:r>
                <a:rPr lang="zh-CN" altLang="en-US">
                  <a:sym typeface="+mn-ea"/>
                </a:rPr>
                <a:t>，</a:t>
              </a:r>
              <a:r>
                <a:rPr lang="en-US" altLang="zh-CN">
                  <a:sym typeface="+mn-ea"/>
                </a:rPr>
                <a:t>1</a:t>
              </a:r>
              <a:r>
                <a:rPr lang="zh-CN" altLang="en-US">
                  <a:sym typeface="+mn-ea"/>
                </a:rPr>
                <a:t>，</a:t>
              </a:r>
              <a:r>
                <a:rPr lang="en-US" altLang="zh-CN">
                  <a:sym typeface="+mn-ea"/>
                </a:rPr>
                <a:t>2</a:t>
              </a:r>
              <a:r>
                <a:rPr lang="zh-CN" altLang="en-US">
                  <a:sym typeface="+mn-ea"/>
                </a:rPr>
                <a:t>）  </a:t>
              </a:r>
              <a:r>
                <a:rPr lang="en-US" altLang="zh-CN">
                  <a:sym typeface="+mn-ea"/>
                </a:rPr>
                <a:t>index = 7</a:t>
              </a:r>
            </a:p>
            <a:p>
              <a:r>
                <a:rPr lang="zh-CN" altLang="en-US">
                  <a:sym typeface="+mn-ea"/>
                </a:rPr>
                <a:t>（</a:t>
              </a:r>
              <a:r>
                <a:rPr lang="en-US" altLang="zh-CN">
                  <a:sym typeface="+mn-ea"/>
                </a:rPr>
                <a:t>0</a:t>
              </a:r>
              <a:r>
                <a:rPr lang="zh-CN" altLang="en-US">
                  <a:sym typeface="+mn-ea"/>
                </a:rPr>
                <a:t>，</a:t>
              </a:r>
              <a:r>
                <a:rPr lang="en-US" altLang="zh-CN">
                  <a:sym typeface="+mn-ea"/>
                </a:rPr>
                <a:t>1</a:t>
              </a:r>
              <a:r>
                <a:rPr lang="zh-CN" altLang="en-US">
                  <a:sym typeface="+mn-ea"/>
                </a:rPr>
                <a:t>，</a:t>
              </a:r>
              <a:r>
                <a:rPr lang="en-US" altLang="zh-CN">
                  <a:sym typeface="+mn-ea"/>
                </a:rPr>
                <a:t>3</a:t>
              </a:r>
              <a:r>
                <a:rPr lang="zh-CN" altLang="en-US">
                  <a:sym typeface="+mn-ea"/>
                </a:rPr>
                <a:t>）  </a:t>
              </a:r>
              <a:r>
                <a:rPr lang="en-US" altLang="zh-CN">
                  <a:sym typeface="+mn-ea"/>
                </a:rPr>
                <a:t>index = 8</a:t>
              </a:r>
              <a:endParaRPr lang="zh-CN" altLang="en-US">
                <a:sym typeface="+mn-ea"/>
              </a:endParaRPr>
            </a:p>
            <a:p>
              <a:r>
                <a:rPr lang="zh-CN" altLang="en-US">
                  <a:sym typeface="+mn-ea"/>
                </a:rPr>
                <a:t>（</a:t>
              </a:r>
              <a:r>
                <a:rPr lang="en-US" altLang="zh-CN">
                  <a:sym typeface="+mn-ea"/>
                </a:rPr>
                <a:t>0</a:t>
              </a:r>
              <a:r>
                <a:rPr lang="zh-CN" altLang="en-US">
                  <a:sym typeface="+mn-ea"/>
                </a:rPr>
                <a:t>，</a:t>
              </a:r>
              <a:r>
                <a:rPr lang="en-US" altLang="zh-CN">
                  <a:sym typeface="+mn-ea"/>
                </a:rPr>
                <a:t>1</a:t>
              </a:r>
              <a:r>
                <a:rPr lang="zh-CN" altLang="en-US">
                  <a:sym typeface="+mn-ea"/>
                </a:rPr>
                <a:t>，</a:t>
              </a:r>
              <a:r>
                <a:rPr lang="en-US" altLang="zh-CN">
                  <a:sym typeface="+mn-ea"/>
                </a:rPr>
                <a:t>4</a:t>
              </a:r>
              <a:r>
                <a:rPr lang="zh-CN" altLang="en-US">
                  <a:sym typeface="+mn-ea"/>
                </a:rPr>
                <a:t>）  </a:t>
              </a:r>
              <a:r>
                <a:rPr lang="en-US" altLang="zh-CN">
                  <a:sym typeface="+mn-ea"/>
                </a:rPr>
                <a:t>index = 9</a:t>
              </a:r>
              <a:endParaRPr lang="zh-CN" altLang="en-US"/>
            </a:p>
          </p:txBody>
        </p:sp>
        <p:sp>
          <p:nvSpPr>
            <p:cNvPr id="7" name="文本框 6"/>
            <p:cNvSpPr txBox="1"/>
            <p:nvPr/>
          </p:nvSpPr>
          <p:spPr>
            <a:xfrm>
              <a:off x="5320" y="2660"/>
              <a:ext cx="4515" cy="4506"/>
            </a:xfrm>
            <a:prstGeom prst="rect">
              <a:avLst/>
            </a:prstGeom>
            <a:noFill/>
          </p:spPr>
          <p:txBody>
            <a:bodyPr wrap="square" rtlCol="0">
              <a:spAutoFit/>
            </a:bodyPr>
            <a:lstStyle/>
            <a:p>
              <a:r>
                <a:rPr lang="zh-CN" altLang="en-US">
                  <a:sym typeface="+mn-ea"/>
                </a:rPr>
                <a:t>（</a:t>
              </a:r>
              <a:r>
                <a:rPr lang="en-US" altLang="zh-CN">
                  <a:sym typeface="+mn-ea"/>
                </a:rPr>
                <a:t>1</a:t>
              </a:r>
              <a:r>
                <a:rPr lang="zh-CN" altLang="en-US">
                  <a:sym typeface="+mn-ea"/>
                </a:rPr>
                <a:t>，</a:t>
              </a:r>
              <a:r>
                <a:rPr lang="en-US" altLang="zh-CN">
                  <a:sym typeface="+mn-ea"/>
                </a:rPr>
                <a:t>0</a:t>
              </a:r>
              <a:r>
                <a:rPr lang="zh-CN" altLang="en-US">
                  <a:sym typeface="+mn-ea"/>
                </a:rPr>
                <a:t>，</a:t>
              </a:r>
              <a:r>
                <a:rPr lang="en-US" altLang="zh-CN">
                  <a:sym typeface="+mn-ea"/>
                </a:rPr>
                <a:t>0</a:t>
              </a:r>
              <a:r>
                <a:rPr lang="zh-CN" altLang="en-US">
                  <a:sym typeface="+mn-ea"/>
                </a:rPr>
                <a:t>）  </a:t>
              </a:r>
              <a:r>
                <a:rPr lang="en-US" altLang="zh-CN">
                  <a:sym typeface="+mn-ea"/>
                </a:rPr>
                <a:t>index = 10</a:t>
              </a:r>
            </a:p>
            <a:p>
              <a:r>
                <a:rPr lang="zh-CN" altLang="en-US">
                  <a:sym typeface="+mn-ea"/>
                </a:rPr>
                <a:t>（</a:t>
              </a:r>
              <a:r>
                <a:rPr lang="en-US" altLang="zh-CN">
                  <a:sym typeface="+mn-ea"/>
                </a:rPr>
                <a:t>1</a:t>
              </a:r>
              <a:r>
                <a:rPr lang="zh-CN" altLang="en-US">
                  <a:sym typeface="+mn-ea"/>
                </a:rPr>
                <a:t>，</a:t>
              </a:r>
              <a:r>
                <a:rPr lang="en-US" altLang="zh-CN">
                  <a:sym typeface="+mn-ea"/>
                </a:rPr>
                <a:t>0</a:t>
              </a:r>
              <a:r>
                <a:rPr lang="zh-CN" altLang="en-US">
                  <a:sym typeface="+mn-ea"/>
                </a:rPr>
                <a:t>，</a:t>
              </a:r>
              <a:r>
                <a:rPr lang="en-US" altLang="zh-CN">
                  <a:sym typeface="+mn-ea"/>
                </a:rPr>
                <a:t>1</a:t>
              </a:r>
              <a:r>
                <a:rPr lang="zh-CN" altLang="en-US">
                  <a:sym typeface="+mn-ea"/>
                </a:rPr>
                <a:t>）  </a:t>
              </a:r>
              <a:r>
                <a:rPr lang="en-US" altLang="zh-CN">
                  <a:sym typeface="+mn-ea"/>
                </a:rPr>
                <a:t>index = 11</a:t>
              </a:r>
            </a:p>
            <a:p>
              <a:r>
                <a:rPr lang="zh-CN" altLang="en-US">
                  <a:sym typeface="+mn-ea"/>
                </a:rPr>
                <a:t>（</a:t>
              </a:r>
              <a:r>
                <a:rPr lang="en-US" altLang="zh-CN">
                  <a:sym typeface="+mn-ea"/>
                </a:rPr>
                <a:t>1</a:t>
              </a:r>
              <a:r>
                <a:rPr lang="zh-CN" altLang="en-US">
                  <a:sym typeface="+mn-ea"/>
                </a:rPr>
                <a:t>，</a:t>
              </a:r>
              <a:r>
                <a:rPr lang="en-US" altLang="zh-CN">
                  <a:sym typeface="+mn-ea"/>
                </a:rPr>
                <a:t>0</a:t>
              </a:r>
              <a:r>
                <a:rPr lang="zh-CN" altLang="en-US">
                  <a:sym typeface="+mn-ea"/>
                </a:rPr>
                <a:t>，</a:t>
              </a:r>
              <a:r>
                <a:rPr lang="en-US" altLang="zh-CN">
                  <a:sym typeface="+mn-ea"/>
                </a:rPr>
                <a:t>2</a:t>
              </a:r>
              <a:r>
                <a:rPr lang="zh-CN" altLang="en-US">
                  <a:sym typeface="+mn-ea"/>
                </a:rPr>
                <a:t>）  </a:t>
              </a:r>
              <a:r>
                <a:rPr lang="en-US" altLang="zh-CN">
                  <a:sym typeface="+mn-ea"/>
                </a:rPr>
                <a:t>index = 12</a:t>
              </a:r>
            </a:p>
            <a:p>
              <a:r>
                <a:rPr lang="zh-CN" altLang="en-US">
                  <a:sym typeface="+mn-ea"/>
                </a:rPr>
                <a:t>（</a:t>
              </a:r>
              <a:r>
                <a:rPr lang="en-US" altLang="zh-CN">
                  <a:sym typeface="+mn-ea"/>
                </a:rPr>
                <a:t>1</a:t>
              </a:r>
              <a:r>
                <a:rPr lang="zh-CN" altLang="en-US">
                  <a:sym typeface="+mn-ea"/>
                </a:rPr>
                <a:t>，</a:t>
              </a:r>
              <a:r>
                <a:rPr lang="en-US" altLang="zh-CN">
                  <a:sym typeface="+mn-ea"/>
                </a:rPr>
                <a:t>0</a:t>
              </a:r>
              <a:r>
                <a:rPr lang="zh-CN" altLang="en-US">
                  <a:sym typeface="+mn-ea"/>
                </a:rPr>
                <a:t>，</a:t>
              </a:r>
              <a:r>
                <a:rPr lang="en-US" altLang="zh-CN">
                  <a:sym typeface="+mn-ea"/>
                </a:rPr>
                <a:t>3</a:t>
              </a:r>
              <a:r>
                <a:rPr lang="zh-CN" altLang="en-US">
                  <a:sym typeface="+mn-ea"/>
                </a:rPr>
                <a:t>）  </a:t>
              </a:r>
              <a:r>
                <a:rPr lang="en-US" altLang="zh-CN">
                  <a:sym typeface="+mn-ea"/>
                </a:rPr>
                <a:t>index = 13</a:t>
              </a:r>
              <a:endParaRPr lang="zh-CN" altLang="en-US">
                <a:sym typeface="+mn-ea"/>
              </a:endParaRPr>
            </a:p>
            <a:p>
              <a:r>
                <a:rPr lang="zh-CN" altLang="en-US">
                  <a:sym typeface="+mn-ea"/>
                </a:rPr>
                <a:t>（</a:t>
              </a:r>
              <a:r>
                <a:rPr lang="en-US" altLang="zh-CN">
                  <a:sym typeface="+mn-ea"/>
                </a:rPr>
                <a:t>1</a:t>
              </a:r>
              <a:r>
                <a:rPr lang="zh-CN" altLang="en-US">
                  <a:sym typeface="+mn-ea"/>
                </a:rPr>
                <a:t>，</a:t>
              </a:r>
              <a:r>
                <a:rPr lang="en-US" altLang="zh-CN">
                  <a:sym typeface="+mn-ea"/>
                </a:rPr>
                <a:t>0</a:t>
              </a:r>
              <a:r>
                <a:rPr lang="zh-CN" altLang="en-US">
                  <a:sym typeface="+mn-ea"/>
                </a:rPr>
                <a:t>，</a:t>
              </a:r>
              <a:r>
                <a:rPr lang="en-US" altLang="zh-CN">
                  <a:sym typeface="+mn-ea"/>
                </a:rPr>
                <a:t>4</a:t>
              </a:r>
              <a:r>
                <a:rPr lang="zh-CN" altLang="en-US">
                  <a:sym typeface="+mn-ea"/>
                </a:rPr>
                <a:t>）  </a:t>
              </a:r>
              <a:r>
                <a:rPr lang="en-US" altLang="zh-CN">
                  <a:sym typeface="+mn-ea"/>
                </a:rPr>
                <a:t>index = 1</a:t>
              </a:r>
              <a:r>
                <a:rPr lang="en-US">
                  <a:sym typeface="+mn-ea"/>
                </a:rPr>
                <a:t>4</a:t>
              </a:r>
            </a:p>
            <a:p>
              <a:r>
                <a:rPr lang="zh-CN" altLang="en-US">
                  <a:sym typeface="+mn-ea"/>
                </a:rPr>
                <a:t>（</a:t>
              </a:r>
              <a:r>
                <a:rPr lang="en-US" altLang="zh-CN">
                  <a:sym typeface="+mn-ea"/>
                </a:rPr>
                <a:t>1</a:t>
              </a:r>
              <a:r>
                <a:rPr lang="zh-CN" altLang="en-US">
                  <a:sym typeface="+mn-ea"/>
                </a:rPr>
                <a:t>，</a:t>
              </a:r>
              <a:r>
                <a:rPr lang="en-US" altLang="zh-CN">
                  <a:sym typeface="+mn-ea"/>
                </a:rPr>
                <a:t>1</a:t>
              </a:r>
              <a:r>
                <a:rPr lang="zh-CN" altLang="en-US">
                  <a:sym typeface="+mn-ea"/>
                </a:rPr>
                <a:t>，</a:t>
              </a:r>
              <a:r>
                <a:rPr lang="en-US" altLang="zh-CN">
                  <a:sym typeface="+mn-ea"/>
                </a:rPr>
                <a:t>0</a:t>
              </a:r>
              <a:r>
                <a:rPr lang="zh-CN" altLang="en-US">
                  <a:sym typeface="+mn-ea"/>
                </a:rPr>
                <a:t>）  </a:t>
              </a:r>
              <a:r>
                <a:rPr lang="en-US" altLang="zh-CN">
                  <a:sym typeface="+mn-ea"/>
                </a:rPr>
                <a:t>index = 15</a:t>
              </a:r>
            </a:p>
            <a:p>
              <a:r>
                <a:rPr lang="zh-CN" altLang="en-US">
                  <a:sym typeface="+mn-ea"/>
                </a:rPr>
                <a:t>（</a:t>
              </a:r>
              <a:r>
                <a:rPr lang="en-US" altLang="zh-CN">
                  <a:sym typeface="+mn-ea"/>
                </a:rPr>
                <a:t>1</a:t>
              </a:r>
              <a:r>
                <a:rPr lang="zh-CN" altLang="en-US">
                  <a:sym typeface="+mn-ea"/>
                </a:rPr>
                <a:t>，</a:t>
              </a:r>
              <a:r>
                <a:rPr lang="en-US" altLang="zh-CN">
                  <a:sym typeface="+mn-ea"/>
                </a:rPr>
                <a:t>1</a:t>
              </a:r>
              <a:r>
                <a:rPr lang="zh-CN" altLang="en-US">
                  <a:sym typeface="+mn-ea"/>
                </a:rPr>
                <a:t>，</a:t>
              </a:r>
              <a:r>
                <a:rPr lang="en-US" altLang="zh-CN">
                  <a:sym typeface="+mn-ea"/>
                </a:rPr>
                <a:t>1</a:t>
              </a:r>
              <a:r>
                <a:rPr lang="zh-CN" altLang="en-US">
                  <a:sym typeface="+mn-ea"/>
                </a:rPr>
                <a:t>）  </a:t>
              </a:r>
              <a:r>
                <a:rPr lang="en-US" altLang="zh-CN">
                  <a:sym typeface="+mn-ea"/>
                </a:rPr>
                <a:t>index = 16</a:t>
              </a:r>
            </a:p>
            <a:p>
              <a:r>
                <a:rPr lang="zh-CN" altLang="en-US">
                  <a:sym typeface="+mn-ea"/>
                </a:rPr>
                <a:t>（</a:t>
              </a:r>
              <a:r>
                <a:rPr lang="en-US" altLang="zh-CN">
                  <a:sym typeface="+mn-ea"/>
                </a:rPr>
                <a:t>1</a:t>
              </a:r>
              <a:r>
                <a:rPr lang="zh-CN" altLang="en-US">
                  <a:sym typeface="+mn-ea"/>
                </a:rPr>
                <a:t>，</a:t>
              </a:r>
              <a:r>
                <a:rPr lang="en-US" altLang="zh-CN">
                  <a:sym typeface="+mn-ea"/>
                </a:rPr>
                <a:t>1</a:t>
              </a:r>
              <a:r>
                <a:rPr lang="zh-CN" altLang="en-US">
                  <a:sym typeface="+mn-ea"/>
                </a:rPr>
                <a:t>，</a:t>
              </a:r>
              <a:r>
                <a:rPr lang="en-US" altLang="zh-CN">
                  <a:sym typeface="+mn-ea"/>
                </a:rPr>
                <a:t>2</a:t>
              </a:r>
              <a:r>
                <a:rPr lang="zh-CN" altLang="en-US">
                  <a:sym typeface="+mn-ea"/>
                </a:rPr>
                <a:t>）  </a:t>
              </a:r>
              <a:r>
                <a:rPr lang="en-US" altLang="zh-CN">
                  <a:sym typeface="+mn-ea"/>
                </a:rPr>
                <a:t>index = 17</a:t>
              </a:r>
            </a:p>
            <a:p>
              <a:r>
                <a:rPr lang="zh-CN" altLang="en-US">
                  <a:sym typeface="+mn-ea"/>
                </a:rPr>
                <a:t>（</a:t>
              </a:r>
              <a:r>
                <a:rPr lang="en-US" altLang="zh-CN">
                  <a:sym typeface="+mn-ea"/>
                </a:rPr>
                <a:t>1</a:t>
              </a:r>
              <a:r>
                <a:rPr lang="zh-CN" altLang="en-US">
                  <a:sym typeface="+mn-ea"/>
                </a:rPr>
                <a:t>，</a:t>
              </a:r>
              <a:r>
                <a:rPr lang="en-US" altLang="zh-CN">
                  <a:sym typeface="+mn-ea"/>
                </a:rPr>
                <a:t>1</a:t>
              </a:r>
              <a:r>
                <a:rPr lang="zh-CN" altLang="en-US">
                  <a:sym typeface="+mn-ea"/>
                </a:rPr>
                <a:t>，</a:t>
              </a:r>
              <a:r>
                <a:rPr lang="en-US" altLang="zh-CN">
                  <a:sym typeface="+mn-ea"/>
                </a:rPr>
                <a:t>3</a:t>
              </a:r>
              <a:r>
                <a:rPr lang="zh-CN" altLang="en-US">
                  <a:sym typeface="+mn-ea"/>
                </a:rPr>
                <a:t>）  </a:t>
              </a:r>
              <a:r>
                <a:rPr lang="en-US" altLang="zh-CN">
                  <a:sym typeface="+mn-ea"/>
                </a:rPr>
                <a:t>index = 18</a:t>
              </a:r>
              <a:endParaRPr lang="zh-CN" altLang="en-US">
                <a:sym typeface="+mn-ea"/>
              </a:endParaRPr>
            </a:p>
            <a:p>
              <a:r>
                <a:rPr lang="zh-CN" altLang="en-US">
                  <a:sym typeface="+mn-ea"/>
                </a:rPr>
                <a:t>（</a:t>
              </a:r>
              <a:r>
                <a:rPr lang="en-US" altLang="zh-CN">
                  <a:sym typeface="+mn-ea"/>
                </a:rPr>
                <a:t>1</a:t>
              </a:r>
              <a:r>
                <a:rPr lang="zh-CN" altLang="en-US">
                  <a:sym typeface="+mn-ea"/>
                </a:rPr>
                <a:t>，</a:t>
              </a:r>
              <a:r>
                <a:rPr lang="en-US" altLang="zh-CN">
                  <a:sym typeface="+mn-ea"/>
                </a:rPr>
                <a:t>1</a:t>
              </a:r>
              <a:r>
                <a:rPr lang="zh-CN" altLang="en-US">
                  <a:sym typeface="+mn-ea"/>
                </a:rPr>
                <a:t>，</a:t>
              </a:r>
              <a:r>
                <a:rPr lang="en-US" altLang="zh-CN">
                  <a:sym typeface="+mn-ea"/>
                </a:rPr>
                <a:t>4</a:t>
              </a:r>
              <a:r>
                <a:rPr lang="zh-CN" altLang="en-US">
                  <a:sym typeface="+mn-ea"/>
                </a:rPr>
                <a:t>）  </a:t>
              </a:r>
              <a:r>
                <a:rPr lang="en-US" altLang="zh-CN">
                  <a:sym typeface="+mn-ea"/>
                </a:rPr>
                <a:t>index = 19</a:t>
              </a:r>
              <a:endParaRPr lang="zh-CN" altLang="en-US"/>
            </a:p>
          </p:txBody>
        </p:sp>
        <p:sp>
          <p:nvSpPr>
            <p:cNvPr id="8" name="文本框 7"/>
            <p:cNvSpPr txBox="1"/>
            <p:nvPr/>
          </p:nvSpPr>
          <p:spPr>
            <a:xfrm>
              <a:off x="10141" y="2660"/>
              <a:ext cx="4515" cy="4506"/>
            </a:xfrm>
            <a:prstGeom prst="rect">
              <a:avLst/>
            </a:prstGeom>
            <a:noFill/>
          </p:spPr>
          <p:txBody>
            <a:bodyPr wrap="square" rtlCol="0">
              <a:spAutoFit/>
            </a:bodyPr>
            <a:lstStyle/>
            <a:p>
              <a:r>
                <a:rPr lang="zh-CN" altLang="en-US">
                  <a:sym typeface="+mn-ea"/>
                </a:rPr>
                <a:t>（</a:t>
              </a:r>
              <a:r>
                <a:rPr lang="en-US" altLang="zh-CN">
                  <a:sym typeface="+mn-ea"/>
                </a:rPr>
                <a:t>2</a:t>
              </a:r>
              <a:r>
                <a:rPr lang="zh-CN" altLang="en-US">
                  <a:sym typeface="+mn-ea"/>
                </a:rPr>
                <a:t>，</a:t>
              </a:r>
              <a:r>
                <a:rPr lang="en-US" altLang="zh-CN">
                  <a:sym typeface="+mn-ea"/>
                </a:rPr>
                <a:t>0</a:t>
              </a:r>
              <a:r>
                <a:rPr lang="zh-CN" altLang="en-US">
                  <a:sym typeface="+mn-ea"/>
                </a:rPr>
                <a:t>，</a:t>
              </a:r>
              <a:r>
                <a:rPr lang="en-US" altLang="zh-CN">
                  <a:sym typeface="+mn-ea"/>
                </a:rPr>
                <a:t>0</a:t>
              </a:r>
              <a:r>
                <a:rPr lang="zh-CN" altLang="en-US">
                  <a:sym typeface="+mn-ea"/>
                </a:rPr>
                <a:t>）  </a:t>
              </a:r>
              <a:r>
                <a:rPr lang="en-US" altLang="zh-CN">
                  <a:sym typeface="+mn-ea"/>
                </a:rPr>
                <a:t>index = 20</a:t>
              </a:r>
            </a:p>
            <a:p>
              <a:r>
                <a:rPr lang="zh-CN" altLang="en-US">
                  <a:sym typeface="+mn-ea"/>
                </a:rPr>
                <a:t>（</a:t>
              </a:r>
              <a:r>
                <a:rPr lang="en-US" altLang="zh-CN">
                  <a:sym typeface="+mn-ea"/>
                </a:rPr>
                <a:t>2</a:t>
              </a:r>
              <a:r>
                <a:rPr lang="zh-CN" altLang="en-US">
                  <a:sym typeface="+mn-ea"/>
                </a:rPr>
                <a:t>，</a:t>
              </a:r>
              <a:r>
                <a:rPr lang="en-US" altLang="zh-CN">
                  <a:sym typeface="+mn-ea"/>
                </a:rPr>
                <a:t>0</a:t>
              </a:r>
              <a:r>
                <a:rPr lang="zh-CN" altLang="en-US">
                  <a:sym typeface="+mn-ea"/>
                </a:rPr>
                <a:t>，</a:t>
              </a:r>
              <a:r>
                <a:rPr lang="en-US" altLang="zh-CN">
                  <a:sym typeface="+mn-ea"/>
                </a:rPr>
                <a:t>1</a:t>
              </a:r>
              <a:r>
                <a:rPr lang="zh-CN" altLang="en-US">
                  <a:sym typeface="+mn-ea"/>
                </a:rPr>
                <a:t>）  </a:t>
              </a:r>
              <a:r>
                <a:rPr lang="en-US" altLang="zh-CN">
                  <a:sym typeface="+mn-ea"/>
                </a:rPr>
                <a:t>index = 21</a:t>
              </a:r>
            </a:p>
            <a:p>
              <a:r>
                <a:rPr lang="zh-CN" altLang="en-US">
                  <a:sym typeface="+mn-ea"/>
                </a:rPr>
                <a:t>（</a:t>
              </a:r>
              <a:r>
                <a:rPr lang="en-US" altLang="zh-CN">
                  <a:sym typeface="+mn-ea"/>
                </a:rPr>
                <a:t>2</a:t>
              </a:r>
              <a:r>
                <a:rPr lang="zh-CN" altLang="en-US">
                  <a:sym typeface="+mn-ea"/>
                </a:rPr>
                <a:t>，</a:t>
              </a:r>
              <a:r>
                <a:rPr lang="en-US" altLang="zh-CN">
                  <a:sym typeface="+mn-ea"/>
                </a:rPr>
                <a:t>0</a:t>
              </a:r>
              <a:r>
                <a:rPr lang="zh-CN" altLang="en-US">
                  <a:sym typeface="+mn-ea"/>
                </a:rPr>
                <a:t>，</a:t>
              </a:r>
              <a:r>
                <a:rPr lang="en-US" altLang="zh-CN">
                  <a:sym typeface="+mn-ea"/>
                </a:rPr>
                <a:t>2</a:t>
              </a:r>
              <a:r>
                <a:rPr lang="zh-CN" altLang="en-US">
                  <a:sym typeface="+mn-ea"/>
                </a:rPr>
                <a:t>）  </a:t>
              </a:r>
              <a:r>
                <a:rPr lang="en-US" altLang="zh-CN">
                  <a:sym typeface="+mn-ea"/>
                </a:rPr>
                <a:t>index = 22</a:t>
              </a:r>
            </a:p>
            <a:p>
              <a:r>
                <a:rPr lang="zh-CN" altLang="en-US">
                  <a:sym typeface="+mn-ea"/>
                </a:rPr>
                <a:t>（</a:t>
              </a:r>
              <a:r>
                <a:rPr lang="en-US" altLang="zh-CN">
                  <a:sym typeface="+mn-ea"/>
                </a:rPr>
                <a:t>2</a:t>
              </a:r>
              <a:r>
                <a:rPr lang="zh-CN" altLang="en-US">
                  <a:sym typeface="+mn-ea"/>
                </a:rPr>
                <a:t>，</a:t>
              </a:r>
              <a:r>
                <a:rPr lang="en-US" altLang="zh-CN">
                  <a:sym typeface="+mn-ea"/>
                </a:rPr>
                <a:t>0</a:t>
              </a:r>
              <a:r>
                <a:rPr lang="zh-CN" altLang="en-US">
                  <a:sym typeface="+mn-ea"/>
                </a:rPr>
                <a:t>，</a:t>
              </a:r>
              <a:r>
                <a:rPr lang="en-US" altLang="zh-CN">
                  <a:sym typeface="+mn-ea"/>
                </a:rPr>
                <a:t>3</a:t>
              </a:r>
              <a:r>
                <a:rPr lang="zh-CN" altLang="en-US">
                  <a:sym typeface="+mn-ea"/>
                </a:rPr>
                <a:t>）  </a:t>
              </a:r>
              <a:r>
                <a:rPr lang="en-US" altLang="zh-CN">
                  <a:sym typeface="+mn-ea"/>
                </a:rPr>
                <a:t>index = 23</a:t>
              </a:r>
              <a:endParaRPr lang="zh-CN" altLang="en-US">
                <a:sym typeface="+mn-ea"/>
              </a:endParaRPr>
            </a:p>
            <a:p>
              <a:r>
                <a:rPr lang="zh-CN" altLang="en-US">
                  <a:sym typeface="+mn-ea"/>
                </a:rPr>
                <a:t>（</a:t>
              </a:r>
              <a:r>
                <a:rPr lang="en-US" altLang="zh-CN">
                  <a:sym typeface="+mn-ea"/>
                </a:rPr>
                <a:t>2</a:t>
              </a:r>
              <a:r>
                <a:rPr lang="zh-CN" altLang="en-US">
                  <a:sym typeface="+mn-ea"/>
                </a:rPr>
                <a:t>，</a:t>
              </a:r>
              <a:r>
                <a:rPr lang="en-US" altLang="zh-CN">
                  <a:sym typeface="+mn-ea"/>
                </a:rPr>
                <a:t>0</a:t>
              </a:r>
              <a:r>
                <a:rPr lang="zh-CN" altLang="en-US">
                  <a:sym typeface="+mn-ea"/>
                </a:rPr>
                <a:t>，</a:t>
              </a:r>
              <a:r>
                <a:rPr lang="en-US" altLang="zh-CN">
                  <a:sym typeface="+mn-ea"/>
                </a:rPr>
                <a:t>4</a:t>
              </a:r>
              <a:r>
                <a:rPr lang="zh-CN" altLang="en-US">
                  <a:sym typeface="+mn-ea"/>
                </a:rPr>
                <a:t>）  </a:t>
              </a:r>
              <a:r>
                <a:rPr lang="en-US" altLang="zh-CN">
                  <a:sym typeface="+mn-ea"/>
                </a:rPr>
                <a:t>index = 2</a:t>
              </a:r>
              <a:r>
                <a:rPr lang="en-US">
                  <a:sym typeface="+mn-ea"/>
                </a:rPr>
                <a:t>4</a:t>
              </a:r>
            </a:p>
            <a:p>
              <a:r>
                <a:rPr lang="zh-CN" altLang="en-US">
                  <a:sym typeface="+mn-ea"/>
                </a:rPr>
                <a:t>（</a:t>
              </a:r>
              <a:r>
                <a:rPr lang="en-US" altLang="zh-CN">
                  <a:sym typeface="+mn-ea"/>
                </a:rPr>
                <a:t>2</a:t>
              </a:r>
              <a:r>
                <a:rPr lang="zh-CN" altLang="en-US">
                  <a:sym typeface="+mn-ea"/>
                </a:rPr>
                <a:t>，</a:t>
              </a:r>
              <a:r>
                <a:rPr lang="en-US" altLang="zh-CN">
                  <a:sym typeface="+mn-ea"/>
                </a:rPr>
                <a:t>1</a:t>
              </a:r>
              <a:r>
                <a:rPr lang="zh-CN" altLang="en-US">
                  <a:sym typeface="+mn-ea"/>
                </a:rPr>
                <a:t>，</a:t>
              </a:r>
              <a:r>
                <a:rPr lang="en-US" altLang="zh-CN">
                  <a:sym typeface="+mn-ea"/>
                </a:rPr>
                <a:t>0</a:t>
              </a:r>
              <a:r>
                <a:rPr lang="zh-CN" altLang="en-US">
                  <a:sym typeface="+mn-ea"/>
                </a:rPr>
                <a:t>）  </a:t>
              </a:r>
              <a:r>
                <a:rPr lang="en-US" altLang="zh-CN">
                  <a:sym typeface="+mn-ea"/>
                </a:rPr>
                <a:t>index = 25</a:t>
              </a:r>
            </a:p>
            <a:p>
              <a:r>
                <a:rPr lang="zh-CN" altLang="en-US">
                  <a:sym typeface="+mn-ea"/>
                </a:rPr>
                <a:t>（</a:t>
              </a:r>
              <a:r>
                <a:rPr lang="en-US" altLang="zh-CN">
                  <a:sym typeface="+mn-ea"/>
                </a:rPr>
                <a:t>2</a:t>
              </a:r>
              <a:r>
                <a:rPr lang="zh-CN" altLang="en-US">
                  <a:sym typeface="+mn-ea"/>
                </a:rPr>
                <a:t>，</a:t>
              </a:r>
              <a:r>
                <a:rPr lang="en-US" altLang="zh-CN">
                  <a:sym typeface="+mn-ea"/>
                </a:rPr>
                <a:t>1</a:t>
              </a:r>
              <a:r>
                <a:rPr lang="zh-CN" altLang="en-US">
                  <a:sym typeface="+mn-ea"/>
                </a:rPr>
                <a:t>，</a:t>
              </a:r>
              <a:r>
                <a:rPr lang="en-US" altLang="zh-CN">
                  <a:sym typeface="+mn-ea"/>
                </a:rPr>
                <a:t>1</a:t>
              </a:r>
              <a:r>
                <a:rPr lang="zh-CN" altLang="en-US">
                  <a:sym typeface="+mn-ea"/>
                </a:rPr>
                <a:t>）  </a:t>
              </a:r>
              <a:r>
                <a:rPr lang="en-US" altLang="zh-CN">
                  <a:sym typeface="+mn-ea"/>
                </a:rPr>
                <a:t>index = 26</a:t>
              </a:r>
            </a:p>
            <a:p>
              <a:r>
                <a:rPr lang="zh-CN" altLang="en-US">
                  <a:sym typeface="+mn-ea"/>
                </a:rPr>
                <a:t>（</a:t>
              </a:r>
              <a:r>
                <a:rPr lang="en-US" altLang="zh-CN">
                  <a:sym typeface="+mn-ea"/>
                </a:rPr>
                <a:t>2</a:t>
              </a:r>
              <a:r>
                <a:rPr lang="zh-CN" altLang="en-US">
                  <a:sym typeface="+mn-ea"/>
                </a:rPr>
                <a:t>，</a:t>
              </a:r>
              <a:r>
                <a:rPr lang="en-US" altLang="zh-CN">
                  <a:sym typeface="+mn-ea"/>
                </a:rPr>
                <a:t>1</a:t>
              </a:r>
              <a:r>
                <a:rPr lang="zh-CN" altLang="en-US">
                  <a:sym typeface="+mn-ea"/>
                </a:rPr>
                <a:t>，</a:t>
              </a:r>
              <a:r>
                <a:rPr lang="en-US" altLang="zh-CN">
                  <a:sym typeface="+mn-ea"/>
                </a:rPr>
                <a:t>2</a:t>
              </a:r>
              <a:r>
                <a:rPr lang="zh-CN" altLang="en-US">
                  <a:sym typeface="+mn-ea"/>
                </a:rPr>
                <a:t>）  </a:t>
              </a:r>
              <a:r>
                <a:rPr lang="en-US" altLang="zh-CN">
                  <a:sym typeface="+mn-ea"/>
                </a:rPr>
                <a:t>index = 27</a:t>
              </a:r>
            </a:p>
            <a:p>
              <a:r>
                <a:rPr lang="zh-CN" altLang="en-US">
                  <a:sym typeface="+mn-ea"/>
                </a:rPr>
                <a:t>（</a:t>
              </a:r>
              <a:r>
                <a:rPr lang="en-US" altLang="zh-CN">
                  <a:sym typeface="+mn-ea"/>
                </a:rPr>
                <a:t>2</a:t>
              </a:r>
              <a:r>
                <a:rPr lang="zh-CN" altLang="en-US">
                  <a:sym typeface="+mn-ea"/>
                </a:rPr>
                <a:t>，</a:t>
              </a:r>
              <a:r>
                <a:rPr lang="en-US" altLang="zh-CN">
                  <a:sym typeface="+mn-ea"/>
                </a:rPr>
                <a:t>1</a:t>
              </a:r>
              <a:r>
                <a:rPr lang="zh-CN" altLang="en-US">
                  <a:sym typeface="+mn-ea"/>
                </a:rPr>
                <a:t>，</a:t>
              </a:r>
              <a:r>
                <a:rPr lang="en-US" altLang="zh-CN">
                  <a:sym typeface="+mn-ea"/>
                </a:rPr>
                <a:t>3</a:t>
              </a:r>
              <a:r>
                <a:rPr lang="zh-CN" altLang="en-US">
                  <a:sym typeface="+mn-ea"/>
                </a:rPr>
                <a:t>）  </a:t>
              </a:r>
              <a:r>
                <a:rPr lang="en-US" altLang="zh-CN">
                  <a:sym typeface="+mn-ea"/>
                </a:rPr>
                <a:t>index = 28</a:t>
              </a:r>
              <a:endParaRPr lang="zh-CN" altLang="en-US">
                <a:sym typeface="+mn-ea"/>
              </a:endParaRPr>
            </a:p>
            <a:p>
              <a:r>
                <a:rPr lang="zh-CN" altLang="en-US">
                  <a:sym typeface="+mn-ea"/>
                </a:rPr>
                <a:t>（</a:t>
              </a:r>
              <a:r>
                <a:rPr lang="en-US" altLang="zh-CN">
                  <a:sym typeface="+mn-ea"/>
                </a:rPr>
                <a:t>2</a:t>
              </a:r>
              <a:r>
                <a:rPr lang="zh-CN" altLang="en-US">
                  <a:sym typeface="+mn-ea"/>
                </a:rPr>
                <a:t>，</a:t>
              </a:r>
              <a:r>
                <a:rPr lang="en-US" altLang="zh-CN">
                  <a:sym typeface="+mn-ea"/>
                </a:rPr>
                <a:t>1</a:t>
              </a:r>
              <a:r>
                <a:rPr lang="zh-CN" altLang="en-US">
                  <a:sym typeface="+mn-ea"/>
                </a:rPr>
                <a:t>，</a:t>
              </a:r>
              <a:r>
                <a:rPr lang="en-US" altLang="zh-CN">
                  <a:sym typeface="+mn-ea"/>
                </a:rPr>
                <a:t>4</a:t>
              </a:r>
              <a:r>
                <a:rPr lang="zh-CN" altLang="en-US">
                  <a:sym typeface="+mn-ea"/>
                </a:rPr>
                <a:t>）  </a:t>
              </a:r>
              <a:r>
                <a:rPr lang="en-US" altLang="zh-CN">
                  <a:sym typeface="+mn-ea"/>
                </a:rPr>
                <a:t>index = 29</a:t>
              </a:r>
              <a:endParaRPr lang="zh-CN" altLang="en-US"/>
            </a:p>
          </p:txBody>
        </p:sp>
      </p:grpSp>
      <p:sp>
        <p:nvSpPr>
          <p:cNvPr id="15" name="文本框 14"/>
          <p:cNvSpPr txBox="1"/>
          <p:nvPr/>
        </p:nvSpPr>
        <p:spPr>
          <a:xfrm>
            <a:off x="592455" y="3569335"/>
            <a:ext cx="5445760" cy="368300"/>
          </a:xfrm>
          <a:prstGeom prst="rect">
            <a:avLst/>
          </a:prstGeom>
          <a:noFill/>
        </p:spPr>
        <p:txBody>
          <a:bodyPr wrap="none" rtlCol="0" anchor="t">
            <a:spAutoFit/>
          </a:bodyPr>
          <a:lstStyle/>
          <a:p>
            <a:r>
              <a:rPr lang="en-US" altLang="zh-CN" dirty="0">
                <a:sym typeface="+mn-ea"/>
              </a:rPr>
              <a:t>shape</a:t>
            </a:r>
            <a:r>
              <a:rPr lang="zh-CN" altLang="en-US" dirty="0">
                <a:sym typeface="+mn-ea"/>
              </a:rPr>
              <a:t>为</a:t>
            </a:r>
            <a:r>
              <a:rPr lang="en-US" altLang="zh-CN" dirty="0">
                <a:sym typeface="+mn-ea"/>
              </a:rPr>
              <a:t>3</a:t>
            </a:r>
            <a:r>
              <a:rPr lang="zh-CN" altLang="en-US" dirty="0">
                <a:sym typeface="+mn-ea"/>
              </a:rPr>
              <a:t>✖️</a:t>
            </a:r>
            <a:r>
              <a:rPr lang="en-US" altLang="zh-CN" dirty="0">
                <a:sym typeface="+mn-ea"/>
              </a:rPr>
              <a:t>2</a:t>
            </a:r>
            <a:r>
              <a:rPr lang="zh-CN" altLang="en-US" dirty="0">
                <a:sym typeface="+mn-ea"/>
              </a:rPr>
              <a:t>✖️</a:t>
            </a:r>
            <a:r>
              <a:rPr lang="en-US" altLang="zh-CN" dirty="0">
                <a:sym typeface="+mn-ea"/>
              </a:rPr>
              <a:t>5</a:t>
            </a:r>
            <a:r>
              <a:rPr lang="zh-CN" altLang="en-US" dirty="0">
                <a:sym typeface="+mn-ea"/>
              </a:rPr>
              <a:t>的三维数组     </a:t>
            </a:r>
            <a:r>
              <a:rPr lang="en-US" altLang="zh-CN" dirty="0">
                <a:sym typeface="+mn-ea"/>
              </a:rPr>
              <a:t>default stride: (10,5,1)</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0487660" y="94615"/>
            <a:ext cx="1175322" cy="246221"/>
          </a:xfrm>
          <a:prstGeom prst="rect">
            <a:avLst/>
          </a:prstGeom>
          <a:noFill/>
        </p:spPr>
        <p:txBody>
          <a:bodyPr wrap="none" rtlCol="0">
            <a:spAutoFit/>
          </a:bodyPr>
          <a:lstStyle/>
          <a:p>
            <a:r>
              <a:rPr lang="en-US" altLang="zh-CN" sz="1000" dirty="0">
                <a:solidFill>
                  <a:schemeClr val="accent1">
                    <a:lumMod val="75000"/>
                  </a:schemeClr>
                </a:solidFill>
              </a:rPr>
              <a:t>CNNL</a:t>
            </a:r>
            <a:r>
              <a:rPr lang="zh-CN" altLang="en-US" sz="1000" dirty="0">
                <a:solidFill>
                  <a:schemeClr val="accent1">
                    <a:lumMod val="75000"/>
                  </a:schemeClr>
                </a:solidFill>
              </a:rPr>
              <a:t>学习研讨会</a:t>
            </a:r>
          </a:p>
        </p:txBody>
      </p:sp>
      <p:sp>
        <p:nvSpPr>
          <p:cNvPr id="3" name="文本框 2"/>
          <p:cNvSpPr txBox="1"/>
          <p:nvPr/>
        </p:nvSpPr>
        <p:spPr>
          <a:xfrm>
            <a:off x="349187" y="217725"/>
            <a:ext cx="11313795" cy="5909310"/>
          </a:xfrm>
          <a:prstGeom prst="rect">
            <a:avLst/>
          </a:prstGeom>
          <a:noFill/>
        </p:spPr>
        <p:txBody>
          <a:bodyPr wrap="square" rtlCol="0">
            <a:spAutoFit/>
          </a:bodyPr>
          <a:lstStyle/>
          <a:p>
            <a:r>
              <a:rPr lang="zh-CN" altLang="en-US" dirty="0"/>
              <a:t>本</a:t>
            </a:r>
            <a:r>
              <a:rPr lang="en-US" altLang="zh-CN" dirty="0"/>
              <a:t>PPT</a:t>
            </a:r>
            <a:r>
              <a:rPr lang="zh-CN" altLang="en-US" dirty="0"/>
              <a:t>主要讨论了一种带</a:t>
            </a:r>
            <a:r>
              <a:rPr lang="en-US" altLang="zh-CN" dirty="0"/>
              <a:t>stride</a:t>
            </a:r>
            <a:r>
              <a:rPr lang="zh-CN" altLang="en-US" dirty="0"/>
              <a:t>特性的高级张量存储方式；</a:t>
            </a:r>
            <a:endParaRPr lang="en-US" altLang="zh-CN" dirty="0"/>
          </a:p>
          <a:p>
            <a:endParaRPr lang="zh-CN" altLang="en-US" dirty="0"/>
          </a:p>
          <a:p>
            <a:r>
              <a:rPr lang="zh-CN" altLang="en-US" dirty="0"/>
              <a:t>开篇给出了一系列的悬疑，让读者产生一系列的困惑，带着对这些困惑的好奇，篇章展开，讲解有序推进；</a:t>
            </a:r>
            <a:endParaRPr lang="en-US" altLang="zh-CN" dirty="0"/>
          </a:p>
          <a:p>
            <a:r>
              <a:rPr lang="zh-CN" altLang="en-US" dirty="0"/>
              <a:t>接着给出了</a:t>
            </a:r>
            <a:r>
              <a:rPr lang="en-US" altLang="zh-CN" dirty="0"/>
              <a:t>tensor</a:t>
            </a:r>
            <a:r>
              <a:rPr lang="zh-CN" altLang="en-US" dirty="0"/>
              <a:t>的定义及一些基本术语；</a:t>
            </a:r>
          </a:p>
          <a:p>
            <a:r>
              <a:rPr lang="zh-CN" altLang="en-US" dirty="0"/>
              <a:t>继而给出了</a:t>
            </a:r>
            <a:r>
              <a:rPr lang="en-US" altLang="zh-CN" dirty="0"/>
              <a:t>tensor</a:t>
            </a:r>
            <a:r>
              <a:rPr lang="zh-CN" altLang="en-US" dirty="0"/>
              <a:t>常见的三大基本操作的定义：转置、子张量、广播；</a:t>
            </a:r>
          </a:p>
          <a:p>
            <a:r>
              <a:rPr lang="zh-CN" altLang="en-US" dirty="0"/>
              <a:t>然后给出了带</a:t>
            </a:r>
            <a:r>
              <a:rPr lang="en-US" altLang="zh-CN" dirty="0"/>
              <a:t>stride</a:t>
            </a:r>
            <a:r>
              <a:rPr lang="zh-CN" altLang="en-US" dirty="0"/>
              <a:t>特性的</a:t>
            </a:r>
            <a:r>
              <a:rPr lang="en-US" altLang="zh-CN" dirty="0"/>
              <a:t>tensor</a:t>
            </a:r>
            <a:r>
              <a:rPr lang="zh-CN" altLang="en-US" dirty="0"/>
              <a:t>在内存中的存储方式；</a:t>
            </a:r>
          </a:p>
          <a:p>
            <a:r>
              <a:rPr lang="zh-CN" altLang="en-US" dirty="0"/>
              <a:t>最后给出了如何通过</a:t>
            </a:r>
            <a:r>
              <a:rPr lang="en-US" altLang="zh-CN" dirty="0"/>
              <a:t>stride</a:t>
            </a:r>
            <a:r>
              <a:rPr lang="zh-CN" altLang="en-US" dirty="0"/>
              <a:t>特性，在不发生内存数据拷贝的情况下，如何完成对张量的转置、子张量、广播和切片操作，并给出了相应的证明；每个操作均以悬疑篇；归纳证明篇和解谜篇进行。</a:t>
            </a:r>
            <a:endParaRPr lang="en-US" altLang="zh-CN" dirty="0"/>
          </a:p>
          <a:p>
            <a:endParaRPr lang="en-US" altLang="zh-CN" dirty="0"/>
          </a:p>
          <a:p>
            <a:r>
              <a:rPr lang="zh-CN" altLang="en-US" dirty="0"/>
              <a:t>如果用一句话来总结</a:t>
            </a:r>
            <a:r>
              <a:rPr lang="en-US" altLang="zh-CN" dirty="0"/>
              <a:t>stride</a:t>
            </a:r>
            <a:r>
              <a:rPr lang="zh-CN" altLang="en-US" dirty="0"/>
              <a:t>特性：</a:t>
            </a:r>
          </a:p>
          <a:p>
            <a:r>
              <a:rPr lang="en-US" altLang="zh-CN" dirty="0"/>
              <a:t>stride</a:t>
            </a:r>
            <a:r>
              <a:rPr lang="zh-CN" altLang="en-US" dirty="0"/>
              <a:t>特性建立了</a:t>
            </a:r>
            <a:r>
              <a:rPr lang="en-US" altLang="zh-CN" dirty="0"/>
              <a:t>tensor</a:t>
            </a:r>
            <a:r>
              <a:rPr lang="zh-CN" altLang="en-US" dirty="0"/>
              <a:t>中元素在内存中存储序号的新秩序，借助这种新秩序，用户可以以近乎标记的方式给出一个张量通过另一个张量的何种变换得到；支持</a:t>
            </a:r>
            <a:r>
              <a:rPr lang="en-US" altLang="zh-CN" dirty="0"/>
              <a:t>stride</a:t>
            </a:r>
            <a:r>
              <a:rPr lang="zh-CN" altLang="en-US" dirty="0"/>
              <a:t>特性的算子，不过是遵守了这种对</a:t>
            </a:r>
            <a:r>
              <a:rPr lang="en-US" altLang="zh-CN" dirty="0"/>
              <a:t>tensor</a:t>
            </a:r>
            <a:r>
              <a:rPr lang="zh-CN" altLang="en-US" dirty="0"/>
              <a:t>读</a:t>
            </a:r>
            <a:r>
              <a:rPr lang="en-US" altLang="zh-CN" dirty="0"/>
              <a:t>(</a:t>
            </a:r>
            <a:r>
              <a:rPr lang="zh-CN" altLang="en-US" dirty="0"/>
              <a:t>输入</a:t>
            </a:r>
            <a:r>
              <a:rPr lang="en-US" altLang="zh-CN" dirty="0"/>
              <a:t>)/</a:t>
            </a:r>
            <a:r>
              <a:rPr lang="zh-CN" altLang="en-US" dirty="0"/>
              <a:t>写</a:t>
            </a:r>
            <a:r>
              <a:rPr lang="en-US" altLang="zh-CN" dirty="0"/>
              <a:t>(</a:t>
            </a:r>
            <a:r>
              <a:rPr lang="zh-CN" altLang="en-US" dirty="0"/>
              <a:t>输出</a:t>
            </a:r>
            <a:r>
              <a:rPr lang="en-US" altLang="zh-CN" dirty="0"/>
              <a:t>)</a:t>
            </a:r>
            <a:r>
              <a:rPr lang="zh-CN" altLang="en-US" dirty="0"/>
              <a:t>秩序。</a:t>
            </a:r>
            <a:endParaRPr lang="en-US" altLang="zh-CN" dirty="0"/>
          </a:p>
          <a:p>
            <a:endParaRPr lang="zh-CN" altLang="en-US" dirty="0"/>
          </a:p>
          <a:p>
            <a:r>
              <a:rPr lang="en-US" altLang="zh-CN" dirty="0"/>
              <a:t>stride</a:t>
            </a:r>
            <a:r>
              <a:rPr lang="zh-CN" altLang="en-US" dirty="0"/>
              <a:t>特性和功能介绍完毕后，本文又从实例出发，给出了作为一名</a:t>
            </a:r>
            <a:r>
              <a:rPr lang="en-US" altLang="zh-CN" dirty="0" err="1"/>
              <a:t>cnnl</a:t>
            </a:r>
            <a:r>
              <a:rPr lang="zh-CN" altLang="en-US" dirty="0"/>
              <a:t>开发者，如何去支持</a:t>
            </a:r>
            <a:r>
              <a:rPr lang="en-US" altLang="zh-CN" dirty="0"/>
              <a:t>stride</a:t>
            </a:r>
            <a:r>
              <a:rPr lang="zh-CN" altLang="en-US" dirty="0"/>
              <a:t>特性以及</a:t>
            </a:r>
            <a:r>
              <a:rPr lang="en-US" altLang="zh-CN" dirty="0"/>
              <a:t>stride</a:t>
            </a:r>
            <a:r>
              <a:rPr lang="zh-CN" altLang="en-US" dirty="0"/>
              <a:t>特性对我们来说有何意义：</a:t>
            </a:r>
            <a:r>
              <a:rPr lang="en-US" altLang="zh-CN" dirty="0" err="1"/>
              <a:t>cnnl</a:t>
            </a:r>
            <a:r>
              <a:rPr lang="zh-CN" altLang="en-US" dirty="0"/>
              <a:t>开发者既是</a:t>
            </a:r>
            <a:r>
              <a:rPr lang="en-US" altLang="zh-CN" dirty="0"/>
              <a:t>stride</a:t>
            </a:r>
            <a:r>
              <a:rPr lang="zh-CN" altLang="en-US" dirty="0"/>
              <a:t>特性的支持者，开发出支持</a:t>
            </a:r>
            <a:r>
              <a:rPr lang="en-US" altLang="zh-CN" dirty="0"/>
              <a:t>stride</a:t>
            </a:r>
            <a:r>
              <a:rPr lang="zh-CN" altLang="en-US" dirty="0"/>
              <a:t>特性的算子供用户使用；又是</a:t>
            </a:r>
            <a:r>
              <a:rPr lang="en-US" altLang="zh-CN" dirty="0"/>
              <a:t>stride</a:t>
            </a:r>
            <a:r>
              <a:rPr lang="zh-CN" altLang="en-US" dirty="0"/>
              <a:t>特性的使用者，借助</a:t>
            </a:r>
            <a:r>
              <a:rPr lang="en-US" altLang="zh-CN" dirty="0"/>
              <a:t>stride</a:t>
            </a:r>
            <a:r>
              <a:rPr lang="zh-CN" altLang="en-US" dirty="0"/>
              <a:t>特性，在某些情况下，我们即能省去</a:t>
            </a:r>
            <a:r>
              <a:rPr lang="en-US" altLang="zh-CN" dirty="0"/>
              <a:t>workspace</a:t>
            </a:r>
            <a:r>
              <a:rPr lang="zh-CN" altLang="en-US" dirty="0"/>
              <a:t>空间开销，又能获得性能的提升。</a:t>
            </a:r>
            <a:endParaRPr lang="en-US" altLang="zh-CN" dirty="0"/>
          </a:p>
          <a:p>
            <a:endParaRPr lang="zh-CN" altLang="en-US" dirty="0"/>
          </a:p>
          <a:p>
            <a:r>
              <a:rPr lang="zh-CN" altLang="en-US" dirty="0"/>
              <a:t>在末尾给出了一些关于</a:t>
            </a:r>
            <a:r>
              <a:rPr lang="en-US" altLang="zh-CN" dirty="0"/>
              <a:t>stride</a:t>
            </a:r>
            <a:r>
              <a:rPr lang="zh-CN" altLang="en-US" dirty="0"/>
              <a:t>特性的一些思考，这些思考的意义在于：</a:t>
            </a:r>
            <a:r>
              <a:rPr lang="en-US" altLang="zh-CN" dirty="0"/>
              <a:t>stride</a:t>
            </a:r>
            <a:r>
              <a:rPr lang="zh-CN" altLang="en-US" dirty="0"/>
              <a:t>特性应该如何进行可维可测。</a:t>
            </a:r>
          </a:p>
          <a:p>
            <a:endParaRPr lang="en-US" altLang="zh-CN" dirty="0"/>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35" y="170180"/>
            <a:ext cx="560070" cy="420370"/>
            <a:chOff x="-1" y="268"/>
            <a:chExt cx="882" cy="662"/>
          </a:xfrm>
        </p:grpSpPr>
        <p:sp>
          <p:nvSpPr>
            <p:cNvPr id="2" name="任意多边形 1"/>
            <p:cNvSpPr/>
            <p:nvPr/>
          </p:nvSpPr>
          <p:spPr>
            <a:xfrm>
              <a:off x="-1" y="294"/>
              <a:ext cx="882" cy="63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882" h="636">
                  <a:moveTo>
                    <a:pt x="0" y="0"/>
                  </a:moveTo>
                  <a:lnTo>
                    <a:pt x="882" y="0"/>
                  </a:lnTo>
                  <a:lnTo>
                    <a:pt x="723" y="636"/>
                  </a:lnTo>
                  <a:lnTo>
                    <a:pt x="0" y="636"/>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平行四边形 3"/>
            <p:cNvSpPr/>
            <p:nvPr/>
          </p:nvSpPr>
          <p:spPr>
            <a:xfrm>
              <a:off x="240" y="268"/>
              <a:ext cx="425" cy="662"/>
            </a:xfrm>
            <a:prstGeom prst="parallelogram">
              <a:avLst>
                <a:gd name="adj" fmla="val 40235"/>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86740" y="108585"/>
            <a:ext cx="1929130" cy="429895"/>
          </a:xfrm>
          <a:prstGeom prst="rect">
            <a:avLst/>
          </a:prstGeom>
          <a:noFill/>
        </p:spPr>
        <p:txBody>
          <a:bodyPr wrap="square" rtlCol="0">
            <a:spAutoFit/>
          </a:bodyPr>
          <a:lstStyle/>
          <a:p>
            <a:pPr algn="dist">
              <a:lnSpc>
                <a:spcPct val="110000"/>
              </a:lnSpc>
            </a:pPr>
            <a:r>
              <a:rPr lang="en-US" altLang="zh-CN" sz="200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tensor</a:t>
            </a:r>
            <a:r>
              <a:rPr lang="zh-CN" altLang="en-US" sz="200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的存储</a:t>
            </a:r>
          </a:p>
        </p:txBody>
      </p:sp>
      <p:sp>
        <p:nvSpPr>
          <p:cNvPr id="27" name="文本框 26"/>
          <p:cNvSpPr txBox="1"/>
          <p:nvPr/>
        </p:nvSpPr>
        <p:spPr>
          <a:xfrm>
            <a:off x="422275" y="983615"/>
            <a:ext cx="3039110" cy="497205"/>
          </a:xfrm>
          <a:prstGeom prst="rect">
            <a:avLst/>
          </a:prstGeom>
          <a:solidFill>
            <a:schemeClr val="accent1">
              <a:lumMod val="75000"/>
            </a:schemeClr>
          </a:solidFill>
        </p:spPr>
        <p:txBody>
          <a:bodyPr wrap="square" rtlCol="0">
            <a:spAutoFit/>
          </a:bodyPr>
          <a:lstStyle/>
          <a:p>
            <a:pPr algn="dist">
              <a:lnSpc>
                <a:spcPct val="110000"/>
              </a:lnSpc>
            </a:pPr>
            <a:r>
              <a:rPr lang="zh-CN" altLang="en-US" sz="2400">
                <a:solidFill>
                  <a:schemeClr val="bg1"/>
                </a:solidFill>
                <a:latin typeface="汉仪全唐诗简" panose="00020600040101010101" charset="-122"/>
                <a:ea typeface="汉仪全唐诗简" panose="00020600040101010101" charset="-122"/>
                <a:cs typeface="思源宋体 SemiBold" panose="02020600000000000000" charset="-122"/>
                <a:sym typeface="+mn-ea"/>
              </a:rPr>
              <a:t>多维数组的存储方法</a:t>
            </a:r>
          </a:p>
        </p:txBody>
      </p:sp>
      <p:sp>
        <p:nvSpPr>
          <p:cNvPr id="5" name="文本框 4"/>
          <p:cNvSpPr txBox="1"/>
          <p:nvPr/>
        </p:nvSpPr>
        <p:spPr>
          <a:xfrm>
            <a:off x="586740" y="1699260"/>
            <a:ext cx="4662805" cy="368300"/>
          </a:xfrm>
          <a:prstGeom prst="rect">
            <a:avLst/>
          </a:prstGeom>
          <a:noFill/>
        </p:spPr>
        <p:txBody>
          <a:bodyPr wrap="square" rtlCol="0">
            <a:spAutoFit/>
          </a:bodyPr>
          <a:lstStyle/>
          <a:p>
            <a:r>
              <a:rPr lang="zh-CN" altLang="en-US"/>
              <a:t>高级指针</a:t>
            </a:r>
          </a:p>
        </p:txBody>
      </p:sp>
      <p:sp>
        <p:nvSpPr>
          <p:cNvPr id="6" name="文本框 5"/>
          <p:cNvSpPr txBox="1"/>
          <p:nvPr/>
        </p:nvSpPr>
        <p:spPr>
          <a:xfrm>
            <a:off x="1735455" y="1699260"/>
            <a:ext cx="2165350" cy="2306955"/>
          </a:xfrm>
          <a:prstGeom prst="rect">
            <a:avLst/>
          </a:prstGeom>
          <a:noFill/>
        </p:spPr>
        <p:txBody>
          <a:bodyPr wrap="square" rtlCol="0">
            <a:spAutoFit/>
          </a:bodyPr>
          <a:lstStyle/>
          <a:p>
            <a:r>
              <a:rPr lang="zh-CN" altLang="en-US"/>
              <a:t>线性表</a:t>
            </a:r>
          </a:p>
          <a:p>
            <a:endParaRPr lang="en-US" altLang="zh-CN"/>
          </a:p>
          <a:p>
            <a:r>
              <a:rPr lang="en-US" altLang="zh-CN"/>
              <a:t>class tensor {</a:t>
            </a:r>
          </a:p>
          <a:p>
            <a:r>
              <a:rPr lang="en-US" altLang="zh-CN"/>
              <a:t>    int dim;</a:t>
            </a:r>
          </a:p>
          <a:p>
            <a:r>
              <a:rPr lang="en-US" altLang="zh-CN"/>
              <a:t>    int * shape;</a:t>
            </a:r>
          </a:p>
          <a:p>
            <a:r>
              <a:rPr lang="en-US" altLang="zh-CN"/>
              <a:t>    void * ptr;</a:t>
            </a:r>
          </a:p>
          <a:p>
            <a:r>
              <a:rPr lang="en-US" altLang="zh-CN"/>
              <a:t>    enumater dtype;</a:t>
            </a:r>
          </a:p>
          <a:p>
            <a:r>
              <a:rPr lang="en-US" altLang="zh-CN"/>
              <a:t>}</a:t>
            </a:r>
          </a:p>
        </p:txBody>
      </p:sp>
      <p:sp>
        <p:nvSpPr>
          <p:cNvPr id="3" name="文本框 2"/>
          <p:cNvSpPr txBox="1"/>
          <p:nvPr/>
        </p:nvSpPr>
        <p:spPr>
          <a:xfrm>
            <a:off x="320675" y="2286000"/>
            <a:ext cx="2608580" cy="922020"/>
          </a:xfrm>
          <a:prstGeom prst="rect">
            <a:avLst/>
          </a:prstGeom>
          <a:noFill/>
        </p:spPr>
        <p:txBody>
          <a:bodyPr wrap="square" rtlCol="0">
            <a:spAutoFit/>
          </a:bodyPr>
          <a:lstStyle/>
          <a:p>
            <a:r>
              <a:rPr lang="en-US" altLang="zh-CN"/>
              <a:t>int ***a</a:t>
            </a:r>
          </a:p>
          <a:p>
            <a:endParaRPr lang="en-US" altLang="zh-CN"/>
          </a:p>
          <a:p>
            <a:r>
              <a:rPr lang="en-US" altLang="zh-CN"/>
              <a:t>a[0][1][2]</a:t>
            </a:r>
            <a:endParaRPr lang="zh-CN" altLang="en-US"/>
          </a:p>
        </p:txBody>
      </p:sp>
      <p:sp>
        <p:nvSpPr>
          <p:cNvPr id="7" name="文本框 6"/>
          <p:cNvSpPr txBox="1"/>
          <p:nvPr/>
        </p:nvSpPr>
        <p:spPr>
          <a:xfrm>
            <a:off x="3825240" y="1699260"/>
            <a:ext cx="2479675" cy="3692525"/>
          </a:xfrm>
          <a:prstGeom prst="rect">
            <a:avLst/>
          </a:prstGeom>
          <a:noFill/>
        </p:spPr>
        <p:txBody>
          <a:bodyPr wrap="square" rtlCol="0">
            <a:spAutoFit/>
          </a:bodyPr>
          <a:lstStyle/>
          <a:p>
            <a:r>
              <a:rPr lang="zh-CN" altLang="en-US"/>
              <a:t>线性表例子：</a:t>
            </a:r>
          </a:p>
          <a:p>
            <a:endParaRPr lang="zh-CN" altLang="en-US"/>
          </a:p>
          <a:p>
            <a:r>
              <a:rPr lang="en-US" altLang="zh-CN"/>
              <a:t>a = [[1,2,3],[4,5,6]]</a:t>
            </a:r>
          </a:p>
          <a:p>
            <a:r>
              <a:rPr lang="zh-CN" altLang="en-US"/>
              <a:t>数据类型：</a:t>
            </a:r>
            <a:r>
              <a:rPr lang="en-US" altLang="zh-CN"/>
              <a:t>int</a:t>
            </a:r>
          </a:p>
          <a:p>
            <a:r>
              <a:rPr lang="zh-CN" altLang="en-US"/>
              <a:t>维度： </a:t>
            </a:r>
            <a:r>
              <a:rPr lang="en-US" altLang="zh-CN"/>
              <a:t>2</a:t>
            </a:r>
          </a:p>
          <a:p>
            <a:r>
              <a:rPr lang="en-US" altLang="zh-CN"/>
              <a:t>shape</a:t>
            </a:r>
            <a:r>
              <a:rPr lang="zh-CN" altLang="en-US"/>
              <a:t>： </a:t>
            </a:r>
            <a:r>
              <a:rPr lang="en-US" altLang="zh-CN"/>
              <a:t>2</a:t>
            </a:r>
            <a:r>
              <a:rPr lang="zh-CN" altLang="en-US"/>
              <a:t>✖️</a:t>
            </a:r>
            <a:r>
              <a:rPr lang="en-US" altLang="zh-CN"/>
              <a:t>3</a:t>
            </a:r>
          </a:p>
          <a:p>
            <a:endParaRPr lang="en-US" altLang="zh-CN"/>
          </a:p>
          <a:p>
            <a:r>
              <a:rPr lang="zh-CN" altLang="en-US"/>
              <a:t>对应</a:t>
            </a:r>
            <a:r>
              <a:rPr lang="en-US" altLang="zh-CN"/>
              <a:t>tensor</a:t>
            </a:r>
            <a:r>
              <a:rPr lang="zh-CN" altLang="en-US"/>
              <a:t>类的实例：</a:t>
            </a:r>
          </a:p>
          <a:p>
            <a:endParaRPr lang="zh-CN" altLang="en-US"/>
          </a:p>
          <a:p>
            <a:r>
              <a:rPr lang="en-US" altLang="zh-CN"/>
              <a:t>a.dim = 2</a:t>
            </a:r>
          </a:p>
          <a:p>
            <a:r>
              <a:rPr lang="en-US" altLang="zh-CN"/>
              <a:t>a.shapes = [2,3]</a:t>
            </a:r>
          </a:p>
          <a:p>
            <a:r>
              <a:rPr lang="en-US" altLang="zh-CN"/>
              <a:t>a.ptr</a:t>
            </a:r>
          </a:p>
          <a:p>
            <a:endParaRPr lang="en-US" altLang="zh-CN"/>
          </a:p>
        </p:txBody>
      </p:sp>
      <p:graphicFrame>
        <p:nvGraphicFramePr>
          <p:cNvPr id="8" name="表格 7"/>
          <p:cNvGraphicFramePr/>
          <p:nvPr>
            <p:custDataLst>
              <p:tags r:id="rId2"/>
            </p:custDataLst>
          </p:nvPr>
        </p:nvGraphicFramePr>
        <p:xfrm>
          <a:off x="3900805" y="5113020"/>
          <a:ext cx="1924050" cy="365760"/>
        </p:xfrm>
        <a:graphic>
          <a:graphicData uri="http://schemas.openxmlformats.org/drawingml/2006/table">
            <a:tbl>
              <a:tblPr firstRow="1" bandRow="1">
                <a:tableStyleId>{5C22544A-7EE6-4342-B048-85BDC9FD1C3A}</a:tableStyleId>
              </a:tblPr>
              <a:tblGrid>
                <a:gridCol w="320675">
                  <a:extLst>
                    <a:ext uri="{9D8B030D-6E8A-4147-A177-3AD203B41FA5}">
                      <a16:colId xmlns:a16="http://schemas.microsoft.com/office/drawing/2014/main" val="20000"/>
                    </a:ext>
                  </a:extLst>
                </a:gridCol>
                <a:gridCol w="320675">
                  <a:extLst>
                    <a:ext uri="{9D8B030D-6E8A-4147-A177-3AD203B41FA5}">
                      <a16:colId xmlns:a16="http://schemas.microsoft.com/office/drawing/2014/main" val="20001"/>
                    </a:ext>
                  </a:extLst>
                </a:gridCol>
                <a:gridCol w="320675">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320675">
                  <a:extLst>
                    <a:ext uri="{9D8B030D-6E8A-4147-A177-3AD203B41FA5}">
                      <a16:colId xmlns:a16="http://schemas.microsoft.com/office/drawing/2014/main" val="20004"/>
                    </a:ext>
                  </a:extLst>
                </a:gridCol>
                <a:gridCol w="320675">
                  <a:extLst>
                    <a:ext uri="{9D8B030D-6E8A-4147-A177-3AD203B41FA5}">
                      <a16:colId xmlns:a16="http://schemas.microsoft.com/office/drawing/2014/main" val="20005"/>
                    </a:ext>
                  </a:extLst>
                </a:gridCol>
              </a:tblGrid>
              <a:tr h="365760">
                <a:tc>
                  <a:txBody>
                    <a:bodyPr/>
                    <a:lstStyle/>
                    <a:p>
                      <a:pPr>
                        <a:buNone/>
                      </a:pPr>
                      <a:r>
                        <a:rPr lang="en-US" altLang="zh-CN"/>
                        <a:t>1</a:t>
                      </a:r>
                    </a:p>
                  </a:txBody>
                  <a:tcPr/>
                </a:tc>
                <a:tc>
                  <a:txBody>
                    <a:bodyPr/>
                    <a:lstStyle/>
                    <a:p>
                      <a:pPr>
                        <a:buNone/>
                      </a:pPr>
                      <a:r>
                        <a:rPr lang="en-US" altLang="zh-CN"/>
                        <a:t>2</a:t>
                      </a:r>
                    </a:p>
                  </a:txBody>
                  <a:tcPr/>
                </a:tc>
                <a:tc>
                  <a:txBody>
                    <a:bodyPr/>
                    <a:lstStyle/>
                    <a:p>
                      <a:pPr>
                        <a:buNone/>
                      </a:pPr>
                      <a:r>
                        <a:rPr lang="en-US" altLang="zh-CN"/>
                        <a:t>3</a:t>
                      </a:r>
                    </a:p>
                  </a:txBody>
                  <a:tcPr/>
                </a:tc>
                <a:tc>
                  <a:txBody>
                    <a:bodyPr/>
                    <a:lstStyle/>
                    <a:p>
                      <a:pPr>
                        <a:buNone/>
                      </a:pPr>
                      <a:r>
                        <a:rPr lang="en-US" altLang="zh-CN"/>
                        <a:t>4</a:t>
                      </a:r>
                    </a:p>
                  </a:txBody>
                  <a:tcPr/>
                </a:tc>
                <a:tc>
                  <a:txBody>
                    <a:bodyPr/>
                    <a:lstStyle/>
                    <a:p>
                      <a:pPr>
                        <a:buNone/>
                      </a:pPr>
                      <a:r>
                        <a:rPr lang="en-US" altLang="zh-CN"/>
                        <a:t>5</a:t>
                      </a:r>
                    </a:p>
                  </a:txBody>
                  <a:tcPr/>
                </a:tc>
                <a:tc>
                  <a:txBody>
                    <a:bodyPr/>
                    <a:lstStyle/>
                    <a:p>
                      <a:pPr>
                        <a:buNone/>
                      </a:pPr>
                      <a:r>
                        <a:rPr lang="en-US" altLang="zh-CN"/>
                        <a:t>6</a:t>
                      </a:r>
                    </a:p>
                  </a:txBody>
                  <a:tcPr/>
                </a:tc>
                <a:extLst>
                  <a:ext uri="{0D108BD9-81ED-4DB2-BD59-A6C34878D82A}">
                    <a16:rowId xmlns:a16="http://schemas.microsoft.com/office/drawing/2014/main" val="10000"/>
                  </a:ext>
                </a:extLst>
              </a:tr>
            </a:tbl>
          </a:graphicData>
        </a:graphic>
      </p:graphicFrame>
      <p:sp>
        <p:nvSpPr>
          <p:cNvPr id="11" name="文本框 10"/>
          <p:cNvSpPr txBox="1"/>
          <p:nvPr/>
        </p:nvSpPr>
        <p:spPr>
          <a:xfrm>
            <a:off x="6304915" y="1699260"/>
            <a:ext cx="2165350" cy="3138170"/>
          </a:xfrm>
          <a:prstGeom prst="rect">
            <a:avLst/>
          </a:prstGeom>
          <a:noFill/>
        </p:spPr>
        <p:txBody>
          <a:bodyPr wrap="square" rtlCol="0">
            <a:spAutoFit/>
          </a:bodyPr>
          <a:lstStyle/>
          <a:p>
            <a:r>
              <a:rPr lang="zh-CN" altLang="en-US"/>
              <a:t>高级线性表（</a:t>
            </a:r>
            <a:r>
              <a:rPr lang="en-US" altLang="zh-CN"/>
              <a:t>pytorch</a:t>
            </a:r>
            <a:r>
              <a:rPr lang="zh-CN" altLang="en-US"/>
              <a:t>）</a:t>
            </a:r>
          </a:p>
          <a:p>
            <a:endParaRPr lang="en-US" altLang="zh-CN"/>
          </a:p>
          <a:p>
            <a:r>
              <a:rPr lang="en-US" altLang="zh-CN"/>
              <a:t>class tensor {</a:t>
            </a:r>
          </a:p>
          <a:p>
            <a:r>
              <a:rPr lang="en-US" altLang="zh-CN"/>
              <a:t>    int dim;</a:t>
            </a:r>
          </a:p>
          <a:p>
            <a:r>
              <a:rPr lang="en-US" altLang="zh-CN"/>
              <a:t>    int * shape;</a:t>
            </a:r>
          </a:p>
          <a:p>
            <a:r>
              <a:rPr lang="en-US" altLang="zh-CN"/>
              <a:t>    void * ptr;</a:t>
            </a:r>
          </a:p>
          <a:p>
            <a:r>
              <a:rPr lang="en-US" altLang="zh-CN"/>
              <a:t>    enumater dtype;</a:t>
            </a:r>
          </a:p>
          <a:p>
            <a:r>
              <a:rPr lang="en-US" altLang="zh-CN">
                <a:solidFill>
                  <a:srgbClr val="FF0000"/>
                </a:solidFill>
                <a:sym typeface="+mn-ea"/>
              </a:rPr>
              <a:t>    int * stride;</a:t>
            </a:r>
            <a:endParaRPr lang="en-US" altLang="zh-CN">
              <a:solidFill>
                <a:srgbClr val="FF0000"/>
              </a:solidFill>
            </a:endParaRPr>
          </a:p>
          <a:p>
            <a:r>
              <a:rPr lang="en-US" altLang="zh-CN">
                <a:solidFill>
                  <a:srgbClr val="FF0000"/>
                </a:solidFill>
                <a:sym typeface="+mn-ea"/>
              </a:rPr>
              <a:t>    int offset;</a:t>
            </a:r>
            <a:endParaRPr lang="en-US" altLang="zh-CN"/>
          </a:p>
          <a:p>
            <a:r>
              <a:rPr lang="en-US" altLang="zh-CN"/>
              <a:t>}</a:t>
            </a:r>
          </a:p>
        </p:txBody>
      </p:sp>
      <p:cxnSp>
        <p:nvCxnSpPr>
          <p:cNvPr id="12" name="直接连接符 11"/>
          <p:cNvCxnSpPr/>
          <p:nvPr/>
        </p:nvCxnSpPr>
        <p:spPr>
          <a:xfrm>
            <a:off x="3781425" y="1627505"/>
            <a:ext cx="31750" cy="51079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688465" y="1699260"/>
            <a:ext cx="16510" cy="49809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074410" y="1699260"/>
            <a:ext cx="14605" cy="50031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470265" y="1699260"/>
            <a:ext cx="5715" cy="5036185"/>
          </a:xfrm>
          <a:prstGeom prst="line">
            <a:avLst/>
          </a:prstGeom>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402455" y="108585"/>
            <a:ext cx="7371715" cy="1198880"/>
          </a:xfrm>
          <a:prstGeom prst="rect">
            <a:avLst/>
          </a:prstGeom>
          <a:noFill/>
        </p:spPr>
        <p:txBody>
          <a:bodyPr wrap="square" rtlCol="0">
            <a:spAutoFit/>
          </a:bodyPr>
          <a:lstStyle/>
          <a:p>
            <a:r>
              <a:rPr lang="zh-CN" altLang="en-US">
                <a:sym typeface="+mn-ea"/>
              </a:rPr>
              <a:t>高级线性表的取数方式：</a:t>
            </a:r>
            <a:endParaRPr lang="en-US" altLang="zh-CN">
              <a:sym typeface="+mn-ea"/>
            </a:endParaRPr>
          </a:p>
          <a:p>
            <a:r>
              <a:rPr lang="en-US" altLang="zh-CN">
                <a:sym typeface="+mn-ea"/>
              </a:rPr>
              <a:t>a(l</a:t>
            </a:r>
            <a:r>
              <a:rPr lang="en-US" altLang="zh-CN" baseline="-25000">
                <a:sym typeface="+mn-ea"/>
              </a:rPr>
              <a:t>1</a:t>
            </a:r>
            <a:r>
              <a:rPr lang="en-US" altLang="zh-CN">
                <a:sym typeface="+mn-ea"/>
              </a:rPr>
              <a:t>,l</a:t>
            </a:r>
            <a:r>
              <a:rPr lang="en-US" altLang="zh-CN" baseline="-25000">
                <a:sym typeface="+mn-ea"/>
              </a:rPr>
              <a:t>2</a:t>
            </a:r>
            <a:r>
              <a:rPr lang="en-US" altLang="zh-CN">
                <a:sym typeface="+mn-ea"/>
              </a:rPr>
              <a:t>...l</a:t>
            </a:r>
            <a:r>
              <a:rPr lang="en-US" altLang="zh-CN" baseline="-25000">
                <a:sym typeface="+mn-ea"/>
              </a:rPr>
              <a:t>n</a:t>
            </a:r>
            <a:r>
              <a:rPr lang="en-US" altLang="zh-CN">
                <a:sym typeface="+mn-ea"/>
              </a:rPr>
              <a:t>) = a_ptr[l</a:t>
            </a:r>
            <a:r>
              <a:rPr lang="en-US" altLang="zh-CN" baseline="-25000">
                <a:sym typeface="+mn-ea"/>
              </a:rPr>
              <a:t>1 </a:t>
            </a:r>
            <a:r>
              <a:rPr lang="en-US" altLang="zh-CN">
                <a:sym typeface="+mn-ea"/>
              </a:rPr>
              <a:t>* stride</a:t>
            </a:r>
            <a:r>
              <a:rPr lang="en-US" altLang="zh-CN" baseline="-25000">
                <a:sym typeface="+mn-ea"/>
              </a:rPr>
              <a:t>1</a:t>
            </a:r>
            <a:r>
              <a:rPr lang="en-US" altLang="zh-CN">
                <a:sym typeface="+mn-ea"/>
              </a:rPr>
              <a:t>+ l</a:t>
            </a:r>
            <a:r>
              <a:rPr lang="en-US" altLang="zh-CN" baseline="-25000">
                <a:sym typeface="+mn-ea"/>
              </a:rPr>
              <a:t>2 </a:t>
            </a:r>
            <a:r>
              <a:rPr lang="en-US" altLang="zh-CN">
                <a:sym typeface="+mn-ea"/>
              </a:rPr>
              <a:t>* stride</a:t>
            </a:r>
            <a:r>
              <a:rPr lang="en-US" altLang="zh-CN" baseline="-25000">
                <a:sym typeface="+mn-ea"/>
              </a:rPr>
              <a:t>2</a:t>
            </a:r>
            <a:r>
              <a:rPr lang="en-US" altLang="zh-CN">
                <a:sym typeface="+mn-ea"/>
              </a:rPr>
              <a:t> + ... + l</a:t>
            </a:r>
            <a:r>
              <a:rPr lang="en-US" altLang="zh-CN" baseline="-25000">
                <a:sym typeface="+mn-ea"/>
              </a:rPr>
              <a:t>n </a:t>
            </a:r>
            <a:r>
              <a:rPr lang="en-US" altLang="zh-CN">
                <a:sym typeface="+mn-ea"/>
              </a:rPr>
              <a:t>* stride</a:t>
            </a:r>
            <a:r>
              <a:rPr lang="en-US" altLang="zh-CN" baseline="-25000">
                <a:sym typeface="+mn-ea"/>
              </a:rPr>
              <a:t>n</a:t>
            </a:r>
            <a:r>
              <a:rPr lang="en-US" altLang="zh-CN">
                <a:sym typeface="+mn-ea"/>
              </a:rPr>
              <a:t> + offset]</a:t>
            </a:r>
          </a:p>
          <a:p>
            <a:r>
              <a:rPr lang="zh-CN" altLang="en-US">
                <a:sym typeface="+mn-ea"/>
              </a:rPr>
              <a:t>其中</a:t>
            </a:r>
            <a:r>
              <a:rPr lang="en-US" altLang="zh-CN">
                <a:sym typeface="+mn-ea"/>
              </a:rPr>
              <a:t>a(l</a:t>
            </a:r>
            <a:r>
              <a:rPr lang="en-US" altLang="zh-CN" baseline="-25000">
                <a:sym typeface="+mn-ea"/>
              </a:rPr>
              <a:t>1</a:t>
            </a:r>
            <a:r>
              <a:rPr lang="en-US" altLang="zh-CN">
                <a:sym typeface="+mn-ea"/>
              </a:rPr>
              <a:t>,l</a:t>
            </a:r>
            <a:r>
              <a:rPr lang="en-US" altLang="zh-CN" baseline="-25000">
                <a:sym typeface="+mn-ea"/>
              </a:rPr>
              <a:t>2</a:t>
            </a:r>
            <a:r>
              <a:rPr lang="en-US" altLang="zh-CN">
                <a:sym typeface="+mn-ea"/>
              </a:rPr>
              <a:t>...l</a:t>
            </a:r>
            <a:r>
              <a:rPr lang="en-US" altLang="zh-CN" baseline="-25000">
                <a:sym typeface="+mn-ea"/>
              </a:rPr>
              <a:t>n</a:t>
            </a:r>
            <a:r>
              <a:rPr lang="en-US" altLang="zh-CN">
                <a:sym typeface="+mn-ea"/>
              </a:rPr>
              <a:t>) </a:t>
            </a:r>
            <a:r>
              <a:rPr lang="zh-CN" altLang="en-US">
                <a:sym typeface="+mn-ea"/>
              </a:rPr>
              <a:t>为张量</a:t>
            </a:r>
            <a:r>
              <a:rPr lang="en-US" altLang="zh-CN">
                <a:sym typeface="+mn-ea"/>
              </a:rPr>
              <a:t>a</a:t>
            </a:r>
            <a:r>
              <a:rPr lang="zh-CN" altLang="en-US">
                <a:sym typeface="+mn-ea"/>
              </a:rPr>
              <a:t>中坐标为</a:t>
            </a:r>
            <a:r>
              <a:rPr lang="en-US" altLang="zh-CN">
                <a:sym typeface="+mn-ea"/>
              </a:rPr>
              <a:t>(l</a:t>
            </a:r>
            <a:r>
              <a:rPr lang="en-US" altLang="zh-CN" baseline="-25000">
                <a:sym typeface="+mn-ea"/>
              </a:rPr>
              <a:t>1</a:t>
            </a:r>
            <a:r>
              <a:rPr lang="en-US" altLang="zh-CN">
                <a:sym typeface="+mn-ea"/>
              </a:rPr>
              <a:t>,l</a:t>
            </a:r>
            <a:r>
              <a:rPr lang="en-US" altLang="zh-CN" baseline="-25000">
                <a:sym typeface="+mn-ea"/>
              </a:rPr>
              <a:t>2</a:t>
            </a:r>
            <a:r>
              <a:rPr lang="en-US" altLang="zh-CN">
                <a:sym typeface="+mn-ea"/>
              </a:rPr>
              <a:t>...l</a:t>
            </a:r>
            <a:r>
              <a:rPr lang="en-US" altLang="zh-CN" baseline="-25000">
                <a:sym typeface="+mn-ea"/>
              </a:rPr>
              <a:t>n</a:t>
            </a:r>
            <a:r>
              <a:rPr lang="en-US" altLang="zh-CN">
                <a:sym typeface="+mn-ea"/>
              </a:rPr>
              <a:t>)</a:t>
            </a:r>
            <a:r>
              <a:rPr lang="zh-CN" altLang="en-US">
                <a:sym typeface="+mn-ea"/>
              </a:rPr>
              <a:t>的元素。</a:t>
            </a:r>
          </a:p>
          <a:p>
            <a:r>
              <a:rPr lang="en-US" altLang="zh-CN">
                <a:sym typeface="+mn-ea"/>
              </a:rPr>
              <a:t>a_ptr[save_index] </a:t>
            </a:r>
            <a:r>
              <a:rPr lang="zh-CN" altLang="en-US">
                <a:sym typeface="+mn-ea"/>
              </a:rPr>
              <a:t>为张量</a:t>
            </a:r>
            <a:r>
              <a:rPr lang="en-US" altLang="zh-CN">
                <a:sym typeface="+mn-ea"/>
              </a:rPr>
              <a:t>a</a:t>
            </a:r>
            <a:r>
              <a:rPr lang="zh-CN" altLang="en-US">
                <a:sym typeface="+mn-ea"/>
              </a:rPr>
              <a:t>的</a:t>
            </a:r>
            <a:r>
              <a:rPr lang="en-US" altLang="zh-CN">
                <a:sym typeface="+mn-ea"/>
              </a:rPr>
              <a:t>ptr</a:t>
            </a:r>
            <a:r>
              <a:rPr lang="zh-CN" altLang="en-US">
                <a:sym typeface="+mn-ea"/>
              </a:rPr>
              <a:t>指针中，偏置为</a:t>
            </a:r>
            <a:r>
              <a:rPr lang="en-US" altLang="zh-CN">
                <a:sym typeface="+mn-ea"/>
              </a:rPr>
              <a:t>save_index </a:t>
            </a:r>
            <a:r>
              <a:rPr lang="zh-CN" altLang="en-US">
                <a:sym typeface="+mn-ea"/>
              </a:rPr>
              <a:t>对应的序列。</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35" y="170180"/>
            <a:ext cx="560070" cy="420370"/>
            <a:chOff x="-1" y="268"/>
            <a:chExt cx="882" cy="662"/>
          </a:xfrm>
        </p:grpSpPr>
        <p:sp>
          <p:nvSpPr>
            <p:cNvPr id="2" name="任意多边形 1"/>
            <p:cNvSpPr/>
            <p:nvPr/>
          </p:nvSpPr>
          <p:spPr>
            <a:xfrm>
              <a:off x="-1" y="294"/>
              <a:ext cx="882" cy="63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882" h="636">
                  <a:moveTo>
                    <a:pt x="0" y="0"/>
                  </a:moveTo>
                  <a:lnTo>
                    <a:pt x="882" y="0"/>
                  </a:lnTo>
                  <a:lnTo>
                    <a:pt x="723" y="636"/>
                  </a:lnTo>
                  <a:lnTo>
                    <a:pt x="0" y="636"/>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平行四边形 3"/>
            <p:cNvSpPr/>
            <p:nvPr/>
          </p:nvSpPr>
          <p:spPr>
            <a:xfrm>
              <a:off x="240" y="268"/>
              <a:ext cx="425" cy="662"/>
            </a:xfrm>
            <a:prstGeom prst="parallelogram">
              <a:avLst>
                <a:gd name="adj" fmla="val 40235"/>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86740" y="108585"/>
            <a:ext cx="1929130" cy="429895"/>
          </a:xfrm>
          <a:prstGeom prst="rect">
            <a:avLst/>
          </a:prstGeom>
          <a:noFill/>
        </p:spPr>
        <p:txBody>
          <a:bodyPr wrap="square" rtlCol="0">
            <a:spAutoFit/>
          </a:bodyPr>
          <a:lstStyle/>
          <a:p>
            <a:pPr algn="dist">
              <a:lnSpc>
                <a:spcPct val="110000"/>
              </a:lnSpc>
            </a:pPr>
            <a:r>
              <a:rPr lang="en-US" altLang="zh-CN" sz="200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tensor</a:t>
            </a:r>
            <a:r>
              <a:rPr lang="zh-CN" altLang="en-US" sz="200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的存储</a:t>
            </a:r>
          </a:p>
        </p:txBody>
      </p:sp>
      <p:sp>
        <p:nvSpPr>
          <p:cNvPr id="16" name="文本框 15"/>
          <p:cNvSpPr txBox="1"/>
          <p:nvPr/>
        </p:nvSpPr>
        <p:spPr>
          <a:xfrm>
            <a:off x="152400" y="699770"/>
            <a:ext cx="12039600" cy="5632311"/>
          </a:xfrm>
          <a:prstGeom prst="rect">
            <a:avLst/>
          </a:prstGeom>
          <a:noFill/>
        </p:spPr>
        <p:txBody>
          <a:bodyPr wrap="square" rtlCol="0">
            <a:spAutoFit/>
          </a:bodyPr>
          <a:lstStyle/>
          <a:p>
            <a:r>
              <a:rPr lang="zh-CN" altLang="en-US" dirty="0">
                <a:sym typeface="+mn-ea"/>
              </a:rPr>
              <a:t>高级线性表的取数方式：</a:t>
            </a:r>
            <a:endParaRPr lang="en-US" altLang="zh-CN" dirty="0">
              <a:sym typeface="+mn-ea"/>
            </a:endParaRPr>
          </a:p>
          <a:p>
            <a:r>
              <a:rPr lang="en-US" altLang="zh-CN" dirty="0">
                <a:sym typeface="+mn-ea"/>
              </a:rPr>
              <a:t>a(l</a:t>
            </a:r>
            <a:r>
              <a:rPr lang="en-US" altLang="zh-CN" baseline="-25000" dirty="0">
                <a:sym typeface="+mn-ea"/>
              </a:rPr>
              <a:t>1</a:t>
            </a:r>
            <a:r>
              <a:rPr lang="en-US" altLang="zh-CN" dirty="0">
                <a:sym typeface="+mn-ea"/>
              </a:rPr>
              <a:t>,l</a:t>
            </a:r>
            <a:r>
              <a:rPr lang="en-US" altLang="zh-CN" baseline="-25000" dirty="0">
                <a:sym typeface="+mn-ea"/>
              </a:rPr>
              <a:t>2</a:t>
            </a:r>
            <a:r>
              <a:rPr lang="en-US" altLang="zh-CN" dirty="0">
                <a:sym typeface="+mn-ea"/>
              </a:rPr>
              <a:t>...l</a:t>
            </a:r>
            <a:r>
              <a:rPr lang="en-US" altLang="zh-CN" baseline="-25000" dirty="0">
                <a:sym typeface="+mn-ea"/>
              </a:rPr>
              <a:t>n</a:t>
            </a:r>
            <a:r>
              <a:rPr lang="en-US" altLang="zh-CN" dirty="0">
                <a:sym typeface="+mn-ea"/>
              </a:rPr>
              <a:t>) </a:t>
            </a:r>
            <a:r>
              <a:rPr lang="zh-CN" altLang="en-US" dirty="0">
                <a:sym typeface="+mn-ea"/>
              </a:rPr>
              <a:t>的值为：</a:t>
            </a:r>
            <a:r>
              <a:rPr lang="en-US" altLang="zh-CN" dirty="0">
                <a:sym typeface="+mn-ea"/>
              </a:rPr>
              <a:t> </a:t>
            </a:r>
            <a:r>
              <a:rPr lang="en-US" altLang="zh-CN" dirty="0" err="1">
                <a:sym typeface="+mn-ea"/>
              </a:rPr>
              <a:t>a_ptr</a:t>
            </a:r>
            <a:r>
              <a:rPr lang="en-US" altLang="zh-CN" dirty="0">
                <a:sym typeface="+mn-ea"/>
              </a:rPr>
              <a:t>[l</a:t>
            </a:r>
            <a:r>
              <a:rPr lang="en-US" altLang="zh-CN" baseline="-25000" dirty="0">
                <a:sym typeface="+mn-ea"/>
              </a:rPr>
              <a:t>1 </a:t>
            </a:r>
            <a:r>
              <a:rPr lang="en-US" altLang="zh-CN" dirty="0">
                <a:sym typeface="+mn-ea"/>
              </a:rPr>
              <a:t>* stride</a:t>
            </a:r>
            <a:r>
              <a:rPr lang="en-US" altLang="zh-CN" baseline="-25000" dirty="0">
                <a:sym typeface="+mn-ea"/>
              </a:rPr>
              <a:t>1</a:t>
            </a:r>
            <a:r>
              <a:rPr lang="en-US" altLang="zh-CN" dirty="0">
                <a:sym typeface="+mn-ea"/>
              </a:rPr>
              <a:t>+ l</a:t>
            </a:r>
            <a:r>
              <a:rPr lang="en-US" altLang="zh-CN" baseline="-25000" dirty="0">
                <a:sym typeface="+mn-ea"/>
              </a:rPr>
              <a:t>2 </a:t>
            </a:r>
            <a:r>
              <a:rPr lang="en-US" altLang="zh-CN" dirty="0">
                <a:sym typeface="+mn-ea"/>
              </a:rPr>
              <a:t>* stride</a:t>
            </a:r>
            <a:r>
              <a:rPr lang="en-US" altLang="zh-CN" baseline="-25000" dirty="0">
                <a:sym typeface="+mn-ea"/>
              </a:rPr>
              <a:t>2</a:t>
            </a:r>
            <a:r>
              <a:rPr lang="en-US" altLang="zh-CN" dirty="0">
                <a:sym typeface="+mn-ea"/>
              </a:rPr>
              <a:t> + ... + l</a:t>
            </a:r>
            <a:r>
              <a:rPr lang="en-US" altLang="zh-CN" baseline="-25000" dirty="0">
                <a:sym typeface="+mn-ea"/>
              </a:rPr>
              <a:t>n </a:t>
            </a:r>
            <a:r>
              <a:rPr lang="en-US" altLang="zh-CN" dirty="0">
                <a:sym typeface="+mn-ea"/>
              </a:rPr>
              <a:t>* </a:t>
            </a:r>
            <a:r>
              <a:rPr lang="en-US" altLang="zh-CN" dirty="0" err="1">
                <a:sym typeface="+mn-ea"/>
              </a:rPr>
              <a:t>stride</a:t>
            </a:r>
            <a:r>
              <a:rPr lang="en-US" altLang="zh-CN" baseline="-25000" dirty="0" err="1">
                <a:sym typeface="+mn-ea"/>
              </a:rPr>
              <a:t>n</a:t>
            </a:r>
            <a:r>
              <a:rPr lang="en-US" altLang="zh-CN" dirty="0">
                <a:sym typeface="+mn-ea"/>
              </a:rPr>
              <a:t> + offset]</a:t>
            </a:r>
          </a:p>
          <a:p>
            <a:r>
              <a:rPr lang="zh-CN" altLang="en-US" dirty="0">
                <a:sym typeface="+mn-ea"/>
              </a:rPr>
              <a:t>其中</a:t>
            </a:r>
            <a:r>
              <a:rPr lang="en-US" altLang="zh-CN" dirty="0">
                <a:sym typeface="+mn-ea"/>
              </a:rPr>
              <a:t>a(l</a:t>
            </a:r>
            <a:r>
              <a:rPr lang="en-US" altLang="zh-CN" baseline="-25000" dirty="0">
                <a:sym typeface="+mn-ea"/>
              </a:rPr>
              <a:t>1</a:t>
            </a:r>
            <a:r>
              <a:rPr lang="en-US" altLang="zh-CN" dirty="0">
                <a:sym typeface="+mn-ea"/>
              </a:rPr>
              <a:t>,l</a:t>
            </a:r>
            <a:r>
              <a:rPr lang="en-US" altLang="zh-CN" baseline="-25000" dirty="0">
                <a:sym typeface="+mn-ea"/>
              </a:rPr>
              <a:t>2</a:t>
            </a:r>
            <a:r>
              <a:rPr lang="en-US" altLang="zh-CN" dirty="0">
                <a:sym typeface="+mn-ea"/>
              </a:rPr>
              <a:t>...l</a:t>
            </a:r>
            <a:r>
              <a:rPr lang="en-US" altLang="zh-CN" baseline="-25000" dirty="0">
                <a:sym typeface="+mn-ea"/>
              </a:rPr>
              <a:t>n</a:t>
            </a:r>
            <a:r>
              <a:rPr lang="en-US" altLang="zh-CN" dirty="0">
                <a:sym typeface="+mn-ea"/>
              </a:rPr>
              <a:t>) </a:t>
            </a:r>
            <a:r>
              <a:rPr lang="zh-CN" altLang="en-US" dirty="0">
                <a:sym typeface="+mn-ea"/>
              </a:rPr>
              <a:t>为张量</a:t>
            </a:r>
            <a:r>
              <a:rPr lang="en-US" altLang="zh-CN" dirty="0">
                <a:sym typeface="+mn-ea"/>
              </a:rPr>
              <a:t>a</a:t>
            </a:r>
            <a:r>
              <a:rPr lang="zh-CN" altLang="en-US" dirty="0">
                <a:sym typeface="+mn-ea"/>
              </a:rPr>
              <a:t>中坐标为</a:t>
            </a:r>
            <a:r>
              <a:rPr lang="en-US" altLang="zh-CN" dirty="0">
                <a:sym typeface="+mn-ea"/>
              </a:rPr>
              <a:t>(l</a:t>
            </a:r>
            <a:r>
              <a:rPr lang="en-US" altLang="zh-CN" baseline="-25000" dirty="0">
                <a:sym typeface="+mn-ea"/>
              </a:rPr>
              <a:t>1</a:t>
            </a:r>
            <a:r>
              <a:rPr lang="en-US" altLang="zh-CN" dirty="0">
                <a:sym typeface="+mn-ea"/>
              </a:rPr>
              <a:t>,l</a:t>
            </a:r>
            <a:r>
              <a:rPr lang="en-US" altLang="zh-CN" baseline="-25000" dirty="0">
                <a:sym typeface="+mn-ea"/>
              </a:rPr>
              <a:t>2</a:t>
            </a:r>
            <a:r>
              <a:rPr lang="en-US" altLang="zh-CN" dirty="0">
                <a:sym typeface="+mn-ea"/>
              </a:rPr>
              <a:t>...l</a:t>
            </a:r>
            <a:r>
              <a:rPr lang="en-US" altLang="zh-CN" baseline="-25000" dirty="0">
                <a:sym typeface="+mn-ea"/>
              </a:rPr>
              <a:t>n</a:t>
            </a:r>
            <a:r>
              <a:rPr lang="en-US" altLang="zh-CN" dirty="0">
                <a:sym typeface="+mn-ea"/>
              </a:rPr>
              <a:t>)</a:t>
            </a:r>
            <a:r>
              <a:rPr lang="zh-CN" altLang="en-US" dirty="0">
                <a:sym typeface="+mn-ea"/>
              </a:rPr>
              <a:t>的元素；</a:t>
            </a:r>
          </a:p>
          <a:p>
            <a:r>
              <a:rPr lang="zh-CN" altLang="en-US" dirty="0">
                <a:sym typeface="+mn-ea"/>
              </a:rPr>
              <a:t>称</a:t>
            </a:r>
            <a:r>
              <a:rPr lang="en-US" altLang="zh-CN" dirty="0">
                <a:sym typeface="+mn-ea"/>
              </a:rPr>
              <a:t>l</a:t>
            </a:r>
            <a:r>
              <a:rPr lang="en-US" altLang="zh-CN" baseline="-25000" dirty="0">
                <a:sym typeface="+mn-ea"/>
              </a:rPr>
              <a:t>1 </a:t>
            </a:r>
            <a:r>
              <a:rPr lang="en-US" altLang="zh-CN" dirty="0">
                <a:sym typeface="+mn-ea"/>
              </a:rPr>
              <a:t>* stride</a:t>
            </a:r>
            <a:r>
              <a:rPr lang="en-US" altLang="zh-CN" baseline="-25000" dirty="0">
                <a:sym typeface="+mn-ea"/>
              </a:rPr>
              <a:t>1</a:t>
            </a:r>
            <a:r>
              <a:rPr lang="en-US" altLang="zh-CN" dirty="0">
                <a:sym typeface="+mn-ea"/>
              </a:rPr>
              <a:t>+ l</a:t>
            </a:r>
            <a:r>
              <a:rPr lang="en-US" altLang="zh-CN" baseline="-25000" dirty="0">
                <a:sym typeface="+mn-ea"/>
              </a:rPr>
              <a:t>2 </a:t>
            </a:r>
            <a:r>
              <a:rPr lang="en-US" altLang="zh-CN" dirty="0">
                <a:sym typeface="+mn-ea"/>
              </a:rPr>
              <a:t>* stride</a:t>
            </a:r>
            <a:r>
              <a:rPr lang="en-US" altLang="zh-CN" baseline="-25000" dirty="0">
                <a:sym typeface="+mn-ea"/>
              </a:rPr>
              <a:t>2</a:t>
            </a:r>
            <a:r>
              <a:rPr lang="en-US" altLang="zh-CN" dirty="0">
                <a:sym typeface="+mn-ea"/>
              </a:rPr>
              <a:t> + ... + l</a:t>
            </a:r>
            <a:r>
              <a:rPr lang="en-US" altLang="zh-CN" baseline="-25000" dirty="0">
                <a:sym typeface="+mn-ea"/>
              </a:rPr>
              <a:t>n </a:t>
            </a:r>
            <a:r>
              <a:rPr lang="en-US" altLang="zh-CN" dirty="0">
                <a:sym typeface="+mn-ea"/>
              </a:rPr>
              <a:t>* </a:t>
            </a:r>
            <a:r>
              <a:rPr lang="en-US" altLang="zh-CN" dirty="0" err="1">
                <a:sym typeface="+mn-ea"/>
              </a:rPr>
              <a:t>stride</a:t>
            </a:r>
            <a:r>
              <a:rPr lang="en-US" altLang="zh-CN" baseline="-25000" dirty="0" err="1">
                <a:sym typeface="+mn-ea"/>
              </a:rPr>
              <a:t>n</a:t>
            </a:r>
            <a:r>
              <a:rPr lang="en-US" altLang="zh-CN" dirty="0">
                <a:sym typeface="+mn-ea"/>
              </a:rPr>
              <a:t> + offset</a:t>
            </a:r>
            <a:r>
              <a:rPr lang="zh-CN" altLang="en-US" dirty="0">
                <a:sym typeface="+mn-ea"/>
              </a:rPr>
              <a:t>为坐标为</a:t>
            </a:r>
            <a:r>
              <a:rPr lang="en-US" altLang="zh-CN" dirty="0">
                <a:sym typeface="+mn-ea"/>
              </a:rPr>
              <a:t>(l</a:t>
            </a:r>
            <a:r>
              <a:rPr lang="en-US" altLang="zh-CN" baseline="-25000" dirty="0">
                <a:sym typeface="+mn-ea"/>
              </a:rPr>
              <a:t>1</a:t>
            </a:r>
            <a:r>
              <a:rPr lang="en-US" altLang="zh-CN" dirty="0">
                <a:sym typeface="+mn-ea"/>
              </a:rPr>
              <a:t>,l</a:t>
            </a:r>
            <a:r>
              <a:rPr lang="en-US" altLang="zh-CN" baseline="-25000" dirty="0">
                <a:sym typeface="+mn-ea"/>
              </a:rPr>
              <a:t>2</a:t>
            </a:r>
            <a:r>
              <a:rPr lang="en-US" altLang="zh-CN" dirty="0">
                <a:sym typeface="+mn-ea"/>
              </a:rPr>
              <a:t>...l</a:t>
            </a:r>
            <a:r>
              <a:rPr lang="en-US" altLang="zh-CN" baseline="-25000" dirty="0">
                <a:sym typeface="+mn-ea"/>
              </a:rPr>
              <a:t>n</a:t>
            </a:r>
            <a:r>
              <a:rPr lang="en-US" altLang="zh-CN" dirty="0">
                <a:sym typeface="+mn-ea"/>
              </a:rPr>
              <a:t>)</a:t>
            </a:r>
            <a:r>
              <a:rPr lang="zh-CN" altLang="en-US" dirty="0">
                <a:sym typeface="+mn-ea"/>
              </a:rPr>
              <a:t>元素的存储序号，记为</a:t>
            </a:r>
            <a:r>
              <a:rPr lang="en-US" altLang="zh-CN" dirty="0" err="1">
                <a:sym typeface="+mn-ea"/>
              </a:rPr>
              <a:t>save_index</a:t>
            </a:r>
            <a:r>
              <a:rPr lang="zh-CN" altLang="en-US" dirty="0">
                <a:sym typeface="+mn-ea"/>
              </a:rPr>
              <a:t>；</a:t>
            </a:r>
          </a:p>
          <a:p>
            <a:r>
              <a:rPr lang="en-US" altLang="zh-CN" dirty="0" err="1">
                <a:sym typeface="+mn-ea"/>
              </a:rPr>
              <a:t>a_ptr</a:t>
            </a:r>
            <a:r>
              <a:rPr lang="en-US" altLang="zh-CN" dirty="0">
                <a:sym typeface="+mn-ea"/>
              </a:rPr>
              <a:t>[</a:t>
            </a:r>
            <a:r>
              <a:rPr lang="en-US" altLang="zh-CN" dirty="0" err="1">
                <a:sym typeface="+mn-ea"/>
              </a:rPr>
              <a:t>save_index</a:t>
            </a:r>
            <a:r>
              <a:rPr lang="en-US" altLang="zh-CN" dirty="0">
                <a:sym typeface="+mn-ea"/>
              </a:rPr>
              <a:t>] </a:t>
            </a:r>
            <a:r>
              <a:rPr lang="zh-CN" altLang="en-US" dirty="0">
                <a:sym typeface="+mn-ea"/>
              </a:rPr>
              <a:t>为张量</a:t>
            </a:r>
            <a:r>
              <a:rPr lang="en-US" altLang="zh-CN" dirty="0">
                <a:sym typeface="+mn-ea"/>
              </a:rPr>
              <a:t>a</a:t>
            </a:r>
            <a:r>
              <a:rPr lang="zh-CN" altLang="en-US" dirty="0">
                <a:sym typeface="+mn-ea"/>
              </a:rPr>
              <a:t>的</a:t>
            </a:r>
            <a:r>
              <a:rPr lang="en-US" altLang="zh-CN" dirty="0" err="1">
                <a:sym typeface="+mn-ea"/>
              </a:rPr>
              <a:t>ptr</a:t>
            </a:r>
            <a:r>
              <a:rPr lang="zh-CN" altLang="en-US" dirty="0">
                <a:sym typeface="+mn-ea"/>
              </a:rPr>
              <a:t>指针中，偏置为</a:t>
            </a:r>
            <a:r>
              <a:rPr lang="en-US" altLang="zh-CN" dirty="0" err="1">
                <a:sym typeface="+mn-ea"/>
              </a:rPr>
              <a:t>save_index</a:t>
            </a:r>
            <a:r>
              <a:rPr lang="en-US" altLang="zh-CN" dirty="0">
                <a:sym typeface="+mn-ea"/>
              </a:rPr>
              <a:t> </a:t>
            </a:r>
            <a:r>
              <a:rPr lang="zh-CN" altLang="en-US" dirty="0">
                <a:sym typeface="+mn-ea"/>
              </a:rPr>
              <a:t>对应的数值。</a:t>
            </a:r>
          </a:p>
          <a:p>
            <a:r>
              <a:rPr lang="zh-CN" altLang="en-US" dirty="0">
                <a:sym typeface="+mn-ea"/>
              </a:rPr>
              <a:t>定义： 若</a:t>
            </a:r>
            <a:r>
              <a:rPr lang="en-US" altLang="zh-CN" dirty="0">
                <a:sym typeface="+mn-ea"/>
              </a:rPr>
              <a:t>tensor a</a:t>
            </a:r>
            <a:r>
              <a:rPr lang="zh-CN" altLang="en-US" dirty="0">
                <a:sym typeface="+mn-ea"/>
              </a:rPr>
              <a:t>中的每个元素的序号均等于存储序号，则称</a:t>
            </a:r>
            <a:r>
              <a:rPr lang="en-US" altLang="zh-CN" dirty="0" err="1">
                <a:sym typeface="+mn-ea"/>
              </a:rPr>
              <a:t>tesnor</a:t>
            </a:r>
            <a:r>
              <a:rPr lang="en-US" altLang="zh-CN" dirty="0">
                <a:sym typeface="+mn-ea"/>
              </a:rPr>
              <a:t> a </a:t>
            </a:r>
            <a:r>
              <a:rPr lang="zh-CN" altLang="en-US" dirty="0">
                <a:sym typeface="+mn-ea"/>
              </a:rPr>
              <a:t>是连续张量。（和我们不感知</a:t>
            </a:r>
            <a:r>
              <a:rPr lang="en-US" altLang="zh-CN" dirty="0">
                <a:sym typeface="+mn-ea"/>
              </a:rPr>
              <a:t>stride</a:t>
            </a:r>
            <a:r>
              <a:rPr lang="zh-CN" altLang="en-US" dirty="0">
                <a:sym typeface="+mn-ea"/>
              </a:rPr>
              <a:t>特性时一致）</a:t>
            </a:r>
          </a:p>
          <a:p>
            <a:endParaRPr lang="zh-CN" altLang="en-US" dirty="0">
              <a:sym typeface="+mn-ea"/>
            </a:endParaRPr>
          </a:p>
          <a:p>
            <a:endParaRPr lang="zh-CN" altLang="en-US" dirty="0">
              <a:sym typeface="+mn-ea"/>
            </a:endParaRPr>
          </a:p>
          <a:p>
            <a:endParaRPr lang="zh-CN" altLang="en-US" dirty="0">
              <a:sym typeface="+mn-ea"/>
            </a:endParaRPr>
          </a:p>
          <a:p>
            <a:endParaRPr lang="zh-CN" altLang="en-US" dirty="0">
              <a:sym typeface="+mn-ea"/>
            </a:endParaRPr>
          </a:p>
          <a:p>
            <a:endParaRPr lang="zh-CN" altLang="en-US" dirty="0">
              <a:sym typeface="+mn-ea"/>
            </a:endParaRPr>
          </a:p>
          <a:p>
            <a:endParaRPr lang="zh-CN" altLang="en-US" dirty="0">
              <a:sym typeface="+mn-ea"/>
            </a:endParaRPr>
          </a:p>
          <a:p>
            <a:endParaRPr lang="zh-CN" altLang="en-US" dirty="0">
              <a:sym typeface="+mn-ea"/>
            </a:endParaRPr>
          </a:p>
          <a:p>
            <a:endParaRPr lang="zh-CN" altLang="en-US" dirty="0">
              <a:sym typeface="+mn-ea"/>
            </a:endParaRPr>
          </a:p>
          <a:p>
            <a:endParaRPr lang="zh-CN" altLang="en-US" dirty="0">
              <a:sym typeface="+mn-ea"/>
            </a:endParaRPr>
          </a:p>
          <a:p>
            <a:r>
              <a:rPr lang="zh-CN" altLang="en-US" dirty="0">
                <a:sym typeface="+mn-ea"/>
              </a:rPr>
              <a:t>定理：</a:t>
            </a:r>
            <a:r>
              <a:rPr lang="en-US" altLang="zh-CN" dirty="0">
                <a:sym typeface="+mn-ea"/>
              </a:rPr>
              <a:t>stride </a:t>
            </a:r>
            <a:r>
              <a:rPr lang="zh-CN" altLang="en-US" dirty="0">
                <a:sym typeface="+mn-ea"/>
              </a:rPr>
              <a:t>为 </a:t>
            </a:r>
            <a:r>
              <a:rPr lang="en-US" altLang="zh-CN" dirty="0">
                <a:sym typeface="+mn-ea"/>
              </a:rPr>
              <a:t>default stride</a:t>
            </a:r>
            <a:r>
              <a:rPr lang="zh-CN" altLang="en-US" dirty="0">
                <a:sym typeface="+mn-ea"/>
              </a:rPr>
              <a:t>， </a:t>
            </a:r>
            <a:r>
              <a:rPr lang="en-US" altLang="zh-CN" dirty="0">
                <a:sym typeface="+mn-ea"/>
              </a:rPr>
              <a:t>offset = 0 </a:t>
            </a:r>
            <a:r>
              <a:rPr lang="zh-CN" altLang="en-US" dirty="0">
                <a:sym typeface="+mn-ea"/>
              </a:rPr>
              <a:t>是存储序号等于序号的充分条件。</a:t>
            </a:r>
          </a:p>
          <a:p>
            <a:r>
              <a:rPr lang="zh-CN" altLang="en-US" dirty="0">
                <a:sym typeface="+mn-ea"/>
              </a:rPr>
              <a:t>证明：</a:t>
            </a:r>
            <a:r>
              <a:rPr lang="en-US" altLang="zh-CN" dirty="0" err="1">
                <a:sym typeface="+mn-ea"/>
              </a:rPr>
              <a:t>save_index</a:t>
            </a:r>
            <a:r>
              <a:rPr lang="en-US" altLang="zh-CN" dirty="0">
                <a:sym typeface="+mn-ea"/>
              </a:rPr>
              <a:t> = l</a:t>
            </a:r>
            <a:r>
              <a:rPr lang="en-US" altLang="zh-CN" baseline="-25000" dirty="0">
                <a:sym typeface="+mn-ea"/>
              </a:rPr>
              <a:t>1 </a:t>
            </a:r>
            <a:r>
              <a:rPr lang="en-US" altLang="zh-CN" dirty="0">
                <a:sym typeface="+mn-ea"/>
              </a:rPr>
              <a:t>* stride</a:t>
            </a:r>
            <a:r>
              <a:rPr lang="en-US" altLang="zh-CN" baseline="-25000" dirty="0">
                <a:sym typeface="+mn-ea"/>
              </a:rPr>
              <a:t>1</a:t>
            </a:r>
            <a:r>
              <a:rPr lang="en-US" altLang="zh-CN" dirty="0">
                <a:sym typeface="+mn-ea"/>
              </a:rPr>
              <a:t>+ l</a:t>
            </a:r>
            <a:r>
              <a:rPr lang="en-US" altLang="zh-CN" baseline="-25000" dirty="0">
                <a:sym typeface="+mn-ea"/>
              </a:rPr>
              <a:t>2 </a:t>
            </a:r>
            <a:r>
              <a:rPr lang="en-US" altLang="zh-CN" dirty="0">
                <a:sym typeface="+mn-ea"/>
              </a:rPr>
              <a:t>* stride</a:t>
            </a:r>
            <a:r>
              <a:rPr lang="en-US" altLang="zh-CN" baseline="-25000" dirty="0">
                <a:sym typeface="+mn-ea"/>
              </a:rPr>
              <a:t>2</a:t>
            </a:r>
            <a:r>
              <a:rPr lang="en-US" altLang="zh-CN" dirty="0">
                <a:sym typeface="+mn-ea"/>
              </a:rPr>
              <a:t> + ... + l</a:t>
            </a:r>
            <a:r>
              <a:rPr lang="en-US" altLang="zh-CN" baseline="-25000" dirty="0">
                <a:sym typeface="+mn-ea"/>
              </a:rPr>
              <a:t>n </a:t>
            </a:r>
            <a:r>
              <a:rPr lang="en-US" altLang="zh-CN" dirty="0">
                <a:sym typeface="+mn-ea"/>
              </a:rPr>
              <a:t>* </a:t>
            </a:r>
            <a:r>
              <a:rPr lang="en-US" altLang="zh-CN" dirty="0" err="1">
                <a:sym typeface="+mn-ea"/>
              </a:rPr>
              <a:t>stride</a:t>
            </a:r>
            <a:r>
              <a:rPr lang="en-US" altLang="zh-CN" baseline="-25000" dirty="0" err="1">
                <a:sym typeface="+mn-ea"/>
              </a:rPr>
              <a:t>n</a:t>
            </a:r>
            <a:r>
              <a:rPr lang="en-US" altLang="zh-CN" dirty="0">
                <a:sym typeface="+mn-ea"/>
              </a:rPr>
              <a:t> + offset = l</a:t>
            </a:r>
            <a:r>
              <a:rPr lang="en-US" altLang="zh-CN" baseline="-25000" dirty="0">
                <a:sym typeface="+mn-ea"/>
              </a:rPr>
              <a:t>1</a:t>
            </a:r>
            <a:r>
              <a:rPr lang="en-US" altLang="zh-CN" dirty="0">
                <a:sym typeface="+mn-ea"/>
              </a:rPr>
              <a:t> * ds</a:t>
            </a:r>
            <a:r>
              <a:rPr lang="en-US" altLang="zh-CN" baseline="-25000" dirty="0">
                <a:sym typeface="+mn-ea"/>
              </a:rPr>
              <a:t>1</a:t>
            </a:r>
            <a:r>
              <a:rPr lang="en-US" altLang="zh-CN" dirty="0">
                <a:sym typeface="+mn-ea"/>
              </a:rPr>
              <a:t> + l</a:t>
            </a:r>
            <a:r>
              <a:rPr lang="en-US" altLang="zh-CN" baseline="-25000" dirty="0">
                <a:sym typeface="+mn-ea"/>
              </a:rPr>
              <a:t>2 </a:t>
            </a:r>
            <a:r>
              <a:rPr lang="en-US" altLang="zh-CN" dirty="0">
                <a:sym typeface="+mn-ea"/>
              </a:rPr>
              <a:t>* ds</a:t>
            </a:r>
            <a:r>
              <a:rPr lang="en-US" altLang="zh-CN" baseline="-25000" dirty="0">
                <a:sym typeface="+mn-ea"/>
              </a:rPr>
              <a:t>2</a:t>
            </a:r>
            <a:r>
              <a:rPr lang="en-US" altLang="zh-CN" dirty="0">
                <a:sym typeface="+mn-ea"/>
              </a:rPr>
              <a:t> + ... + l</a:t>
            </a:r>
            <a:r>
              <a:rPr lang="en-US" altLang="zh-CN" baseline="-25000" dirty="0">
                <a:sym typeface="+mn-ea"/>
              </a:rPr>
              <a:t>n</a:t>
            </a:r>
            <a:r>
              <a:rPr lang="en-US" altLang="zh-CN" dirty="0">
                <a:sym typeface="+mn-ea"/>
              </a:rPr>
              <a:t> * </a:t>
            </a:r>
            <a:r>
              <a:rPr lang="en-US" altLang="zh-CN" dirty="0" err="1">
                <a:sym typeface="+mn-ea"/>
              </a:rPr>
              <a:t>ds</a:t>
            </a:r>
            <a:r>
              <a:rPr lang="en-US" altLang="zh-CN" baseline="-25000" dirty="0" err="1">
                <a:sym typeface="+mn-ea"/>
              </a:rPr>
              <a:t>n</a:t>
            </a:r>
            <a:r>
              <a:rPr lang="en-US" altLang="zh-CN" baseline="-25000" dirty="0">
                <a:sym typeface="+mn-ea"/>
              </a:rPr>
              <a:t> </a:t>
            </a:r>
            <a:r>
              <a:rPr lang="en-US" altLang="zh-CN" dirty="0">
                <a:sym typeface="+mn-ea"/>
              </a:rPr>
              <a:t>+ 0 = index </a:t>
            </a:r>
            <a:r>
              <a:rPr lang="zh-CN" altLang="en-US" dirty="0">
                <a:sym typeface="+mn-ea"/>
              </a:rPr>
              <a:t>证毕</a:t>
            </a:r>
          </a:p>
          <a:p>
            <a:r>
              <a:rPr lang="zh-CN" altLang="en-US" dirty="0">
                <a:sym typeface="+mn-ea"/>
              </a:rPr>
              <a:t>推论：张量</a:t>
            </a:r>
            <a:r>
              <a:rPr lang="en-US" altLang="zh-CN" dirty="0">
                <a:sym typeface="+mn-ea"/>
              </a:rPr>
              <a:t>a</a:t>
            </a:r>
            <a:r>
              <a:rPr lang="zh-CN" altLang="en-US" dirty="0">
                <a:sym typeface="+mn-ea"/>
              </a:rPr>
              <a:t>的</a:t>
            </a:r>
            <a:r>
              <a:rPr lang="en-US" altLang="zh-CN" dirty="0">
                <a:sym typeface="+mn-ea"/>
              </a:rPr>
              <a:t>stride </a:t>
            </a:r>
            <a:r>
              <a:rPr lang="zh-CN" altLang="en-US" dirty="0">
                <a:sym typeface="+mn-ea"/>
              </a:rPr>
              <a:t>为 </a:t>
            </a:r>
            <a:r>
              <a:rPr lang="en-US" altLang="zh-CN" dirty="0">
                <a:sym typeface="+mn-ea"/>
              </a:rPr>
              <a:t>default stride</a:t>
            </a:r>
            <a:r>
              <a:rPr lang="zh-CN" altLang="en-US" dirty="0">
                <a:sym typeface="+mn-ea"/>
              </a:rPr>
              <a:t>， </a:t>
            </a:r>
            <a:r>
              <a:rPr lang="en-US" altLang="zh-CN" dirty="0">
                <a:sym typeface="+mn-ea"/>
              </a:rPr>
              <a:t>offset = 0 </a:t>
            </a:r>
            <a:r>
              <a:rPr lang="zh-CN" altLang="en-US" dirty="0">
                <a:sym typeface="+mn-ea"/>
              </a:rPr>
              <a:t>是张量</a:t>
            </a:r>
            <a:r>
              <a:rPr lang="en-US" altLang="zh-CN" dirty="0">
                <a:sym typeface="+mn-ea"/>
              </a:rPr>
              <a:t>a</a:t>
            </a:r>
            <a:r>
              <a:rPr lang="zh-CN" altLang="en-US" dirty="0">
                <a:sym typeface="+mn-ea"/>
              </a:rPr>
              <a:t>为连续张量的充分条件。</a:t>
            </a:r>
          </a:p>
          <a:p>
            <a:r>
              <a:rPr lang="zh-CN" altLang="en-US" dirty="0">
                <a:solidFill>
                  <a:srgbClr val="FF0000"/>
                </a:solidFill>
                <a:sym typeface="+mn-ea"/>
              </a:rPr>
              <a:t>对接术语：不支持</a:t>
            </a:r>
            <a:r>
              <a:rPr lang="en-US" altLang="zh-CN" dirty="0">
                <a:solidFill>
                  <a:srgbClr val="FF0000"/>
                </a:solidFill>
                <a:sym typeface="+mn-ea"/>
              </a:rPr>
              <a:t>stride</a:t>
            </a:r>
            <a:r>
              <a:rPr lang="zh-CN" altLang="en-US" dirty="0">
                <a:solidFill>
                  <a:srgbClr val="FF0000"/>
                </a:solidFill>
                <a:sym typeface="+mn-ea"/>
              </a:rPr>
              <a:t>特性等价于：只支持</a:t>
            </a:r>
            <a:r>
              <a:rPr lang="en-US" altLang="zh-CN" dirty="0">
                <a:solidFill>
                  <a:srgbClr val="FF0000"/>
                </a:solidFill>
                <a:sym typeface="+mn-ea"/>
              </a:rPr>
              <a:t>stride </a:t>
            </a:r>
            <a:r>
              <a:rPr lang="zh-CN" altLang="en-US" dirty="0">
                <a:solidFill>
                  <a:srgbClr val="FF0000"/>
                </a:solidFill>
                <a:sym typeface="+mn-ea"/>
              </a:rPr>
              <a:t>为 </a:t>
            </a:r>
            <a:r>
              <a:rPr lang="en-US" altLang="zh-CN" dirty="0">
                <a:solidFill>
                  <a:srgbClr val="FF0000"/>
                </a:solidFill>
                <a:sym typeface="+mn-ea"/>
              </a:rPr>
              <a:t>default stride</a:t>
            </a:r>
            <a:r>
              <a:rPr lang="zh-CN" altLang="en-US" dirty="0">
                <a:solidFill>
                  <a:srgbClr val="FF0000"/>
                </a:solidFill>
                <a:sym typeface="+mn-ea"/>
              </a:rPr>
              <a:t>， </a:t>
            </a:r>
            <a:r>
              <a:rPr lang="en-US" altLang="zh-CN" dirty="0">
                <a:solidFill>
                  <a:srgbClr val="FF0000"/>
                </a:solidFill>
                <a:sym typeface="+mn-ea"/>
              </a:rPr>
              <a:t>offset = 0 </a:t>
            </a:r>
            <a:r>
              <a:rPr lang="zh-CN" altLang="en-US" dirty="0">
                <a:solidFill>
                  <a:srgbClr val="FF0000"/>
                </a:solidFill>
                <a:sym typeface="+mn-ea"/>
              </a:rPr>
              <a:t>的张量。</a:t>
            </a:r>
          </a:p>
        </p:txBody>
      </p:sp>
      <p:sp>
        <p:nvSpPr>
          <p:cNvPr id="3" name="文本框 2"/>
          <p:cNvSpPr txBox="1"/>
          <p:nvPr/>
        </p:nvSpPr>
        <p:spPr>
          <a:xfrm>
            <a:off x="152400" y="2519680"/>
            <a:ext cx="11737340" cy="2584450"/>
          </a:xfrm>
          <a:prstGeom prst="rect">
            <a:avLst/>
          </a:prstGeom>
          <a:noFill/>
        </p:spPr>
        <p:txBody>
          <a:bodyPr wrap="square" rtlCol="0">
            <a:spAutoFit/>
          </a:bodyPr>
          <a:lstStyle/>
          <a:p>
            <a:r>
              <a:rPr lang="zh-CN" altLang="en-US" dirty="0">
                <a:solidFill>
                  <a:schemeClr val="tx1">
                    <a:lumMod val="50000"/>
                    <a:lumOff val="50000"/>
                  </a:schemeClr>
                </a:solidFill>
              </a:rPr>
              <a:t>定理：</a:t>
            </a:r>
            <a:r>
              <a:rPr lang="en-US" altLang="zh-CN" dirty="0">
                <a:solidFill>
                  <a:schemeClr val="tx1">
                    <a:lumMod val="50000"/>
                    <a:lumOff val="50000"/>
                  </a:schemeClr>
                </a:solidFill>
              </a:rPr>
              <a:t> </a:t>
            </a:r>
            <a:r>
              <a:rPr lang="zh-CN" altLang="en-US" dirty="0">
                <a:solidFill>
                  <a:schemeClr val="tx1">
                    <a:lumMod val="50000"/>
                    <a:lumOff val="50000"/>
                  </a:schemeClr>
                </a:solidFill>
              </a:rPr>
              <a:t>对任意对一个</a:t>
            </a:r>
            <a:r>
              <a:rPr lang="en-US" altLang="zh-CN" dirty="0">
                <a:solidFill>
                  <a:schemeClr val="tx1">
                    <a:lumMod val="50000"/>
                    <a:lumOff val="50000"/>
                  </a:schemeClr>
                </a:solidFill>
              </a:rPr>
              <a:t>n</a:t>
            </a:r>
            <a:r>
              <a:rPr lang="zh-CN" altLang="en-US" dirty="0">
                <a:solidFill>
                  <a:schemeClr val="tx1">
                    <a:lumMod val="50000"/>
                    <a:lumOff val="50000"/>
                  </a:schemeClr>
                </a:solidFill>
              </a:rPr>
              <a:t>维数组，对于其中的任意一个元素，记其序号为</a:t>
            </a:r>
            <a:r>
              <a:rPr lang="en-US" altLang="zh-CN" dirty="0">
                <a:solidFill>
                  <a:schemeClr val="tx1">
                    <a:lumMod val="50000"/>
                    <a:lumOff val="50000"/>
                  </a:schemeClr>
                </a:solidFill>
              </a:rPr>
              <a:t>index</a:t>
            </a:r>
            <a:r>
              <a:rPr lang="zh-CN" altLang="en-US" dirty="0">
                <a:solidFill>
                  <a:schemeClr val="tx1">
                    <a:lumMod val="50000"/>
                    <a:lumOff val="50000"/>
                  </a:schemeClr>
                </a:solidFill>
              </a:rPr>
              <a:t>，记其坐标为（</a:t>
            </a:r>
            <a:r>
              <a:rPr lang="en-US" altLang="zh-CN" dirty="0">
                <a:solidFill>
                  <a:schemeClr val="tx1">
                    <a:lumMod val="50000"/>
                    <a:lumOff val="50000"/>
                  </a:schemeClr>
                </a:solidFill>
              </a:rPr>
              <a:t>l</a:t>
            </a:r>
            <a:r>
              <a:rPr lang="en-US" altLang="zh-CN" baseline="-25000" dirty="0">
                <a:solidFill>
                  <a:schemeClr val="tx1">
                    <a:lumMod val="50000"/>
                    <a:lumOff val="50000"/>
                  </a:schemeClr>
                </a:solidFill>
              </a:rPr>
              <a:t>1</a:t>
            </a:r>
            <a:r>
              <a:rPr lang="en-US" altLang="zh-CN" dirty="0">
                <a:solidFill>
                  <a:schemeClr val="tx1">
                    <a:lumMod val="50000"/>
                    <a:lumOff val="50000"/>
                  </a:schemeClr>
                </a:solidFill>
              </a:rPr>
              <a:t>,l</a:t>
            </a:r>
            <a:r>
              <a:rPr lang="en-US" altLang="zh-CN" baseline="-25000" dirty="0">
                <a:solidFill>
                  <a:schemeClr val="tx1">
                    <a:lumMod val="50000"/>
                    <a:lumOff val="50000"/>
                  </a:schemeClr>
                </a:solidFill>
              </a:rPr>
              <a:t>2</a:t>
            </a:r>
            <a:r>
              <a:rPr lang="en-US" altLang="zh-CN" dirty="0">
                <a:solidFill>
                  <a:schemeClr val="tx1">
                    <a:lumMod val="50000"/>
                    <a:lumOff val="50000"/>
                  </a:schemeClr>
                </a:solidFill>
              </a:rPr>
              <a:t>,...,l</a:t>
            </a:r>
            <a:r>
              <a:rPr lang="en-US" altLang="zh-CN" baseline="-25000" dirty="0">
                <a:solidFill>
                  <a:schemeClr val="tx1">
                    <a:lumMod val="50000"/>
                    <a:lumOff val="50000"/>
                  </a:schemeClr>
                </a:solidFill>
              </a:rPr>
              <a:t>n</a:t>
            </a:r>
            <a:r>
              <a:rPr lang="zh-CN" altLang="en-US" dirty="0">
                <a:solidFill>
                  <a:schemeClr val="tx1">
                    <a:lumMod val="50000"/>
                    <a:lumOff val="50000"/>
                  </a:schemeClr>
                </a:solidFill>
              </a:rPr>
              <a:t>）</a:t>
            </a:r>
            <a:r>
              <a:rPr lang="en-US" altLang="zh-CN" dirty="0">
                <a:solidFill>
                  <a:schemeClr val="tx1">
                    <a:lumMod val="50000"/>
                    <a:lumOff val="50000"/>
                  </a:schemeClr>
                </a:solidFill>
              </a:rPr>
              <a:t>,</a:t>
            </a:r>
            <a:r>
              <a:rPr lang="zh-CN" altLang="en-US" dirty="0">
                <a:solidFill>
                  <a:schemeClr val="tx1">
                    <a:lumMod val="50000"/>
                    <a:lumOff val="50000"/>
                  </a:schemeClr>
                </a:solidFill>
              </a:rPr>
              <a:t>则有：</a:t>
            </a:r>
          </a:p>
          <a:p>
            <a:r>
              <a:rPr lang="en-US" altLang="zh-CN" dirty="0">
                <a:solidFill>
                  <a:schemeClr val="tx1">
                    <a:lumMod val="50000"/>
                    <a:lumOff val="50000"/>
                  </a:schemeClr>
                </a:solidFill>
              </a:rPr>
              <a:t>index = l</a:t>
            </a:r>
            <a:r>
              <a:rPr lang="en-US" altLang="zh-CN" baseline="-25000" dirty="0">
                <a:solidFill>
                  <a:schemeClr val="tx1">
                    <a:lumMod val="50000"/>
                    <a:lumOff val="50000"/>
                  </a:schemeClr>
                </a:solidFill>
              </a:rPr>
              <a:t>1</a:t>
            </a:r>
            <a:r>
              <a:rPr lang="en-US" altLang="zh-CN" dirty="0">
                <a:solidFill>
                  <a:schemeClr val="tx1">
                    <a:lumMod val="50000"/>
                    <a:lumOff val="50000"/>
                  </a:schemeClr>
                </a:solidFill>
              </a:rPr>
              <a:t> * ds</a:t>
            </a:r>
            <a:r>
              <a:rPr lang="en-US" altLang="zh-CN" baseline="-25000" dirty="0">
                <a:solidFill>
                  <a:schemeClr val="tx1">
                    <a:lumMod val="50000"/>
                    <a:lumOff val="50000"/>
                  </a:schemeClr>
                </a:solidFill>
              </a:rPr>
              <a:t>1</a:t>
            </a:r>
            <a:r>
              <a:rPr lang="en-US" altLang="zh-CN" dirty="0">
                <a:solidFill>
                  <a:schemeClr val="tx1">
                    <a:lumMod val="50000"/>
                    <a:lumOff val="50000"/>
                  </a:schemeClr>
                </a:solidFill>
              </a:rPr>
              <a:t> + l</a:t>
            </a:r>
            <a:r>
              <a:rPr lang="en-US" altLang="zh-CN" baseline="-25000" dirty="0">
                <a:solidFill>
                  <a:schemeClr val="tx1">
                    <a:lumMod val="50000"/>
                    <a:lumOff val="50000"/>
                  </a:schemeClr>
                </a:solidFill>
              </a:rPr>
              <a:t>2 </a:t>
            </a:r>
            <a:r>
              <a:rPr lang="en-US" altLang="zh-CN" dirty="0">
                <a:solidFill>
                  <a:schemeClr val="tx1">
                    <a:lumMod val="50000"/>
                    <a:lumOff val="50000"/>
                  </a:schemeClr>
                </a:solidFill>
              </a:rPr>
              <a:t>* ds</a:t>
            </a:r>
            <a:r>
              <a:rPr lang="en-US" altLang="zh-CN" baseline="-25000" dirty="0">
                <a:solidFill>
                  <a:schemeClr val="tx1">
                    <a:lumMod val="50000"/>
                    <a:lumOff val="50000"/>
                  </a:schemeClr>
                </a:solidFill>
              </a:rPr>
              <a:t>2</a:t>
            </a:r>
            <a:r>
              <a:rPr lang="en-US" altLang="zh-CN" dirty="0">
                <a:solidFill>
                  <a:schemeClr val="tx1">
                    <a:lumMod val="50000"/>
                    <a:lumOff val="50000"/>
                  </a:schemeClr>
                </a:solidFill>
              </a:rPr>
              <a:t> + ... + l</a:t>
            </a:r>
            <a:r>
              <a:rPr lang="en-US" altLang="zh-CN" baseline="-25000" dirty="0">
                <a:solidFill>
                  <a:schemeClr val="tx1">
                    <a:lumMod val="50000"/>
                    <a:lumOff val="50000"/>
                  </a:schemeClr>
                </a:solidFill>
              </a:rPr>
              <a:t>n</a:t>
            </a:r>
            <a:r>
              <a:rPr lang="en-US" altLang="zh-CN" dirty="0">
                <a:solidFill>
                  <a:schemeClr val="tx1">
                    <a:lumMod val="50000"/>
                    <a:lumOff val="50000"/>
                  </a:schemeClr>
                </a:solidFill>
              </a:rPr>
              <a:t> * </a:t>
            </a:r>
            <a:r>
              <a:rPr lang="en-US" altLang="zh-CN" dirty="0" err="1">
                <a:solidFill>
                  <a:schemeClr val="tx1">
                    <a:lumMod val="50000"/>
                    <a:lumOff val="50000"/>
                  </a:schemeClr>
                </a:solidFill>
              </a:rPr>
              <a:t>ds</a:t>
            </a:r>
            <a:r>
              <a:rPr lang="en-US" altLang="zh-CN" baseline="-25000" dirty="0" err="1">
                <a:solidFill>
                  <a:schemeClr val="tx1">
                    <a:lumMod val="50000"/>
                    <a:lumOff val="50000"/>
                  </a:schemeClr>
                </a:solidFill>
              </a:rPr>
              <a:t>n</a:t>
            </a:r>
            <a:r>
              <a:rPr lang="en-US" altLang="zh-CN" dirty="0">
                <a:solidFill>
                  <a:schemeClr val="tx1">
                    <a:lumMod val="50000"/>
                    <a:lumOff val="50000"/>
                  </a:schemeClr>
                </a:solidFill>
              </a:rPr>
              <a:t>  </a:t>
            </a:r>
            <a:r>
              <a:rPr lang="zh-CN" altLang="en-US" dirty="0">
                <a:solidFill>
                  <a:schemeClr val="tx1">
                    <a:lumMod val="50000"/>
                    <a:lumOff val="50000"/>
                  </a:schemeClr>
                </a:solidFill>
              </a:rPr>
              <a:t>其中，（</a:t>
            </a:r>
            <a:r>
              <a:rPr lang="en-US" altLang="zh-CN" dirty="0">
                <a:solidFill>
                  <a:schemeClr val="tx1">
                    <a:lumMod val="50000"/>
                    <a:lumOff val="50000"/>
                  </a:schemeClr>
                </a:solidFill>
              </a:rPr>
              <a:t>ds</a:t>
            </a:r>
            <a:r>
              <a:rPr lang="en-US" altLang="zh-CN" baseline="-25000" dirty="0">
                <a:solidFill>
                  <a:schemeClr val="tx1">
                    <a:lumMod val="50000"/>
                    <a:lumOff val="50000"/>
                  </a:schemeClr>
                </a:solidFill>
              </a:rPr>
              <a:t>1</a:t>
            </a:r>
            <a:r>
              <a:rPr lang="zh-CN" altLang="en-US" dirty="0">
                <a:solidFill>
                  <a:schemeClr val="tx1">
                    <a:lumMod val="50000"/>
                    <a:lumOff val="50000"/>
                  </a:schemeClr>
                </a:solidFill>
              </a:rPr>
              <a:t>，</a:t>
            </a:r>
            <a:r>
              <a:rPr lang="en-US" altLang="zh-CN" dirty="0">
                <a:solidFill>
                  <a:schemeClr val="tx1">
                    <a:lumMod val="50000"/>
                    <a:lumOff val="50000"/>
                  </a:schemeClr>
                </a:solidFill>
              </a:rPr>
              <a:t>ds</a:t>
            </a:r>
            <a:r>
              <a:rPr lang="en-US" altLang="zh-CN" baseline="-25000" dirty="0">
                <a:solidFill>
                  <a:schemeClr val="tx1">
                    <a:lumMod val="50000"/>
                    <a:lumOff val="50000"/>
                  </a:schemeClr>
                </a:solidFill>
              </a:rPr>
              <a:t>2</a:t>
            </a:r>
            <a:r>
              <a:rPr lang="en-US" altLang="zh-CN" dirty="0">
                <a:solidFill>
                  <a:schemeClr val="tx1">
                    <a:lumMod val="50000"/>
                    <a:lumOff val="50000"/>
                  </a:schemeClr>
                </a:solidFill>
              </a:rPr>
              <a:t>,...</a:t>
            </a:r>
            <a:r>
              <a:rPr lang="en-US" altLang="zh-CN" dirty="0" err="1">
                <a:solidFill>
                  <a:schemeClr val="tx1">
                    <a:lumMod val="50000"/>
                    <a:lumOff val="50000"/>
                  </a:schemeClr>
                </a:solidFill>
              </a:rPr>
              <a:t>ds</a:t>
            </a:r>
            <a:r>
              <a:rPr lang="en-US" altLang="zh-CN" baseline="-25000" dirty="0" err="1">
                <a:solidFill>
                  <a:schemeClr val="tx1">
                    <a:lumMod val="50000"/>
                    <a:lumOff val="50000"/>
                  </a:schemeClr>
                </a:solidFill>
              </a:rPr>
              <a:t>n</a:t>
            </a:r>
            <a:r>
              <a:rPr lang="zh-CN" altLang="en-US" dirty="0">
                <a:solidFill>
                  <a:schemeClr val="tx1">
                    <a:lumMod val="50000"/>
                    <a:lumOff val="50000"/>
                  </a:schemeClr>
                </a:solidFill>
              </a:rPr>
              <a:t>）为</a:t>
            </a:r>
            <a:r>
              <a:rPr lang="en-US" altLang="zh-CN" dirty="0">
                <a:solidFill>
                  <a:schemeClr val="tx1">
                    <a:lumMod val="50000"/>
                    <a:lumOff val="50000"/>
                  </a:schemeClr>
                </a:solidFill>
              </a:rPr>
              <a:t>n</a:t>
            </a:r>
            <a:r>
              <a:rPr lang="zh-CN" altLang="en-US" dirty="0">
                <a:solidFill>
                  <a:schemeClr val="tx1">
                    <a:lumMod val="50000"/>
                    <a:lumOff val="50000"/>
                  </a:schemeClr>
                </a:solidFill>
              </a:rPr>
              <a:t>维数组的默认步长（</a:t>
            </a:r>
            <a:r>
              <a:rPr lang="en-US" altLang="zh-CN" dirty="0">
                <a:solidFill>
                  <a:schemeClr val="tx1">
                    <a:lumMod val="50000"/>
                    <a:lumOff val="50000"/>
                  </a:schemeClr>
                </a:solidFill>
              </a:rPr>
              <a:t>default stride</a:t>
            </a:r>
            <a:r>
              <a:rPr lang="zh-CN" altLang="en-US" dirty="0">
                <a:solidFill>
                  <a:schemeClr val="tx1">
                    <a:lumMod val="50000"/>
                    <a:lumOff val="50000"/>
                  </a:schemeClr>
                </a:solidFill>
              </a:rPr>
              <a:t>）；</a:t>
            </a:r>
          </a:p>
          <a:p>
            <a:r>
              <a:rPr lang="zh-CN" altLang="en-US" dirty="0">
                <a:solidFill>
                  <a:schemeClr val="tx1">
                    <a:lumMod val="50000"/>
                    <a:lumOff val="50000"/>
                  </a:schemeClr>
                </a:solidFill>
              </a:rPr>
              <a:t>且有： </a:t>
            </a:r>
            <a:r>
              <a:rPr lang="en-US" altLang="zh-CN" dirty="0">
                <a:solidFill>
                  <a:schemeClr val="tx1">
                    <a:lumMod val="50000"/>
                    <a:lumOff val="50000"/>
                  </a:schemeClr>
                </a:solidFill>
              </a:rPr>
              <a:t>l</a:t>
            </a:r>
            <a:r>
              <a:rPr lang="en-US" altLang="zh-CN" baseline="-25000" dirty="0">
                <a:solidFill>
                  <a:schemeClr val="tx1">
                    <a:lumMod val="50000"/>
                    <a:lumOff val="50000"/>
                  </a:schemeClr>
                </a:solidFill>
              </a:rPr>
              <a:t>1</a:t>
            </a:r>
            <a:r>
              <a:rPr lang="en-US" altLang="zh-CN" dirty="0">
                <a:solidFill>
                  <a:schemeClr val="tx1">
                    <a:lumMod val="50000"/>
                    <a:lumOff val="50000"/>
                  </a:schemeClr>
                </a:solidFill>
              </a:rPr>
              <a:t> = index / ds</a:t>
            </a:r>
            <a:r>
              <a:rPr lang="en-US" altLang="zh-CN" baseline="-25000" dirty="0">
                <a:solidFill>
                  <a:schemeClr val="tx1">
                    <a:lumMod val="50000"/>
                    <a:lumOff val="50000"/>
                  </a:schemeClr>
                </a:solidFill>
              </a:rPr>
              <a:t>1</a:t>
            </a:r>
          </a:p>
          <a:p>
            <a:r>
              <a:rPr lang="en-US" altLang="zh-CN" dirty="0">
                <a:solidFill>
                  <a:schemeClr val="tx1">
                    <a:lumMod val="50000"/>
                    <a:lumOff val="50000"/>
                  </a:schemeClr>
                </a:solidFill>
              </a:rPr>
              <a:t>            l</a:t>
            </a:r>
            <a:r>
              <a:rPr lang="en-US" altLang="zh-CN" baseline="-25000" dirty="0">
                <a:solidFill>
                  <a:schemeClr val="tx1">
                    <a:lumMod val="50000"/>
                    <a:lumOff val="50000"/>
                  </a:schemeClr>
                </a:solidFill>
              </a:rPr>
              <a:t>2</a:t>
            </a:r>
            <a:r>
              <a:rPr lang="en-US" altLang="zh-CN" dirty="0">
                <a:solidFill>
                  <a:schemeClr val="tx1">
                    <a:lumMod val="50000"/>
                    <a:lumOff val="50000"/>
                  </a:schemeClr>
                </a:solidFill>
              </a:rPr>
              <a:t> = (index % ds</a:t>
            </a:r>
            <a:r>
              <a:rPr lang="en-US" altLang="zh-CN" baseline="-25000" dirty="0">
                <a:solidFill>
                  <a:schemeClr val="tx1">
                    <a:lumMod val="50000"/>
                    <a:lumOff val="50000"/>
                  </a:schemeClr>
                </a:solidFill>
              </a:rPr>
              <a:t>1</a:t>
            </a:r>
            <a:r>
              <a:rPr lang="en-US" altLang="zh-CN" dirty="0">
                <a:solidFill>
                  <a:schemeClr val="tx1">
                    <a:lumMod val="50000"/>
                    <a:lumOff val="50000"/>
                  </a:schemeClr>
                </a:solidFill>
              </a:rPr>
              <a:t>)/ ds</a:t>
            </a:r>
            <a:r>
              <a:rPr lang="en-US" altLang="zh-CN" baseline="-25000" dirty="0">
                <a:solidFill>
                  <a:schemeClr val="tx1">
                    <a:lumMod val="50000"/>
                    <a:lumOff val="50000"/>
                  </a:schemeClr>
                </a:solidFill>
              </a:rPr>
              <a:t>2</a:t>
            </a:r>
          </a:p>
          <a:p>
            <a:r>
              <a:rPr lang="en-US" altLang="zh-CN" dirty="0">
                <a:solidFill>
                  <a:schemeClr val="tx1">
                    <a:lumMod val="50000"/>
                    <a:lumOff val="50000"/>
                  </a:schemeClr>
                </a:solidFill>
              </a:rPr>
              <a:t>            l</a:t>
            </a:r>
            <a:r>
              <a:rPr lang="en-US" altLang="zh-CN" baseline="-25000" dirty="0">
                <a:solidFill>
                  <a:schemeClr val="tx1">
                    <a:lumMod val="50000"/>
                    <a:lumOff val="50000"/>
                  </a:schemeClr>
                </a:solidFill>
              </a:rPr>
              <a:t>3</a:t>
            </a:r>
            <a:r>
              <a:rPr lang="en-US" altLang="zh-CN" dirty="0">
                <a:solidFill>
                  <a:schemeClr val="tx1">
                    <a:lumMod val="50000"/>
                    <a:lumOff val="50000"/>
                  </a:schemeClr>
                </a:solidFill>
              </a:rPr>
              <a:t> = (index % ds</a:t>
            </a:r>
            <a:r>
              <a:rPr lang="en-US" altLang="zh-CN" baseline="-25000" dirty="0">
                <a:solidFill>
                  <a:schemeClr val="tx1">
                    <a:lumMod val="50000"/>
                    <a:lumOff val="50000"/>
                  </a:schemeClr>
                </a:solidFill>
              </a:rPr>
              <a:t>1</a:t>
            </a:r>
            <a:r>
              <a:rPr lang="en-US" altLang="zh-CN" dirty="0">
                <a:solidFill>
                  <a:schemeClr val="tx1">
                    <a:lumMod val="50000"/>
                    <a:lumOff val="50000"/>
                  </a:schemeClr>
                </a:solidFill>
              </a:rPr>
              <a:t> %  ds</a:t>
            </a:r>
            <a:r>
              <a:rPr lang="en-US" altLang="zh-CN" baseline="-25000" dirty="0">
                <a:solidFill>
                  <a:schemeClr val="tx1">
                    <a:lumMod val="50000"/>
                    <a:lumOff val="50000"/>
                  </a:schemeClr>
                </a:solidFill>
              </a:rPr>
              <a:t>2</a:t>
            </a:r>
            <a:r>
              <a:rPr lang="en-US" altLang="zh-CN" dirty="0">
                <a:solidFill>
                  <a:schemeClr val="tx1">
                    <a:lumMod val="50000"/>
                    <a:lumOff val="50000"/>
                  </a:schemeClr>
                </a:solidFill>
              </a:rPr>
              <a:t>) / ds</a:t>
            </a:r>
            <a:r>
              <a:rPr lang="en-US" altLang="zh-CN" baseline="-25000" dirty="0">
                <a:solidFill>
                  <a:schemeClr val="tx1">
                    <a:lumMod val="50000"/>
                    <a:lumOff val="50000"/>
                  </a:schemeClr>
                </a:solidFill>
              </a:rPr>
              <a:t>3</a:t>
            </a:r>
          </a:p>
          <a:p>
            <a:r>
              <a:rPr lang="zh-CN" altLang="en-US" dirty="0">
                <a:solidFill>
                  <a:schemeClr val="tx1">
                    <a:lumMod val="50000"/>
                    <a:lumOff val="50000"/>
                  </a:schemeClr>
                </a:solidFill>
              </a:rPr>
              <a:t>            </a:t>
            </a:r>
            <a:r>
              <a:rPr lang="en-US" altLang="zh-CN" dirty="0">
                <a:solidFill>
                  <a:schemeClr val="tx1">
                    <a:lumMod val="50000"/>
                    <a:lumOff val="50000"/>
                  </a:schemeClr>
                </a:solidFill>
              </a:rPr>
              <a:t>.</a:t>
            </a:r>
          </a:p>
          <a:p>
            <a:r>
              <a:rPr lang="en-US" altLang="zh-CN" dirty="0">
                <a:solidFill>
                  <a:schemeClr val="tx1">
                    <a:lumMod val="50000"/>
                    <a:lumOff val="50000"/>
                  </a:schemeClr>
                </a:solidFill>
              </a:rPr>
              <a:t>            .</a:t>
            </a:r>
          </a:p>
          <a:p>
            <a:r>
              <a:rPr lang="en-US" altLang="zh-CN" dirty="0">
                <a:solidFill>
                  <a:schemeClr val="tx1">
                    <a:lumMod val="50000"/>
                    <a:lumOff val="50000"/>
                  </a:schemeClr>
                </a:solidFill>
              </a:rPr>
              <a:t>            .</a:t>
            </a:r>
          </a:p>
          <a:p>
            <a:r>
              <a:rPr lang="en-US" altLang="zh-CN" dirty="0">
                <a:solidFill>
                  <a:schemeClr val="tx1">
                    <a:lumMod val="50000"/>
                    <a:lumOff val="50000"/>
                  </a:schemeClr>
                </a:solidFill>
              </a:rPr>
              <a:t>            l</a:t>
            </a:r>
            <a:r>
              <a:rPr lang="en-US" altLang="zh-CN" baseline="-25000" dirty="0">
                <a:solidFill>
                  <a:schemeClr val="tx1">
                    <a:lumMod val="50000"/>
                    <a:lumOff val="50000"/>
                  </a:schemeClr>
                </a:solidFill>
              </a:rPr>
              <a:t>n</a:t>
            </a:r>
            <a:r>
              <a:rPr lang="en-US" altLang="zh-CN" dirty="0">
                <a:solidFill>
                  <a:schemeClr val="tx1">
                    <a:lumMod val="50000"/>
                    <a:lumOff val="50000"/>
                  </a:schemeClr>
                </a:solidFill>
              </a:rPr>
              <a:t> = (index % T</a:t>
            </a:r>
            <a:r>
              <a:rPr lang="en-US" altLang="zh-CN" baseline="-25000" dirty="0">
                <a:solidFill>
                  <a:schemeClr val="tx1">
                    <a:lumMod val="50000"/>
                    <a:lumOff val="50000"/>
                  </a:schemeClr>
                </a:solidFill>
              </a:rPr>
              <a:t>1 </a:t>
            </a:r>
            <a:r>
              <a:rPr lang="en-US" altLang="zh-CN" dirty="0">
                <a:solidFill>
                  <a:schemeClr val="tx1">
                    <a:lumMod val="50000"/>
                    <a:lumOff val="50000"/>
                  </a:schemeClr>
                </a:solidFill>
              </a:rPr>
              <a:t>% T</a:t>
            </a:r>
            <a:r>
              <a:rPr lang="en-US" altLang="zh-CN" baseline="-25000" dirty="0">
                <a:solidFill>
                  <a:schemeClr val="tx1">
                    <a:lumMod val="50000"/>
                    <a:lumOff val="50000"/>
                  </a:schemeClr>
                </a:solidFill>
              </a:rPr>
              <a:t>2</a:t>
            </a:r>
            <a:r>
              <a:rPr lang="en-US" altLang="zh-CN" dirty="0">
                <a:solidFill>
                  <a:schemeClr val="tx1">
                    <a:lumMod val="50000"/>
                    <a:lumOff val="50000"/>
                  </a:schemeClr>
                </a:solidFill>
              </a:rPr>
              <a:t> % ... % T</a:t>
            </a:r>
            <a:r>
              <a:rPr lang="en-US" altLang="zh-CN" baseline="-25000" dirty="0">
                <a:solidFill>
                  <a:schemeClr val="tx1">
                    <a:lumMod val="50000"/>
                    <a:lumOff val="50000"/>
                  </a:schemeClr>
                </a:solidFill>
              </a:rPr>
              <a:t>n-1</a:t>
            </a:r>
            <a:r>
              <a:rPr lang="en-US" altLang="zh-CN" dirty="0">
                <a:solidFill>
                  <a:schemeClr val="tx1">
                    <a:lumMod val="50000"/>
                    <a:lumOff val="50000"/>
                  </a:schemeClr>
                </a:solidFill>
              </a:rPr>
              <a:t>) / </a:t>
            </a:r>
            <a:r>
              <a:rPr lang="en-US" altLang="zh-CN" dirty="0" err="1">
                <a:solidFill>
                  <a:schemeClr val="tx1">
                    <a:lumMod val="50000"/>
                    <a:lumOff val="50000"/>
                  </a:schemeClr>
                </a:solidFill>
              </a:rPr>
              <a:t>T</a:t>
            </a:r>
            <a:r>
              <a:rPr lang="en-US" altLang="zh-CN" baseline="-25000" dirty="0" err="1">
                <a:solidFill>
                  <a:schemeClr val="tx1">
                    <a:lumMod val="50000"/>
                    <a:lumOff val="50000"/>
                  </a:schemeClr>
                </a:solidFill>
              </a:rPr>
              <a:t>n</a:t>
            </a:r>
            <a:endParaRPr lang="en-US" altLang="zh-CN" baseline="-25000" dirty="0">
              <a:solidFill>
                <a:schemeClr val="tx1">
                  <a:lumMod val="50000"/>
                  <a:lumOff val="50000"/>
                </a:schemeClr>
              </a:solidFill>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35" y="170180"/>
            <a:ext cx="560070" cy="420370"/>
            <a:chOff x="-1" y="268"/>
            <a:chExt cx="882" cy="662"/>
          </a:xfrm>
        </p:grpSpPr>
        <p:sp>
          <p:nvSpPr>
            <p:cNvPr id="2" name="任意多边形 1"/>
            <p:cNvSpPr/>
            <p:nvPr/>
          </p:nvSpPr>
          <p:spPr>
            <a:xfrm>
              <a:off x="-1" y="294"/>
              <a:ext cx="882" cy="63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882" h="636">
                  <a:moveTo>
                    <a:pt x="0" y="0"/>
                  </a:moveTo>
                  <a:lnTo>
                    <a:pt x="882" y="0"/>
                  </a:lnTo>
                  <a:lnTo>
                    <a:pt x="723" y="636"/>
                  </a:lnTo>
                  <a:lnTo>
                    <a:pt x="0" y="636"/>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平行四边形 3"/>
            <p:cNvSpPr/>
            <p:nvPr/>
          </p:nvSpPr>
          <p:spPr>
            <a:xfrm>
              <a:off x="240" y="268"/>
              <a:ext cx="425" cy="662"/>
            </a:xfrm>
            <a:prstGeom prst="parallelogram">
              <a:avLst>
                <a:gd name="adj" fmla="val 40235"/>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86740" y="108585"/>
            <a:ext cx="1929130" cy="422680"/>
          </a:xfrm>
          <a:prstGeom prst="rect">
            <a:avLst/>
          </a:prstGeom>
          <a:noFill/>
        </p:spPr>
        <p:txBody>
          <a:bodyPr wrap="square" rtlCol="0">
            <a:spAutoFit/>
          </a:bodyPr>
          <a:lstStyle/>
          <a:p>
            <a:pPr algn="dist">
              <a:lnSpc>
                <a:spcPct val="110000"/>
              </a:lnSpc>
            </a:pPr>
            <a:r>
              <a:rPr lang="en-US" altLang="zh-CN"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tensor</a:t>
            </a:r>
            <a:r>
              <a:rPr lang="zh-CN" altLang="en-US"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的操作</a:t>
            </a:r>
          </a:p>
        </p:txBody>
      </p:sp>
      <p:sp>
        <p:nvSpPr>
          <p:cNvPr id="5" name="文本框 4"/>
          <p:cNvSpPr txBox="1"/>
          <p:nvPr/>
        </p:nvSpPr>
        <p:spPr>
          <a:xfrm>
            <a:off x="335280" y="590550"/>
            <a:ext cx="11621135" cy="645160"/>
          </a:xfrm>
          <a:prstGeom prst="rect">
            <a:avLst/>
          </a:prstGeom>
          <a:noFill/>
        </p:spPr>
        <p:txBody>
          <a:bodyPr wrap="square" rtlCol="0">
            <a:spAutoFit/>
          </a:bodyPr>
          <a:lstStyle/>
          <a:p>
            <a:r>
              <a:rPr lang="zh-CN" altLang="en-US" dirty="0"/>
              <a:t>子张量的定义：若对于张量</a:t>
            </a:r>
            <a:r>
              <a:rPr lang="en-US" altLang="zh-CN" dirty="0"/>
              <a:t>a</a:t>
            </a:r>
            <a:r>
              <a:rPr lang="zh-CN" altLang="en-US" dirty="0"/>
              <a:t>中任意一个元素</a:t>
            </a:r>
            <a:r>
              <a:rPr lang="en-US" altLang="zh-CN" dirty="0">
                <a:sym typeface="+mn-ea"/>
              </a:rPr>
              <a:t>a(l</a:t>
            </a:r>
            <a:r>
              <a:rPr lang="en-US" altLang="zh-CN" baseline="-25000" dirty="0">
                <a:sym typeface="+mn-ea"/>
              </a:rPr>
              <a:t>1</a:t>
            </a:r>
            <a:r>
              <a:rPr lang="zh-CN" altLang="en-US" dirty="0">
                <a:sym typeface="+mn-ea"/>
              </a:rPr>
              <a:t>，</a:t>
            </a:r>
            <a:r>
              <a:rPr lang="en-US" altLang="zh-CN" dirty="0">
                <a:sym typeface="+mn-ea"/>
              </a:rPr>
              <a:t>l</a:t>
            </a:r>
            <a:r>
              <a:rPr lang="en-US" altLang="zh-CN" baseline="-25000" dirty="0">
                <a:sym typeface="+mn-ea"/>
              </a:rPr>
              <a:t>2</a:t>
            </a:r>
            <a:r>
              <a:rPr lang="zh-CN" altLang="en-US" dirty="0">
                <a:sym typeface="+mn-ea"/>
              </a:rPr>
              <a:t>，</a:t>
            </a:r>
            <a:r>
              <a:rPr lang="en-US" altLang="zh-CN" dirty="0">
                <a:sym typeface="+mn-ea"/>
              </a:rPr>
              <a:t>...l</a:t>
            </a:r>
            <a:r>
              <a:rPr lang="en-US" altLang="zh-CN" baseline="-25000" dirty="0">
                <a:sym typeface="+mn-ea"/>
              </a:rPr>
              <a:t>n</a:t>
            </a:r>
            <a:r>
              <a:rPr lang="en-US" altLang="zh-CN" dirty="0">
                <a:sym typeface="+mn-ea"/>
              </a:rPr>
              <a:t>)</a:t>
            </a:r>
            <a:r>
              <a:rPr lang="zh-CN" altLang="en-US" dirty="0">
                <a:sym typeface="+mn-ea"/>
              </a:rPr>
              <a:t>，均有</a:t>
            </a:r>
            <a:r>
              <a:rPr lang="en-US" altLang="zh-CN" dirty="0">
                <a:sym typeface="+mn-ea"/>
              </a:rPr>
              <a:t>a(l</a:t>
            </a:r>
            <a:r>
              <a:rPr lang="en-US" altLang="zh-CN" baseline="-25000" dirty="0">
                <a:sym typeface="+mn-ea"/>
              </a:rPr>
              <a:t>1</a:t>
            </a:r>
            <a:r>
              <a:rPr lang="zh-CN" altLang="en-US" dirty="0">
                <a:sym typeface="+mn-ea"/>
              </a:rPr>
              <a:t>，</a:t>
            </a:r>
            <a:r>
              <a:rPr lang="en-US" altLang="zh-CN" dirty="0">
                <a:sym typeface="+mn-ea"/>
              </a:rPr>
              <a:t>l</a:t>
            </a:r>
            <a:r>
              <a:rPr lang="en-US" altLang="zh-CN" baseline="-25000" dirty="0">
                <a:sym typeface="+mn-ea"/>
              </a:rPr>
              <a:t>2</a:t>
            </a:r>
            <a:r>
              <a:rPr lang="zh-CN" altLang="en-US" dirty="0">
                <a:sym typeface="+mn-ea"/>
              </a:rPr>
              <a:t>，</a:t>
            </a:r>
            <a:r>
              <a:rPr lang="en-US" altLang="zh-CN" dirty="0">
                <a:sym typeface="+mn-ea"/>
              </a:rPr>
              <a:t>...l</a:t>
            </a:r>
            <a:r>
              <a:rPr lang="en-US" altLang="zh-CN" baseline="-25000" dirty="0">
                <a:sym typeface="+mn-ea"/>
              </a:rPr>
              <a:t>n</a:t>
            </a:r>
            <a:r>
              <a:rPr lang="en-US" altLang="zh-CN" dirty="0">
                <a:sym typeface="+mn-ea"/>
              </a:rPr>
              <a:t>) = b(l</a:t>
            </a:r>
            <a:r>
              <a:rPr lang="en-US" altLang="zh-CN" baseline="-25000" dirty="0">
                <a:sym typeface="+mn-ea"/>
              </a:rPr>
              <a:t>1</a:t>
            </a:r>
            <a:r>
              <a:rPr lang="zh-CN" altLang="en-US" dirty="0">
                <a:sym typeface="+mn-ea"/>
              </a:rPr>
              <a:t>，</a:t>
            </a:r>
            <a:r>
              <a:rPr lang="en-US" altLang="zh-CN" dirty="0">
                <a:sym typeface="+mn-ea"/>
              </a:rPr>
              <a:t>l</a:t>
            </a:r>
            <a:r>
              <a:rPr lang="en-US" altLang="zh-CN" baseline="-25000" dirty="0">
                <a:sym typeface="+mn-ea"/>
              </a:rPr>
              <a:t>2</a:t>
            </a:r>
            <a:r>
              <a:rPr lang="zh-CN" altLang="en-US" dirty="0">
                <a:sym typeface="+mn-ea"/>
              </a:rPr>
              <a:t>，</a:t>
            </a:r>
            <a:r>
              <a:rPr lang="en-US" altLang="zh-CN" dirty="0">
                <a:sym typeface="+mn-ea"/>
              </a:rPr>
              <a:t>...l</a:t>
            </a:r>
            <a:r>
              <a:rPr lang="en-US" altLang="zh-CN" baseline="-25000" dirty="0">
                <a:sym typeface="+mn-ea"/>
              </a:rPr>
              <a:t>n</a:t>
            </a:r>
            <a:r>
              <a:rPr lang="en-US" altLang="zh-CN" dirty="0">
                <a:sym typeface="+mn-ea"/>
              </a:rPr>
              <a:t>)</a:t>
            </a:r>
            <a:r>
              <a:rPr lang="zh-CN" altLang="en-US" dirty="0">
                <a:sym typeface="+mn-ea"/>
              </a:rPr>
              <a:t> ，则称张量</a:t>
            </a:r>
            <a:r>
              <a:rPr lang="en-US" altLang="zh-CN" dirty="0">
                <a:sym typeface="+mn-ea"/>
              </a:rPr>
              <a:t>a</a:t>
            </a:r>
            <a:r>
              <a:rPr lang="zh-CN" altLang="en-US" dirty="0">
                <a:sym typeface="+mn-ea"/>
              </a:rPr>
              <a:t>为张量</a:t>
            </a:r>
            <a:r>
              <a:rPr lang="en-US" altLang="zh-CN" dirty="0">
                <a:sym typeface="+mn-ea"/>
              </a:rPr>
              <a:t>b</a:t>
            </a:r>
            <a:r>
              <a:rPr lang="zh-CN" altLang="en-US" dirty="0">
                <a:sym typeface="+mn-ea"/>
              </a:rPr>
              <a:t>的一个子张量。</a:t>
            </a:r>
          </a:p>
        </p:txBody>
      </p:sp>
      <p:sp>
        <p:nvSpPr>
          <p:cNvPr id="6" name="文本框 5"/>
          <p:cNvSpPr txBox="1"/>
          <p:nvPr/>
        </p:nvSpPr>
        <p:spPr>
          <a:xfrm>
            <a:off x="2624455" y="196215"/>
            <a:ext cx="8913495" cy="368300"/>
          </a:xfrm>
          <a:prstGeom prst="rect">
            <a:avLst/>
          </a:prstGeom>
          <a:noFill/>
        </p:spPr>
        <p:txBody>
          <a:bodyPr wrap="square" rtlCol="0">
            <a:spAutoFit/>
          </a:bodyPr>
          <a:lstStyle/>
          <a:p>
            <a:r>
              <a:rPr lang="zh-CN" altLang="en-US"/>
              <a:t>记一个</a:t>
            </a:r>
            <a:r>
              <a:rPr lang="en-US" altLang="zh-CN"/>
              <a:t>n</a:t>
            </a:r>
            <a:r>
              <a:rPr lang="zh-CN" altLang="en-US"/>
              <a:t>维</a:t>
            </a:r>
            <a:r>
              <a:rPr lang="en-US" altLang="zh-CN"/>
              <a:t>tensor </a:t>
            </a:r>
            <a:r>
              <a:rPr lang="zh-CN" altLang="en-US"/>
              <a:t>为</a:t>
            </a:r>
            <a:r>
              <a:rPr lang="en-US" altLang="zh-CN"/>
              <a:t>a</a:t>
            </a:r>
            <a:r>
              <a:rPr lang="zh-CN" altLang="en-US"/>
              <a:t>，</a:t>
            </a:r>
            <a:r>
              <a:rPr lang="en-US" altLang="zh-CN"/>
              <a:t>'a(l</a:t>
            </a:r>
            <a:r>
              <a:rPr lang="en-US" altLang="zh-CN" baseline="-25000"/>
              <a:t>1</a:t>
            </a:r>
            <a:r>
              <a:rPr lang="zh-CN" altLang="en-US"/>
              <a:t>，</a:t>
            </a:r>
            <a:r>
              <a:rPr lang="en-US" altLang="zh-CN"/>
              <a:t>l</a:t>
            </a:r>
            <a:r>
              <a:rPr lang="en-US" altLang="zh-CN" baseline="-25000"/>
              <a:t>2</a:t>
            </a:r>
            <a:r>
              <a:rPr lang="zh-CN" altLang="en-US"/>
              <a:t>，</a:t>
            </a:r>
            <a:r>
              <a:rPr lang="en-US" altLang="zh-CN"/>
              <a:t>...l</a:t>
            </a:r>
            <a:r>
              <a:rPr lang="en-US" altLang="zh-CN" baseline="-25000"/>
              <a:t>n</a:t>
            </a:r>
            <a:r>
              <a:rPr lang="en-US" altLang="zh-CN"/>
              <a:t>)' </a:t>
            </a:r>
            <a:r>
              <a:rPr lang="zh-CN" altLang="en-US"/>
              <a:t>表示张量</a:t>
            </a:r>
            <a:r>
              <a:rPr lang="en-US" altLang="zh-CN"/>
              <a:t>a</a:t>
            </a:r>
            <a:r>
              <a:rPr lang="zh-CN" altLang="en-US"/>
              <a:t>中坐标为（</a:t>
            </a:r>
            <a:r>
              <a:rPr lang="en-US" altLang="zh-CN">
                <a:sym typeface="+mn-ea"/>
              </a:rPr>
              <a:t>l</a:t>
            </a:r>
            <a:r>
              <a:rPr lang="en-US" altLang="zh-CN" baseline="-25000">
                <a:sym typeface="+mn-ea"/>
              </a:rPr>
              <a:t>1</a:t>
            </a:r>
            <a:r>
              <a:rPr lang="zh-CN" altLang="en-US">
                <a:sym typeface="+mn-ea"/>
              </a:rPr>
              <a:t>，</a:t>
            </a:r>
            <a:r>
              <a:rPr lang="en-US" altLang="zh-CN">
                <a:sym typeface="+mn-ea"/>
              </a:rPr>
              <a:t>l</a:t>
            </a:r>
            <a:r>
              <a:rPr lang="en-US" altLang="zh-CN" baseline="-25000">
                <a:sym typeface="+mn-ea"/>
              </a:rPr>
              <a:t>2</a:t>
            </a:r>
            <a:r>
              <a:rPr lang="zh-CN" altLang="en-US">
                <a:sym typeface="+mn-ea"/>
              </a:rPr>
              <a:t>，</a:t>
            </a:r>
            <a:r>
              <a:rPr lang="en-US" altLang="zh-CN">
                <a:sym typeface="+mn-ea"/>
              </a:rPr>
              <a:t>...l</a:t>
            </a:r>
            <a:r>
              <a:rPr lang="en-US" altLang="zh-CN" baseline="-25000">
                <a:sym typeface="+mn-ea"/>
              </a:rPr>
              <a:t>n</a:t>
            </a:r>
            <a:r>
              <a:rPr lang="zh-CN" altLang="en-US"/>
              <a:t>）的元素。</a:t>
            </a:r>
          </a:p>
        </p:txBody>
      </p:sp>
      <p:sp>
        <p:nvSpPr>
          <p:cNvPr id="7" name="文本框 6"/>
          <p:cNvSpPr txBox="1"/>
          <p:nvPr/>
        </p:nvSpPr>
        <p:spPr>
          <a:xfrm>
            <a:off x="388620" y="1235710"/>
            <a:ext cx="2325370" cy="1753235"/>
          </a:xfrm>
          <a:prstGeom prst="rect">
            <a:avLst/>
          </a:prstGeom>
          <a:noFill/>
        </p:spPr>
        <p:txBody>
          <a:bodyPr wrap="square" rtlCol="0">
            <a:spAutoFit/>
          </a:bodyPr>
          <a:lstStyle/>
          <a:p>
            <a:r>
              <a:rPr lang="zh-CN" altLang="en-US" dirty="0"/>
              <a:t>子张量例子：</a:t>
            </a:r>
          </a:p>
          <a:p>
            <a:r>
              <a:rPr lang="en-US" altLang="zh-CN" dirty="0">
                <a:sym typeface="+mn-ea"/>
              </a:rPr>
              <a:t>a = [[1,2,3],</a:t>
            </a:r>
            <a:endParaRPr lang="en-US" altLang="zh-CN" dirty="0"/>
          </a:p>
          <a:p>
            <a:r>
              <a:rPr lang="en-US" altLang="zh-CN" dirty="0">
                <a:sym typeface="+mn-ea"/>
              </a:rPr>
              <a:t>       [4,5,6]]</a:t>
            </a:r>
          </a:p>
          <a:p>
            <a:r>
              <a:rPr lang="en-US" altLang="zh-CN" dirty="0">
                <a:sym typeface="+mn-ea"/>
              </a:rPr>
              <a:t>b = [[1,2,3,8,9,6],</a:t>
            </a:r>
            <a:endParaRPr lang="en-US" altLang="zh-CN" dirty="0"/>
          </a:p>
          <a:p>
            <a:r>
              <a:rPr lang="en-US" altLang="zh-CN" dirty="0">
                <a:sym typeface="+mn-ea"/>
              </a:rPr>
              <a:t>       [4,5,6,3,7,9],</a:t>
            </a:r>
          </a:p>
          <a:p>
            <a:r>
              <a:rPr lang="en-US" altLang="zh-CN" dirty="0">
                <a:sym typeface="+mn-ea"/>
              </a:rPr>
              <a:t>       [1,2,3,4,5,6]]</a:t>
            </a:r>
            <a:endParaRPr lang="en-US" altLang="zh-CN" dirty="0"/>
          </a:p>
        </p:txBody>
      </p:sp>
      <p:sp>
        <p:nvSpPr>
          <p:cNvPr id="8" name="文本框 7"/>
          <p:cNvSpPr txBox="1"/>
          <p:nvPr/>
        </p:nvSpPr>
        <p:spPr>
          <a:xfrm>
            <a:off x="2915285" y="1605280"/>
            <a:ext cx="8914765" cy="1476375"/>
          </a:xfrm>
          <a:prstGeom prst="rect">
            <a:avLst/>
          </a:prstGeom>
          <a:noFill/>
        </p:spPr>
        <p:txBody>
          <a:bodyPr wrap="square" rtlCol="0">
            <a:spAutoFit/>
          </a:bodyPr>
          <a:lstStyle/>
          <a:p>
            <a:r>
              <a:rPr lang="en-US" altLang="zh-CN" dirty="0"/>
              <a:t>a(0,0) = 1 = b(0,0)    a(0,1) = 2 = b(0,1)    a(0,2) = 3 = b(0,2)</a:t>
            </a:r>
          </a:p>
          <a:p>
            <a:endParaRPr lang="en-US" altLang="zh-CN" dirty="0"/>
          </a:p>
          <a:p>
            <a:r>
              <a:rPr lang="en-US" altLang="zh-CN" dirty="0"/>
              <a:t>a(1,0) = 4 = b(1,0)    a(1,1) = 5 = b(1,1)    a(1,2) = 5 = b(1,2)</a:t>
            </a:r>
          </a:p>
          <a:p>
            <a:endParaRPr lang="en-US" altLang="zh-CN" dirty="0"/>
          </a:p>
          <a:p>
            <a:r>
              <a:rPr lang="zh-CN" altLang="en-US" dirty="0"/>
              <a:t>因此，</a:t>
            </a:r>
            <a:r>
              <a:rPr lang="en-US" altLang="zh-CN" dirty="0"/>
              <a:t>a</a:t>
            </a:r>
            <a:r>
              <a:rPr lang="zh-CN" altLang="en-US" dirty="0"/>
              <a:t>是</a:t>
            </a:r>
            <a:r>
              <a:rPr lang="en-US" altLang="zh-CN" dirty="0"/>
              <a:t>b</a:t>
            </a:r>
            <a:r>
              <a:rPr lang="zh-CN" altLang="en-US" dirty="0"/>
              <a:t>的一个子张量。</a:t>
            </a:r>
          </a:p>
        </p:txBody>
      </p:sp>
      <p:sp>
        <p:nvSpPr>
          <p:cNvPr id="11" name="文本框 10"/>
          <p:cNvSpPr txBox="1"/>
          <p:nvPr/>
        </p:nvSpPr>
        <p:spPr>
          <a:xfrm>
            <a:off x="388620" y="3596005"/>
            <a:ext cx="11608435" cy="368300"/>
          </a:xfrm>
          <a:prstGeom prst="rect">
            <a:avLst/>
          </a:prstGeom>
          <a:noFill/>
        </p:spPr>
        <p:txBody>
          <a:bodyPr wrap="square" rtlCol="0">
            <a:spAutoFit/>
          </a:bodyPr>
          <a:lstStyle/>
          <a:p>
            <a:r>
              <a:rPr lang="zh-CN" altLang="en-US" dirty="0">
                <a:solidFill>
                  <a:schemeClr val="tx1">
                    <a:lumMod val="50000"/>
                    <a:lumOff val="50000"/>
                  </a:schemeClr>
                </a:solidFill>
              </a:rPr>
              <a:t>张量相等的定义：若张量</a:t>
            </a:r>
            <a:r>
              <a:rPr lang="en-US" altLang="zh-CN" dirty="0">
                <a:solidFill>
                  <a:schemeClr val="tx1">
                    <a:lumMod val="50000"/>
                    <a:lumOff val="50000"/>
                  </a:schemeClr>
                </a:solidFill>
              </a:rPr>
              <a:t>a</a:t>
            </a:r>
            <a:r>
              <a:rPr lang="zh-CN" altLang="en-US" dirty="0">
                <a:solidFill>
                  <a:schemeClr val="tx1">
                    <a:lumMod val="50000"/>
                    <a:lumOff val="50000"/>
                  </a:schemeClr>
                </a:solidFill>
              </a:rPr>
              <a:t>是张量</a:t>
            </a:r>
            <a:r>
              <a:rPr lang="en-US" altLang="zh-CN" dirty="0">
                <a:solidFill>
                  <a:schemeClr val="tx1">
                    <a:lumMod val="50000"/>
                    <a:lumOff val="50000"/>
                  </a:schemeClr>
                </a:solidFill>
              </a:rPr>
              <a:t>b</a:t>
            </a:r>
            <a:r>
              <a:rPr lang="zh-CN" altLang="en-US" dirty="0">
                <a:solidFill>
                  <a:schemeClr val="tx1">
                    <a:lumMod val="50000"/>
                    <a:lumOff val="50000"/>
                  </a:schemeClr>
                </a:solidFill>
              </a:rPr>
              <a:t>的子张量，且张量</a:t>
            </a:r>
            <a:r>
              <a:rPr lang="en-US" altLang="zh-CN" dirty="0">
                <a:solidFill>
                  <a:schemeClr val="tx1">
                    <a:lumMod val="50000"/>
                    <a:lumOff val="50000"/>
                  </a:schemeClr>
                </a:solidFill>
              </a:rPr>
              <a:t>b</a:t>
            </a:r>
            <a:r>
              <a:rPr lang="zh-CN" altLang="en-US" dirty="0">
                <a:solidFill>
                  <a:schemeClr val="tx1">
                    <a:lumMod val="50000"/>
                    <a:lumOff val="50000"/>
                  </a:schemeClr>
                </a:solidFill>
              </a:rPr>
              <a:t>也是张量</a:t>
            </a:r>
            <a:r>
              <a:rPr lang="en-US" altLang="zh-CN" dirty="0">
                <a:solidFill>
                  <a:schemeClr val="tx1">
                    <a:lumMod val="50000"/>
                    <a:lumOff val="50000"/>
                  </a:schemeClr>
                </a:solidFill>
              </a:rPr>
              <a:t>a</a:t>
            </a:r>
            <a:r>
              <a:rPr lang="zh-CN" altLang="en-US" dirty="0">
                <a:solidFill>
                  <a:schemeClr val="tx1">
                    <a:lumMod val="50000"/>
                    <a:lumOff val="50000"/>
                  </a:schemeClr>
                </a:solidFill>
              </a:rPr>
              <a:t>的子张量，则称张量</a:t>
            </a:r>
            <a:r>
              <a:rPr lang="en-US" altLang="zh-CN" dirty="0">
                <a:solidFill>
                  <a:schemeClr val="tx1">
                    <a:lumMod val="50000"/>
                    <a:lumOff val="50000"/>
                  </a:schemeClr>
                </a:solidFill>
              </a:rPr>
              <a:t>a</a:t>
            </a:r>
            <a:r>
              <a:rPr lang="zh-CN" altLang="en-US" dirty="0">
                <a:solidFill>
                  <a:schemeClr val="tx1">
                    <a:lumMod val="50000"/>
                    <a:lumOff val="50000"/>
                  </a:schemeClr>
                </a:solidFill>
              </a:rPr>
              <a:t>与张量</a:t>
            </a:r>
            <a:r>
              <a:rPr lang="en-US" altLang="zh-CN" dirty="0">
                <a:solidFill>
                  <a:schemeClr val="tx1">
                    <a:lumMod val="50000"/>
                    <a:lumOff val="50000"/>
                  </a:schemeClr>
                </a:solidFill>
              </a:rPr>
              <a:t>b</a:t>
            </a:r>
            <a:r>
              <a:rPr lang="zh-CN" altLang="en-US" dirty="0">
                <a:solidFill>
                  <a:schemeClr val="tx1">
                    <a:lumMod val="50000"/>
                    <a:lumOff val="50000"/>
                  </a:schemeClr>
                </a:solidFill>
              </a:rPr>
              <a:t>相等，记为</a:t>
            </a:r>
            <a:r>
              <a:rPr lang="en-US" altLang="zh-CN" dirty="0">
                <a:solidFill>
                  <a:schemeClr val="tx1">
                    <a:lumMod val="50000"/>
                    <a:lumOff val="50000"/>
                  </a:schemeClr>
                </a:solidFill>
              </a:rPr>
              <a:t>a = b</a:t>
            </a:r>
          </a:p>
        </p:txBody>
      </p:sp>
      <p:sp>
        <p:nvSpPr>
          <p:cNvPr id="12" name="文本框 11"/>
          <p:cNvSpPr txBox="1"/>
          <p:nvPr/>
        </p:nvSpPr>
        <p:spPr>
          <a:xfrm>
            <a:off x="388620" y="4122420"/>
            <a:ext cx="11264900" cy="368300"/>
          </a:xfrm>
          <a:prstGeom prst="rect">
            <a:avLst/>
          </a:prstGeom>
          <a:noFill/>
        </p:spPr>
        <p:txBody>
          <a:bodyPr wrap="square" rtlCol="0">
            <a:spAutoFit/>
          </a:bodyPr>
          <a:lstStyle/>
          <a:p>
            <a:r>
              <a:rPr lang="zh-CN" altLang="en-US" dirty="0">
                <a:solidFill>
                  <a:schemeClr val="tx1">
                    <a:lumMod val="50000"/>
                    <a:lumOff val="50000"/>
                  </a:schemeClr>
                </a:solidFill>
              </a:rPr>
              <a:t>张量相等的充要条件：张量</a:t>
            </a:r>
            <a:r>
              <a:rPr lang="en-US" altLang="zh-CN" dirty="0">
                <a:solidFill>
                  <a:schemeClr val="tx1">
                    <a:lumMod val="50000"/>
                    <a:lumOff val="50000"/>
                  </a:schemeClr>
                </a:solidFill>
              </a:rPr>
              <a:t>a</a:t>
            </a:r>
            <a:r>
              <a:rPr lang="zh-CN" altLang="en-US" dirty="0">
                <a:solidFill>
                  <a:schemeClr val="tx1">
                    <a:lumMod val="50000"/>
                    <a:lumOff val="50000"/>
                  </a:schemeClr>
                </a:solidFill>
              </a:rPr>
              <a:t>与张量</a:t>
            </a:r>
            <a:r>
              <a:rPr lang="en-US" altLang="zh-CN" dirty="0">
                <a:solidFill>
                  <a:schemeClr val="tx1">
                    <a:lumMod val="50000"/>
                    <a:lumOff val="50000"/>
                  </a:schemeClr>
                </a:solidFill>
              </a:rPr>
              <a:t>b shape</a:t>
            </a:r>
            <a:r>
              <a:rPr lang="zh-CN" altLang="en-US" dirty="0">
                <a:solidFill>
                  <a:schemeClr val="tx1">
                    <a:lumMod val="50000"/>
                    <a:lumOff val="50000"/>
                  </a:schemeClr>
                </a:solidFill>
              </a:rPr>
              <a:t>相同，且对应位置元素均相等。</a:t>
            </a:r>
          </a:p>
        </p:txBody>
      </p:sp>
      <p:sp>
        <p:nvSpPr>
          <p:cNvPr id="14" name="文本框 13"/>
          <p:cNvSpPr txBox="1"/>
          <p:nvPr/>
        </p:nvSpPr>
        <p:spPr>
          <a:xfrm>
            <a:off x="236220" y="4648835"/>
            <a:ext cx="11720195" cy="1753235"/>
          </a:xfrm>
          <a:prstGeom prst="rect">
            <a:avLst/>
          </a:prstGeom>
          <a:noFill/>
        </p:spPr>
        <p:txBody>
          <a:bodyPr wrap="square" rtlCol="0">
            <a:spAutoFit/>
          </a:bodyPr>
          <a:lstStyle/>
          <a:p>
            <a:r>
              <a:rPr lang="en-US" altLang="zh-CN" dirty="0"/>
              <a:t> </a:t>
            </a:r>
            <a:r>
              <a:rPr lang="zh-CN" altLang="en-US" dirty="0">
                <a:solidFill>
                  <a:schemeClr val="tx1">
                    <a:lumMod val="50000"/>
                    <a:lumOff val="50000"/>
                  </a:schemeClr>
                </a:solidFill>
              </a:rPr>
              <a:t>充分性的证明：因为张量</a:t>
            </a:r>
            <a:r>
              <a:rPr lang="en-US" altLang="zh-CN" dirty="0">
                <a:solidFill>
                  <a:schemeClr val="tx1">
                    <a:lumMod val="50000"/>
                    <a:lumOff val="50000"/>
                  </a:schemeClr>
                </a:solidFill>
              </a:rPr>
              <a:t>a</a:t>
            </a:r>
            <a:r>
              <a:rPr lang="zh-CN" altLang="en-US" dirty="0">
                <a:solidFill>
                  <a:schemeClr val="tx1">
                    <a:lumMod val="50000"/>
                    <a:lumOff val="50000"/>
                  </a:schemeClr>
                </a:solidFill>
              </a:rPr>
              <a:t>与张量</a:t>
            </a:r>
            <a:r>
              <a:rPr lang="en-US" altLang="zh-CN" dirty="0">
                <a:solidFill>
                  <a:schemeClr val="tx1">
                    <a:lumMod val="50000"/>
                    <a:lumOff val="50000"/>
                  </a:schemeClr>
                </a:solidFill>
              </a:rPr>
              <a:t>b</a:t>
            </a:r>
            <a:r>
              <a:rPr lang="zh-CN" altLang="en-US" dirty="0">
                <a:solidFill>
                  <a:schemeClr val="tx1">
                    <a:lumMod val="50000"/>
                    <a:lumOff val="50000"/>
                  </a:schemeClr>
                </a:solidFill>
              </a:rPr>
              <a:t>的</a:t>
            </a:r>
            <a:r>
              <a:rPr lang="en-US" altLang="zh-CN" dirty="0">
                <a:solidFill>
                  <a:schemeClr val="tx1">
                    <a:lumMod val="50000"/>
                    <a:lumOff val="50000"/>
                  </a:schemeClr>
                </a:solidFill>
              </a:rPr>
              <a:t>shape </a:t>
            </a:r>
            <a:r>
              <a:rPr lang="zh-CN" altLang="en-US" dirty="0">
                <a:solidFill>
                  <a:schemeClr val="tx1">
                    <a:lumMod val="50000"/>
                    <a:lumOff val="50000"/>
                  </a:schemeClr>
                </a:solidFill>
              </a:rPr>
              <a:t>相同，因此对于张量</a:t>
            </a:r>
            <a:r>
              <a:rPr lang="en-US" altLang="zh-CN" dirty="0">
                <a:solidFill>
                  <a:schemeClr val="tx1">
                    <a:lumMod val="50000"/>
                    <a:lumOff val="50000"/>
                  </a:schemeClr>
                </a:solidFill>
              </a:rPr>
              <a:t>a</a:t>
            </a:r>
            <a:r>
              <a:rPr lang="zh-CN" altLang="en-US" dirty="0">
                <a:solidFill>
                  <a:schemeClr val="tx1">
                    <a:lumMod val="50000"/>
                    <a:lumOff val="50000"/>
                  </a:schemeClr>
                </a:solidFill>
              </a:rPr>
              <a:t>中的任意一个元素</a:t>
            </a:r>
            <a:r>
              <a:rPr lang="en-US" altLang="zh-CN" dirty="0">
                <a:solidFill>
                  <a:schemeClr val="tx1">
                    <a:lumMod val="50000"/>
                    <a:lumOff val="50000"/>
                  </a:schemeClr>
                </a:solidFill>
                <a:sym typeface="+mn-ea"/>
              </a:rPr>
              <a:t>a(l</a:t>
            </a:r>
            <a:r>
              <a:rPr lang="en-US" altLang="zh-CN" baseline="-25000" dirty="0">
                <a:solidFill>
                  <a:schemeClr val="tx1">
                    <a:lumMod val="50000"/>
                    <a:lumOff val="50000"/>
                  </a:schemeClr>
                </a:solidFill>
                <a:sym typeface="+mn-ea"/>
              </a:rPr>
              <a:t>1</a:t>
            </a:r>
            <a:r>
              <a:rPr lang="zh-CN" altLang="en-US" dirty="0">
                <a:solidFill>
                  <a:schemeClr val="tx1">
                    <a:lumMod val="50000"/>
                    <a:lumOff val="50000"/>
                  </a:schemeClr>
                </a:solidFill>
                <a:sym typeface="+mn-ea"/>
              </a:rPr>
              <a:t>，</a:t>
            </a:r>
            <a:r>
              <a:rPr lang="en-US" altLang="zh-CN" dirty="0">
                <a:solidFill>
                  <a:schemeClr val="tx1">
                    <a:lumMod val="50000"/>
                    <a:lumOff val="50000"/>
                  </a:schemeClr>
                </a:solidFill>
                <a:sym typeface="+mn-ea"/>
              </a:rPr>
              <a:t>l</a:t>
            </a:r>
            <a:r>
              <a:rPr lang="en-US" altLang="zh-CN" baseline="-25000" dirty="0">
                <a:solidFill>
                  <a:schemeClr val="tx1">
                    <a:lumMod val="50000"/>
                    <a:lumOff val="50000"/>
                  </a:schemeClr>
                </a:solidFill>
                <a:sym typeface="+mn-ea"/>
              </a:rPr>
              <a:t>2</a:t>
            </a:r>
            <a:r>
              <a:rPr lang="zh-CN" altLang="en-US" dirty="0">
                <a:solidFill>
                  <a:schemeClr val="tx1">
                    <a:lumMod val="50000"/>
                    <a:lumOff val="50000"/>
                  </a:schemeClr>
                </a:solidFill>
                <a:sym typeface="+mn-ea"/>
              </a:rPr>
              <a:t>，</a:t>
            </a:r>
            <a:r>
              <a:rPr lang="en-US" altLang="zh-CN" dirty="0">
                <a:solidFill>
                  <a:schemeClr val="tx1">
                    <a:lumMod val="50000"/>
                    <a:lumOff val="50000"/>
                  </a:schemeClr>
                </a:solidFill>
                <a:sym typeface="+mn-ea"/>
              </a:rPr>
              <a:t>...L</a:t>
            </a:r>
            <a:r>
              <a:rPr lang="en-US" altLang="zh-CN" baseline="-25000" dirty="0">
                <a:solidFill>
                  <a:schemeClr val="tx1">
                    <a:lumMod val="50000"/>
                    <a:lumOff val="50000"/>
                  </a:schemeClr>
                </a:solidFill>
                <a:sym typeface="+mn-ea"/>
              </a:rPr>
              <a:t>n</a:t>
            </a:r>
            <a:r>
              <a:rPr lang="en-US" altLang="zh-CN" dirty="0">
                <a:solidFill>
                  <a:schemeClr val="tx1">
                    <a:lumMod val="50000"/>
                    <a:lumOff val="50000"/>
                  </a:schemeClr>
                </a:solidFill>
                <a:sym typeface="+mn-ea"/>
              </a:rPr>
              <a:t>)</a:t>
            </a:r>
            <a:r>
              <a:rPr lang="zh-CN" altLang="en-US" dirty="0">
                <a:solidFill>
                  <a:schemeClr val="tx1">
                    <a:lumMod val="50000"/>
                    <a:lumOff val="50000"/>
                  </a:schemeClr>
                </a:solidFill>
              </a:rPr>
              <a:t>，张量</a:t>
            </a:r>
            <a:r>
              <a:rPr lang="en-US" altLang="zh-CN" dirty="0">
                <a:solidFill>
                  <a:schemeClr val="tx1">
                    <a:lumMod val="50000"/>
                    <a:lumOff val="50000"/>
                  </a:schemeClr>
                </a:solidFill>
              </a:rPr>
              <a:t>b</a:t>
            </a:r>
            <a:r>
              <a:rPr lang="zh-CN" altLang="en-US" dirty="0">
                <a:solidFill>
                  <a:schemeClr val="tx1">
                    <a:lumMod val="50000"/>
                    <a:lumOff val="50000"/>
                  </a:schemeClr>
                </a:solidFill>
              </a:rPr>
              <a:t>中均存在元素</a:t>
            </a:r>
            <a:r>
              <a:rPr lang="en-US" altLang="zh-CN" dirty="0">
                <a:solidFill>
                  <a:schemeClr val="tx1">
                    <a:lumMod val="50000"/>
                    <a:lumOff val="50000"/>
                  </a:schemeClr>
                </a:solidFill>
                <a:sym typeface="+mn-ea"/>
              </a:rPr>
              <a:t>b(l</a:t>
            </a:r>
            <a:r>
              <a:rPr lang="en-US" altLang="zh-CN" baseline="-25000" dirty="0">
                <a:solidFill>
                  <a:schemeClr val="tx1">
                    <a:lumMod val="50000"/>
                    <a:lumOff val="50000"/>
                  </a:schemeClr>
                </a:solidFill>
                <a:sym typeface="+mn-ea"/>
              </a:rPr>
              <a:t>1</a:t>
            </a:r>
            <a:r>
              <a:rPr lang="zh-CN" altLang="en-US" dirty="0">
                <a:solidFill>
                  <a:schemeClr val="tx1">
                    <a:lumMod val="50000"/>
                    <a:lumOff val="50000"/>
                  </a:schemeClr>
                </a:solidFill>
                <a:sym typeface="+mn-ea"/>
              </a:rPr>
              <a:t>，</a:t>
            </a:r>
            <a:r>
              <a:rPr lang="en-US" altLang="zh-CN" dirty="0">
                <a:solidFill>
                  <a:schemeClr val="tx1">
                    <a:lumMod val="50000"/>
                    <a:lumOff val="50000"/>
                  </a:schemeClr>
                </a:solidFill>
                <a:sym typeface="+mn-ea"/>
              </a:rPr>
              <a:t>l</a:t>
            </a:r>
            <a:r>
              <a:rPr lang="en-US" altLang="zh-CN" baseline="-25000" dirty="0">
                <a:solidFill>
                  <a:schemeClr val="tx1">
                    <a:lumMod val="50000"/>
                    <a:lumOff val="50000"/>
                  </a:schemeClr>
                </a:solidFill>
                <a:sym typeface="+mn-ea"/>
              </a:rPr>
              <a:t>2</a:t>
            </a:r>
            <a:r>
              <a:rPr lang="zh-CN" altLang="en-US" dirty="0">
                <a:solidFill>
                  <a:schemeClr val="tx1">
                    <a:lumMod val="50000"/>
                    <a:lumOff val="50000"/>
                  </a:schemeClr>
                </a:solidFill>
                <a:sym typeface="+mn-ea"/>
              </a:rPr>
              <a:t>，</a:t>
            </a:r>
            <a:r>
              <a:rPr lang="en-US" altLang="zh-CN" dirty="0">
                <a:solidFill>
                  <a:schemeClr val="tx1">
                    <a:lumMod val="50000"/>
                    <a:lumOff val="50000"/>
                  </a:schemeClr>
                </a:solidFill>
                <a:sym typeface="+mn-ea"/>
              </a:rPr>
              <a:t>...l</a:t>
            </a:r>
            <a:r>
              <a:rPr lang="en-US" altLang="zh-CN" baseline="-25000" dirty="0">
                <a:solidFill>
                  <a:schemeClr val="tx1">
                    <a:lumMod val="50000"/>
                    <a:lumOff val="50000"/>
                  </a:schemeClr>
                </a:solidFill>
                <a:sym typeface="+mn-ea"/>
              </a:rPr>
              <a:t>n</a:t>
            </a:r>
            <a:r>
              <a:rPr lang="en-US" altLang="zh-CN" dirty="0">
                <a:solidFill>
                  <a:schemeClr val="tx1">
                    <a:lumMod val="50000"/>
                    <a:lumOff val="50000"/>
                  </a:schemeClr>
                </a:solidFill>
                <a:sym typeface="+mn-ea"/>
              </a:rPr>
              <a:t>)</a:t>
            </a:r>
            <a:r>
              <a:rPr lang="zh-CN" altLang="en-US" dirty="0">
                <a:solidFill>
                  <a:schemeClr val="tx1">
                    <a:lumMod val="50000"/>
                    <a:lumOff val="50000"/>
                  </a:schemeClr>
                </a:solidFill>
                <a:sym typeface="+mn-ea"/>
              </a:rPr>
              <a:t>与之对应，且</a:t>
            </a:r>
            <a:r>
              <a:rPr lang="en-US" altLang="zh-CN" dirty="0">
                <a:solidFill>
                  <a:schemeClr val="tx1">
                    <a:lumMod val="50000"/>
                    <a:lumOff val="50000"/>
                  </a:schemeClr>
                </a:solidFill>
                <a:sym typeface="+mn-ea"/>
              </a:rPr>
              <a:t>a(l</a:t>
            </a:r>
            <a:r>
              <a:rPr lang="en-US" altLang="zh-CN" baseline="-25000" dirty="0">
                <a:solidFill>
                  <a:schemeClr val="tx1">
                    <a:lumMod val="50000"/>
                    <a:lumOff val="50000"/>
                  </a:schemeClr>
                </a:solidFill>
                <a:sym typeface="+mn-ea"/>
              </a:rPr>
              <a:t>1</a:t>
            </a:r>
            <a:r>
              <a:rPr lang="zh-CN" altLang="en-US" dirty="0">
                <a:solidFill>
                  <a:schemeClr val="tx1">
                    <a:lumMod val="50000"/>
                    <a:lumOff val="50000"/>
                  </a:schemeClr>
                </a:solidFill>
                <a:sym typeface="+mn-ea"/>
              </a:rPr>
              <a:t>，</a:t>
            </a:r>
            <a:r>
              <a:rPr lang="en-US" altLang="zh-CN" dirty="0">
                <a:solidFill>
                  <a:schemeClr val="tx1">
                    <a:lumMod val="50000"/>
                    <a:lumOff val="50000"/>
                  </a:schemeClr>
                </a:solidFill>
                <a:sym typeface="+mn-ea"/>
              </a:rPr>
              <a:t>l</a:t>
            </a:r>
            <a:r>
              <a:rPr lang="en-US" altLang="zh-CN" baseline="-25000" dirty="0">
                <a:solidFill>
                  <a:schemeClr val="tx1">
                    <a:lumMod val="50000"/>
                    <a:lumOff val="50000"/>
                  </a:schemeClr>
                </a:solidFill>
                <a:sym typeface="+mn-ea"/>
              </a:rPr>
              <a:t>2</a:t>
            </a:r>
            <a:r>
              <a:rPr lang="zh-CN" altLang="en-US" dirty="0">
                <a:solidFill>
                  <a:schemeClr val="tx1">
                    <a:lumMod val="50000"/>
                    <a:lumOff val="50000"/>
                  </a:schemeClr>
                </a:solidFill>
                <a:sym typeface="+mn-ea"/>
              </a:rPr>
              <a:t>，</a:t>
            </a:r>
            <a:r>
              <a:rPr lang="en-US" altLang="zh-CN" dirty="0">
                <a:solidFill>
                  <a:schemeClr val="tx1">
                    <a:lumMod val="50000"/>
                    <a:lumOff val="50000"/>
                  </a:schemeClr>
                </a:solidFill>
                <a:sym typeface="+mn-ea"/>
              </a:rPr>
              <a:t>...l</a:t>
            </a:r>
            <a:r>
              <a:rPr lang="en-US" altLang="zh-CN" baseline="-25000" dirty="0">
                <a:solidFill>
                  <a:schemeClr val="tx1">
                    <a:lumMod val="50000"/>
                    <a:lumOff val="50000"/>
                  </a:schemeClr>
                </a:solidFill>
                <a:sym typeface="+mn-ea"/>
              </a:rPr>
              <a:t>n</a:t>
            </a:r>
            <a:r>
              <a:rPr lang="en-US" altLang="zh-CN" dirty="0">
                <a:solidFill>
                  <a:schemeClr val="tx1">
                    <a:lumMod val="50000"/>
                    <a:lumOff val="50000"/>
                  </a:schemeClr>
                </a:solidFill>
                <a:sym typeface="+mn-ea"/>
              </a:rPr>
              <a:t>) = b(l</a:t>
            </a:r>
            <a:r>
              <a:rPr lang="en-US" altLang="zh-CN" baseline="-25000" dirty="0">
                <a:solidFill>
                  <a:schemeClr val="tx1">
                    <a:lumMod val="50000"/>
                    <a:lumOff val="50000"/>
                  </a:schemeClr>
                </a:solidFill>
                <a:sym typeface="+mn-ea"/>
              </a:rPr>
              <a:t>1</a:t>
            </a:r>
            <a:r>
              <a:rPr lang="zh-CN" altLang="en-US" dirty="0">
                <a:solidFill>
                  <a:schemeClr val="tx1">
                    <a:lumMod val="50000"/>
                    <a:lumOff val="50000"/>
                  </a:schemeClr>
                </a:solidFill>
                <a:sym typeface="+mn-ea"/>
              </a:rPr>
              <a:t>，</a:t>
            </a:r>
            <a:r>
              <a:rPr lang="en-US" altLang="zh-CN" dirty="0">
                <a:solidFill>
                  <a:schemeClr val="tx1">
                    <a:lumMod val="50000"/>
                    <a:lumOff val="50000"/>
                  </a:schemeClr>
                </a:solidFill>
                <a:sym typeface="+mn-ea"/>
              </a:rPr>
              <a:t>l</a:t>
            </a:r>
            <a:r>
              <a:rPr lang="en-US" altLang="zh-CN" baseline="-25000" dirty="0">
                <a:solidFill>
                  <a:schemeClr val="tx1">
                    <a:lumMod val="50000"/>
                    <a:lumOff val="50000"/>
                  </a:schemeClr>
                </a:solidFill>
                <a:sym typeface="+mn-ea"/>
              </a:rPr>
              <a:t>2</a:t>
            </a:r>
            <a:r>
              <a:rPr lang="zh-CN" altLang="en-US" dirty="0">
                <a:solidFill>
                  <a:schemeClr val="tx1">
                    <a:lumMod val="50000"/>
                    <a:lumOff val="50000"/>
                  </a:schemeClr>
                </a:solidFill>
                <a:sym typeface="+mn-ea"/>
              </a:rPr>
              <a:t>，</a:t>
            </a:r>
            <a:r>
              <a:rPr lang="en-US" altLang="zh-CN" dirty="0">
                <a:solidFill>
                  <a:schemeClr val="tx1">
                    <a:lumMod val="50000"/>
                    <a:lumOff val="50000"/>
                  </a:schemeClr>
                </a:solidFill>
                <a:sym typeface="+mn-ea"/>
              </a:rPr>
              <a:t>...l</a:t>
            </a:r>
            <a:r>
              <a:rPr lang="en-US" altLang="zh-CN" baseline="-25000" dirty="0">
                <a:solidFill>
                  <a:schemeClr val="tx1">
                    <a:lumMod val="50000"/>
                    <a:lumOff val="50000"/>
                  </a:schemeClr>
                </a:solidFill>
                <a:sym typeface="+mn-ea"/>
              </a:rPr>
              <a:t>n</a:t>
            </a:r>
            <a:r>
              <a:rPr lang="en-US" altLang="zh-CN" dirty="0">
                <a:solidFill>
                  <a:schemeClr val="tx1">
                    <a:lumMod val="50000"/>
                    <a:lumOff val="50000"/>
                  </a:schemeClr>
                </a:solidFill>
                <a:sym typeface="+mn-ea"/>
              </a:rPr>
              <a:t>)</a:t>
            </a:r>
            <a:r>
              <a:rPr lang="zh-CN" altLang="en-US" dirty="0">
                <a:solidFill>
                  <a:schemeClr val="tx1">
                    <a:lumMod val="50000"/>
                    <a:lumOff val="50000"/>
                  </a:schemeClr>
                </a:solidFill>
                <a:sym typeface="+mn-ea"/>
              </a:rPr>
              <a:t>，因此，</a:t>
            </a:r>
            <a:r>
              <a:rPr lang="en-US" altLang="zh-CN" dirty="0">
                <a:solidFill>
                  <a:schemeClr val="tx1">
                    <a:lumMod val="50000"/>
                    <a:lumOff val="50000"/>
                  </a:schemeClr>
                </a:solidFill>
                <a:sym typeface="+mn-ea"/>
              </a:rPr>
              <a:t>a</a:t>
            </a:r>
            <a:r>
              <a:rPr lang="zh-CN" altLang="en-US" dirty="0">
                <a:solidFill>
                  <a:schemeClr val="tx1">
                    <a:lumMod val="50000"/>
                    <a:lumOff val="50000"/>
                  </a:schemeClr>
                </a:solidFill>
                <a:sym typeface="+mn-ea"/>
              </a:rPr>
              <a:t>是</a:t>
            </a:r>
            <a:r>
              <a:rPr lang="en-US" altLang="zh-CN" dirty="0">
                <a:solidFill>
                  <a:schemeClr val="tx1">
                    <a:lumMod val="50000"/>
                    <a:lumOff val="50000"/>
                  </a:schemeClr>
                </a:solidFill>
                <a:sym typeface="+mn-ea"/>
              </a:rPr>
              <a:t>b</a:t>
            </a:r>
            <a:r>
              <a:rPr lang="zh-CN" altLang="en-US" dirty="0">
                <a:solidFill>
                  <a:schemeClr val="tx1">
                    <a:lumMod val="50000"/>
                    <a:lumOff val="50000"/>
                  </a:schemeClr>
                </a:solidFill>
                <a:sym typeface="+mn-ea"/>
              </a:rPr>
              <a:t>的子张量，同理可得</a:t>
            </a:r>
            <a:r>
              <a:rPr lang="en-US" altLang="zh-CN" dirty="0">
                <a:solidFill>
                  <a:schemeClr val="tx1">
                    <a:lumMod val="50000"/>
                    <a:lumOff val="50000"/>
                  </a:schemeClr>
                </a:solidFill>
                <a:sym typeface="+mn-ea"/>
              </a:rPr>
              <a:t>b</a:t>
            </a:r>
            <a:r>
              <a:rPr lang="zh-CN" altLang="en-US" dirty="0">
                <a:solidFill>
                  <a:schemeClr val="tx1">
                    <a:lumMod val="50000"/>
                    <a:lumOff val="50000"/>
                  </a:schemeClr>
                </a:solidFill>
                <a:sym typeface="+mn-ea"/>
              </a:rPr>
              <a:t>是</a:t>
            </a:r>
            <a:r>
              <a:rPr lang="en-US" altLang="zh-CN" dirty="0">
                <a:solidFill>
                  <a:schemeClr val="tx1">
                    <a:lumMod val="50000"/>
                    <a:lumOff val="50000"/>
                  </a:schemeClr>
                </a:solidFill>
                <a:sym typeface="+mn-ea"/>
              </a:rPr>
              <a:t>a</a:t>
            </a:r>
            <a:r>
              <a:rPr lang="zh-CN" altLang="en-US" dirty="0">
                <a:solidFill>
                  <a:schemeClr val="tx1">
                    <a:lumMod val="50000"/>
                    <a:lumOff val="50000"/>
                  </a:schemeClr>
                </a:solidFill>
                <a:sym typeface="+mn-ea"/>
              </a:rPr>
              <a:t>的子张量，因此</a:t>
            </a:r>
            <a:r>
              <a:rPr lang="en-US" altLang="zh-CN" dirty="0">
                <a:solidFill>
                  <a:schemeClr val="tx1">
                    <a:lumMod val="50000"/>
                    <a:lumOff val="50000"/>
                  </a:schemeClr>
                </a:solidFill>
                <a:sym typeface="+mn-ea"/>
              </a:rPr>
              <a:t>a=b</a:t>
            </a:r>
            <a:r>
              <a:rPr lang="zh-CN" altLang="en-US" dirty="0">
                <a:solidFill>
                  <a:schemeClr val="tx1">
                    <a:lumMod val="50000"/>
                    <a:lumOff val="50000"/>
                  </a:schemeClr>
                </a:solidFill>
                <a:sym typeface="+mn-ea"/>
              </a:rPr>
              <a:t>。</a:t>
            </a:r>
          </a:p>
          <a:p>
            <a:r>
              <a:rPr lang="zh-CN" altLang="en-US" dirty="0">
                <a:solidFill>
                  <a:schemeClr val="tx1">
                    <a:lumMod val="50000"/>
                    <a:lumOff val="50000"/>
                  </a:schemeClr>
                </a:solidFill>
                <a:sym typeface="+mn-ea"/>
              </a:rPr>
              <a:t>必要性的证明：因为</a:t>
            </a:r>
            <a:r>
              <a:rPr lang="en-US" altLang="zh-CN" dirty="0">
                <a:solidFill>
                  <a:schemeClr val="tx1">
                    <a:lumMod val="50000"/>
                    <a:lumOff val="50000"/>
                  </a:schemeClr>
                </a:solidFill>
                <a:sym typeface="+mn-ea"/>
              </a:rPr>
              <a:t>a</a:t>
            </a:r>
            <a:r>
              <a:rPr lang="zh-CN" altLang="en-US" dirty="0">
                <a:solidFill>
                  <a:schemeClr val="tx1">
                    <a:lumMod val="50000"/>
                    <a:lumOff val="50000"/>
                  </a:schemeClr>
                </a:solidFill>
                <a:sym typeface="+mn-ea"/>
              </a:rPr>
              <a:t>是</a:t>
            </a:r>
            <a:r>
              <a:rPr lang="en-US" altLang="zh-CN" dirty="0">
                <a:solidFill>
                  <a:schemeClr val="tx1">
                    <a:lumMod val="50000"/>
                    <a:lumOff val="50000"/>
                  </a:schemeClr>
                </a:solidFill>
                <a:sym typeface="+mn-ea"/>
              </a:rPr>
              <a:t>b</a:t>
            </a:r>
            <a:r>
              <a:rPr lang="zh-CN" altLang="en-US" dirty="0">
                <a:solidFill>
                  <a:schemeClr val="tx1">
                    <a:lumMod val="50000"/>
                    <a:lumOff val="50000"/>
                  </a:schemeClr>
                </a:solidFill>
                <a:sym typeface="+mn-ea"/>
              </a:rPr>
              <a:t>的子张量，所以有 </a:t>
            </a:r>
            <a:r>
              <a:rPr lang="en-US" altLang="zh-CN" dirty="0" err="1">
                <a:solidFill>
                  <a:schemeClr val="tx1">
                    <a:lumMod val="50000"/>
                    <a:lumOff val="50000"/>
                  </a:schemeClr>
                </a:solidFill>
                <a:sym typeface="+mn-ea"/>
              </a:rPr>
              <a:t>shape_a</a:t>
            </a:r>
            <a:r>
              <a:rPr lang="en-US" altLang="zh-CN" dirty="0">
                <a:solidFill>
                  <a:schemeClr val="tx1">
                    <a:lumMod val="50000"/>
                    <a:lumOff val="50000"/>
                  </a:schemeClr>
                </a:solidFill>
                <a:sym typeface="+mn-ea"/>
              </a:rPr>
              <a:t>(</a:t>
            </a:r>
            <a:r>
              <a:rPr lang="en-US" altLang="zh-CN" dirty="0" err="1">
                <a:solidFill>
                  <a:schemeClr val="tx1">
                    <a:lumMod val="50000"/>
                    <a:lumOff val="50000"/>
                  </a:schemeClr>
                </a:solidFill>
                <a:sym typeface="+mn-ea"/>
              </a:rPr>
              <a:t>i</a:t>
            </a:r>
            <a:r>
              <a:rPr lang="en-US" altLang="zh-CN" dirty="0">
                <a:solidFill>
                  <a:schemeClr val="tx1">
                    <a:lumMod val="50000"/>
                    <a:lumOff val="50000"/>
                  </a:schemeClr>
                </a:solidFill>
                <a:sym typeface="+mn-ea"/>
              </a:rPr>
              <a:t>) &lt;= </a:t>
            </a:r>
            <a:r>
              <a:rPr lang="en-US" altLang="zh-CN" dirty="0" err="1">
                <a:solidFill>
                  <a:schemeClr val="tx1">
                    <a:lumMod val="50000"/>
                    <a:lumOff val="50000"/>
                  </a:schemeClr>
                </a:solidFill>
                <a:sym typeface="+mn-ea"/>
              </a:rPr>
              <a:t>shape_b</a:t>
            </a:r>
            <a:r>
              <a:rPr lang="en-US" altLang="zh-CN" dirty="0">
                <a:solidFill>
                  <a:schemeClr val="tx1">
                    <a:lumMod val="50000"/>
                    <a:lumOff val="50000"/>
                  </a:schemeClr>
                </a:solidFill>
                <a:sym typeface="+mn-ea"/>
              </a:rPr>
              <a:t>(</a:t>
            </a:r>
            <a:r>
              <a:rPr lang="en-US" altLang="zh-CN" dirty="0" err="1">
                <a:solidFill>
                  <a:schemeClr val="tx1">
                    <a:lumMod val="50000"/>
                    <a:lumOff val="50000"/>
                  </a:schemeClr>
                </a:solidFill>
                <a:sym typeface="+mn-ea"/>
              </a:rPr>
              <a:t>i</a:t>
            </a:r>
            <a:r>
              <a:rPr lang="en-US" altLang="zh-CN" dirty="0">
                <a:solidFill>
                  <a:schemeClr val="tx1">
                    <a:lumMod val="50000"/>
                    <a:lumOff val="50000"/>
                  </a:schemeClr>
                </a:solidFill>
                <a:sym typeface="+mn-ea"/>
              </a:rPr>
              <a:t>) </a:t>
            </a:r>
            <a:r>
              <a:rPr lang="en-US" altLang="zh-CN" dirty="0" err="1">
                <a:solidFill>
                  <a:schemeClr val="tx1">
                    <a:lumMod val="50000"/>
                    <a:lumOff val="50000"/>
                  </a:schemeClr>
                </a:solidFill>
                <a:sym typeface="+mn-ea"/>
              </a:rPr>
              <a:t>i</a:t>
            </a:r>
            <a:r>
              <a:rPr lang="en-US" altLang="zh-CN" dirty="0">
                <a:solidFill>
                  <a:schemeClr val="tx1">
                    <a:lumMod val="50000"/>
                    <a:lumOff val="50000"/>
                  </a:schemeClr>
                </a:solidFill>
                <a:sym typeface="+mn-ea"/>
              </a:rPr>
              <a:t>=[1,2,3...n]</a:t>
            </a:r>
            <a:r>
              <a:rPr lang="zh-CN" altLang="en-US" dirty="0">
                <a:solidFill>
                  <a:schemeClr val="tx1">
                    <a:lumMod val="50000"/>
                    <a:lumOff val="50000"/>
                  </a:schemeClr>
                </a:solidFill>
                <a:sym typeface="+mn-ea"/>
              </a:rPr>
              <a:t>；又因为</a:t>
            </a:r>
            <a:r>
              <a:rPr lang="en-US" altLang="zh-CN" dirty="0">
                <a:solidFill>
                  <a:schemeClr val="tx1">
                    <a:lumMod val="50000"/>
                    <a:lumOff val="50000"/>
                  </a:schemeClr>
                </a:solidFill>
                <a:sym typeface="+mn-ea"/>
              </a:rPr>
              <a:t>b</a:t>
            </a:r>
            <a:r>
              <a:rPr lang="zh-CN" altLang="en-US" dirty="0">
                <a:solidFill>
                  <a:schemeClr val="tx1">
                    <a:lumMod val="50000"/>
                    <a:lumOff val="50000"/>
                  </a:schemeClr>
                </a:solidFill>
                <a:sym typeface="+mn-ea"/>
              </a:rPr>
              <a:t>是</a:t>
            </a:r>
            <a:r>
              <a:rPr lang="en-US" altLang="zh-CN" dirty="0">
                <a:solidFill>
                  <a:schemeClr val="tx1">
                    <a:lumMod val="50000"/>
                    <a:lumOff val="50000"/>
                  </a:schemeClr>
                </a:solidFill>
                <a:sym typeface="+mn-ea"/>
              </a:rPr>
              <a:t>a</a:t>
            </a:r>
            <a:r>
              <a:rPr lang="zh-CN" altLang="en-US" dirty="0">
                <a:solidFill>
                  <a:schemeClr val="tx1">
                    <a:lumMod val="50000"/>
                    <a:lumOff val="50000"/>
                  </a:schemeClr>
                </a:solidFill>
                <a:sym typeface="+mn-ea"/>
              </a:rPr>
              <a:t>的子张量，所以有</a:t>
            </a:r>
          </a:p>
          <a:p>
            <a:r>
              <a:rPr lang="en-US" altLang="zh-CN" dirty="0" err="1">
                <a:solidFill>
                  <a:schemeClr val="tx1">
                    <a:lumMod val="50000"/>
                    <a:lumOff val="50000"/>
                  </a:schemeClr>
                </a:solidFill>
                <a:sym typeface="+mn-ea"/>
              </a:rPr>
              <a:t>shape_b</a:t>
            </a:r>
            <a:r>
              <a:rPr lang="en-US" altLang="zh-CN" dirty="0">
                <a:solidFill>
                  <a:schemeClr val="tx1">
                    <a:lumMod val="50000"/>
                    <a:lumOff val="50000"/>
                  </a:schemeClr>
                </a:solidFill>
                <a:sym typeface="+mn-ea"/>
              </a:rPr>
              <a:t>(</a:t>
            </a:r>
            <a:r>
              <a:rPr lang="en-US" altLang="zh-CN" dirty="0" err="1">
                <a:solidFill>
                  <a:schemeClr val="tx1">
                    <a:lumMod val="50000"/>
                    <a:lumOff val="50000"/>
                  </a:schemeClr>
                </a:solidFill>
                <a:sym typeface="+mn-ea"/>
              </a:rPr>
              <a:t>i</a:t>
            </a:r>
            <a:r>
              <a:rPr lang="en-US" altLang="zh-CN" dirty="0">
                <a:solidFill>
                  <a:schemeClr val="tx1">
                    <a:lumMod val="50000"/>
                    <a:lumOff val="50000"/>
                  </a:schemeClr>
                </a:solidFill>
                <a:sym typeface="+mn-ea"/>
              </a:rPr>
              <a:t>) &lt;= </a:t>
            </a:r>
            <a:r>
              <a:rPr lang="en-US" altLang="zh-CN" dirty="0" err="1">
                <a:solidFill>
                  <a:schemeClr val="tx1">
                    <a:lumMod val="50000"/>
                    <a:lumOff val="50000"/>
                  </a:schemeClr>
                </a:solidFill>
                <a:sym typeface="+mn-ea"/>
              </a:rPr>
              <a:t>shape_a</a:t>
            </a:r>
            <a:r>
              <a:rPr lang="en-US" altLang="zh-CN" dirty="0">
                <a:solidFill>
                  <a:schemeClr val="tx1">
                    <a:lumMod val="50000"/>
                    <a:lumOff val="50000"/>
                  </a:schemeClr>
                </a:solidFill>
                <a:sym typeface="+mn-ea"/>
              </a:rPr>
              <a:t>(</a:t>
            </a:r>
            <a:r>
              <a:rPr lang="en-US" altLang="zh-CN" dirty="0" err="1">
                <a:solidFill>
                  <a:schemeClr val="tx1">
                    <a:lumMod val="50000"/>
                    <a:lumOff val="50000"/>
                  </a:schemeClr>
                </a:solidFill>
                <a:sym typeface="+mn-ea"/>
              </a:rPr>
              <a:t>i</a:t>
            </a:r>
            <a:r>
              <a:rPr lang="en-US" altLang="zh-CN" dirty="0">
                <a:solidFill>
                  <a:schemeClr val="tx1">
                    <a:lumMod val="50000"/>
                    <a:lumOff val="50000"/>
                  </a:schemeClr>
                </a:solidFill>
                <a:sym typeface="+mn-ea"/>
              </a:rPr>
              <a:t>) </a:t>
            </a:r>
            <a:r>
              <a:rPr lang="en-US" altLang="zh-CN" dirty="0" err="1">
                <a:solidFill>
                  <a:schemeClr val="tx1">
                    <a:lumMod val="50000"/>
                    <a:lumOff val="50000"/>
                  </a:schemeClr>
                </a:solidFill>
                <a:sym typeface="+mn-ea"/>
              </a:rPr>
              <a:t>i</a:t>
            </a:r>
            <a:r>
              <a:rPr lang="en-US" altLang="zh-CN" dirty="0">
                <a:solidFill>
                  <a:schemeClr val="tx1">
                    <a:lumMod val="50000"/>
                    <a:lumOff val="50000"/>
                  </a:schemeClr>
                </a:solidFill>
                <a:sym typeface="+mn-ea"/>
              </a:rPr>
              <a:t>=[1,2,3...n]</a:t>
            </a:r>
            <a:r>
              <a:rPr lang="zh-CN" altLang="en-US" dirty="0">
                <a:solidFill>
                  <a:schemeClr val="tx1">
                    <a:lumMod val="50000"/>
                    <a:lumOff val="50000"/>
                  </a:schemeClr>
                </a:solidFill>
                <a:sym typeface="+mn-ea"/>
              </a:rPr>
              <a:t>；因此</a:t>
            </a:r>
            <a:r>
              <a:rPr lang="en-US" altLang="zh-CN" dirty="0" err="1">
                <a:solidFill>
                  <a:schemeClr val="tx1">
                    <a:lumMod val="50000"/>
                    <a:lumOff val="50000"/>
                  </a:schemeClr>
                </a:solidFill>
                <a:sym typeface="+mn-ea"/>
              </a:rPr>
              <a:t>shape_a</a:t>
            </a:r>
            <a:r>
              <a:rPr lang="en-US" altLang="zh-CN" dirty="0">
                <a:solidFill>
                  <a:schemeClr val="tx1">
                    <a:lumMod val="50000"/>
                    <a:lumOff val="50000"/>
                  </a:schemeClr>
                </a:solidFill>
                <a:sym typeface="+mn-ea"/>
              </a:rPr>
              <a:t>(</a:t>
            </a:r>
            <a:r>
              <a:rPr lang="en-US" altLang="zh-CN" dirty="0" err="1">
                <a:solidFill>
                  <a:schemeClr val="tx1">
                    <a:lumMod val="50000"/>
                    <a:lumOff val="50000"/>
                  </a:schemeClr>
                </a:solidFill>
                <a:sym typeface="+mn-ea"/>
              </a:rPr>
              <a:t>i</a:t>
            </a:r>
            <a:r>
              <a:rPr lang="en-US" altLang="zh-CN" dirty="0">
                <a:solidFill>
                  <a:schemeClr val="tx1">
                    <a:lumMod val="50000"/>
                    <a:lumOff val="50000"/>
                  </a:schemeClr>
                </a:solidFill>
                <a:sym typeface="+mn-ea"/>
              </a:rPr>
              <a:t>) = </a:t>
            </a:r>
            <a:r>
              <a:rPr lang="en-US" altLang="zh-CN" dirty="0" err="1">
                <a:solidFill>
                  <a:schemeClr val="tx1">
                    <a:lumMod val="50000"/>
                    <a:lumOff val="50000"/>
                  </a:schemeClr>
                </a:solidFill>
                <a:sym typeface="+mn-ea"/>
              </a:rPr>
              <a:t>shape_b</a:t>
            </a:r>
            <a:r>
              <a:rPr lang="en-US" altLang="zh-CN" dirty="0">
                <a:solidFill>
                  <a:schemeClr val="tx1">
                    <a:lumMod val="50000"/>
                    <a:lumOff val="50000"/>
                  </a:schemeClr>
                </a:solidFill>
                <a:sym typeface="+mn-ea"/>
              </a:rPr>
              <a:t>(</a:t>
            </a:r>
            <a:r>
              <a:rPr lang="en-US" altLang="zh-CN" dirty="0" err="1">
                <a:solidFill>
                  <a:schemeClr val="tx1">
                    <a:lumMod val="50000"/>
                    <a:lumOff val="50000"/>
                  </a:schemeClr>
                </a:solidFill>
                <a:sym typeface="+mn-ea"/>
              </a:rPr>
              <a:t>i</a:t>
            </a:r>
            <a:r>
              <a:rPr lang="en-US" altLang="zh-CN" dirty="0">
                <a:solidFill>
                  <a:schemeClr val="tx1">
                    <a:lumMod val="50000"/>
                    <a:lumOff val="50000"/>
                  </a:schemeClr>
                </a:solidFill>
                <a:sym typeface="+mn-ea"/>
              </a:rPr>
              <a:t>) </a:t>
            </a:r>
            <a:r>
              <a:rPr lang="en-US" altLang="zh-CN" dirty="0" err="1">
                <a:solidFill>
                  <a:schemeClr val="tx1">
                    <a:lumMod val="50000"/>
                    <a:lumOff val="50000"/>
                  </a:schemeClr>
                </a:solidFill>
                <a:sym typeface="+mn-ea"/>
              </a:rPr>
              <a:t>i</a:t>
            </a:r>
            <a:r>
              <a:rPr lang="en-US" altLang="zh-CN" dirty="0">
                <a:solidFill>
                  <a:schemeClr val="tx1">
                    <a:lumMod val="50000"/>
                    <a:lumOff val="50000"/>
                  </a:schemeClr>
                </a:solidFill>
                <a:sym typeface="+mn-ea"/>
              </a:rPr>
              <a:t>=[1,2,3...n]</a:t>
            </a:r>
            <a:r>
              <a:rPr lang="zh-CN" altLang="en-US" dirty="0">
                <a:solidFill>
                  <a:schemeClr val="tx1">
                    <a:lumMod val="50000"/>
                    <a:lumOff val="50000"/>
                  </a:schemeClr>
                </a:solidFill>
                <a:sym typeface="+mn-ea"/>
              </a:rPr>
              <a:t>，所以张量</a:t>
            </a:r>
            <a:r>
              <a:rPr lang="en-US" altLang="zh-CN" dirty="0">
                <a:solidFill>
                  <a:schemeClr val="tx1">
                    <a:lumMod val="50000"/>
                    <a:lumOff val="50000"/>
                  </a:schemeClr>
                </a:solidFill>
                <a:sym typeface="+mn-ea"/>
              </a:rPr>
              <a:t>a</a:t>
            </a:r>
            <a:r>
              <a:rPr lang="zh-CN" altLang="en-US" dirty="0">
                <a:solidFill>
                  <a:schemeClr val="tx1">
                    <a:lumMod val="50000"/>
                    <a:lumOff val="50000"/>
                  </a:schemeClr>
                </a:solidFill>
                <a:sym typeface="+mn-ea"/>
              </a:rPr>
              <a:t>与张量</a:t>
            </a:r>
            <a:r>
              <a:rPr lang="en-US" altLang="zh-CN" dirty="0">
                <a:solidFill>
                  <a:schemeClr val="tx1">
                    <a:lumMod val="50000"/>
                    <a:lumOff val="50000"/>
                  </a:schemeClr>
                </a:solidFill>
                <a:sym typeface="+mn-ea"/>
              </a:rPr>
              <a:t>b</a:t>
            </a:r>
            <a:r>
              <a:rPr lang="zh-CN" altLang="en-US" dirty="0">
                <a:solidFill>
                  <a:schemeClr val="tx1">
                    <a:lumMod val="50000"/>
                    <a:lumOff val="50000"/>
                  </a:schemeClr>
                </a:solidFill>
                <a:sym typeface="+mn-ea"/>
              </a:rPr>
              <a:t>的</a:t>
            </a:r>
            <a:r>
              <a:rPr lang="en-US" altLang="zh-CN" dirty="0">
                <a:solidFill>
                  <a:schemeClr val="tx1">
                    <a:lumMod val="50000"/>
                    <a:lumOff val="50000"/>
                  </a:schemeClr>
                </a:solidFill>
                <a:sym typeface="+mn-ea"/>
              </a:rPr>
              <a:t>shape</a:t>
            </a:r>
            <a:r>
              <a:rPr lang="zh-CN" altLang="en-US" dirty="0">
                <a:solidFill>
                  <a:schemeClr val="tx1">
                    <a:lumMod val="50000"/>
                    <a:lumOff val="50000"/>
                  </a:schemeClr>
                </a:solidFill>
                <a:sym typeface="+mn-ea"/>
              </a:rPr>
              <a:t>相同。</a:t>
            </a:r>
          </a:p>
          <a:p>
            <a:r>
              <a:rPr lang="zh-CN" altLang="en-US" dirty="0">
                <a:solidFill>
                  <a:schemeClr val="tx1">
                    <a:lumMod val="50000"/>
                    <a:lumOff val="50000"/>
                  </a:schemeClr>
                </a:solidFill>
                <a:sym typeface="+mn-ea"/>
              </a:rPr>
              <a:t>对应位置元素均相等显而易见。</a:t>
            </a:r>
          </a:p>
        </p:txBody>
      </p:sp>
      <p:sp>
        <p:nvSpPr>
          <p:cNvPr id="15" name="文本框 14"/>
          <p:cNvSpPr txBox="1"/>
          <p:nvPr/>
        </p:nvSpPr>
        <p:spPr>
          <a:xfrm>
            <a:off x="393065" y="3054985"/>
            <a:ext cx="10467340" cy="368300"/>
          </a:xfrm>
          <a:prstGeom prst="rect">
            <a:avLst/>
          </a:prstGeom>
          <a:noFill/>
        </p:spPr>
        <p:txBody>
          <a:bodyPr wrap="square" rtlCol="0">
            <a:spAutoFit/>
          </a:bodyPr>
          <a:lstStyle/>
          <a:p>
            <a:r>
              <a:rPr lang="zh-CN" altLang="en-US" dirty="0">
                <a:solidFill>
                  <a:schemeClr val="tx1">
                    <a:lumMod val="50000"/>
                    <a:lumOff val="50000"/>
                  </a:schemeClr>
                </a:solidFill>
              </a:rPr>
              <a:t>推论：若</a:t>
            </a:r>
            <a:r>
              <a:rPr lang="en-US" altLang="zh-CN" dirty="0">
                <a:solidFill>
                  <a:schemeClr val="tx1">
                    <a:lumMod val="50000"/>
                    <a:lumOff val="50000"/>
                  </a:schemeClr>
                </a:solidFill>
              </a:rPr>
              <a:t>a</a:t>
            </a:r>
            <a:r>
              <a:rPr lang="zh-CN" altLang="en-US" dirty="0">
                <a:solidFill>
                  <a:schemeClr val="tx1">
                    <a:lumMod val="50000"/>
                    <a:lumOff val="50000"/>
                  </a:schemeClr>
                </a:solidFill>
              </a:rPr>
              <a:t>是</a:t>
            </a:r>
            <a:r>
              <a:rPr lang="en-US" altLang="zh-CN" dirty="0">
                <a:solidFill>
                  <a:schemeClr val="tx1">
                    <a:lumMod val="50000"/>
                    <a:lumOff val="50000"/>
                  </a:schemeClr>
                </a:solidFill>
              </a:rPr>
              <a:t>b</a:t>
            </a:r>
            <a:r>
              <a:rPr lang="zh-CN" altLang="en-US" dirty="0">
                <a:solidFill>
                  <a:schemeClr val="tx1">
                    <a:lumMod val="50000"/>
                    <a:lumOff val="50000"/>
                  </a:schemeClr>
                </a:solidFill>
              </a:rPr>
              <a:t>的子张量，则必有</a:t>
            </a:r>
            <a:r>
              <a:rPr lang="en-US" altLang="zh-CN" dirty="0" err="1">
                <a:solidFill>
                  <a:schemeClr val="tx1">
                    <a:lumMod val="50000"/>
                    <a:lumOff val="50000"/>
                  </a:schemeClr>
                </a:solidFill>
              </a:rPr>
              <a:t>shape_a</a:t>
            </a:r>
            <a:r>
              <a:rPr lang="en-US" altLang="zh-CN" dirty="0">
                <a:solidFill>
                  <a:schemeClr val="tx1">
                    <a:lumMod val="50000"/>
                    <a:lumOff val="50000"/>
                  </a:schemeClr>
                </a:solidFill>
              </a:rPr>
              <a:t>(</a:t>
            </a:r>
            <a:r>
              <a:rPr lang="en-US" altLang="zh-CN" dirty="0" err="1">
                <a:solidFill>
                  <a:schemeClr val="tx1">
                    <a:lumMod val="50000"/>
                    <a:lumOff val="50000"/>
                  </a:schemeClr>
                </a:solidFill>
              </a:rPr>
              <a:t>i</a:t>
            </a:r>
            <a:r>
              <a:rPr lang="en-US" altLang="zh-CN" dirty="0">
                <a:solidFill>
                  <a:schemeClr val="tx1">
                    <a:lumMod val="50000"/>
                    <a:lumOff val="50000"/>
                  </a:schemeClr>
                </a:solidFill>
              </a:rPr>
              <a:t>) &lt;= </a:t>
            </a:r>
            <a:r>
              <a:rPr lang="en-US" altLang="zh-CN" dirty="0" err="1">
                <a:solidFill>
                  <a:schemeClr val="tx1">
                    <a:lumMod val="50000"/>
                    <a:lumOff val="50000"/>
                  </a:schemeClr>
                </a:solidFill>
              </a:rPr>
              <a:t>shape_b</a:t>
            </a:r>
            <a:r>
              <a:rPr lang="en-US" altLang="zh-CN" dirty="0">
                <a:solidFill>
                  <a:schemeClr val="tx1">
                    <a:lumMod val="50000"/>
                    <a:lumOff val="50000"/>
                  </a:schemeClr>
                </a:solidFill>
              </a:rPr>
              <a:t>(</a:t>
            </a:r>
            <a:r>
              <a:rPr lang="en-US" altLang="zh-CN" dirty="0" err="1">
                <a:solidFill>
                  <a:schemeClr val="tx1">
                    <a:lumMod val="50000"/>
                    <a:lumOff val="50000"/>
                  </a:schemeClr>
                </a:solidFill>
              </a:rPr>
              <a:t>i</a:t>
            </a:r>
            <a:r>
              <a:rPr lang="en-US" altLang="zh-CN" dirty="0">
                <a:solidFill>
                  <a:schemeClr val="tx1">
                    <a:lumMod val="50000"/>
                    <a:lumOff val="50000"/>
                  </a:schemeClr>
                </a:solidFill>
              </a:rPr>
              <a:t>)  </a:t>
            </a:r>
            <a:r>
              <a:rPr lang="en-US" altLang="zh-CN" dirty="0" err="1">
                <a:solidFill>
                  <a:schemeClr val="tx1">
                    <a:lumMod val="50000"/>
                    <a:lumOff val="50000"/>
                  </a:schemeClr>
                </a:solidFill>
              </a:rPr>
              <a:t>i</a:t>
            </a:r>
            <a:r>
              <a:rPr lang="en-US" altLang="zh-CN" dirty="0">
                <a:solidFill>
                  <a:schemeClr val="tx1">
                    <a:lumMod val="50000"/>
                    <a:lumOff val="50000"/>
                  </a:schemeClr>
                </a:solidFill>
              </a:rPr>
              <a:t>=[1,2,3...n],</a:t>
            </a:r>
            <a:r>
              <a:rPr lang="zh-CN" altLang="en-US" dirty="0">
                <a:solidFill>
                  <a:schemeClr val="tx1">
                    <a:lumMod val="50000"/>
                    <a:lumOff val="50000"/>
                  </a:schemeClr>
                </a:solidFill>
              </a:rPr>
              <a:t>其中</a:t>
            </a:r>
            <a:r>
              <a:rPr lang="en-US" altLang="zh-CN" dirty="0">
                <a:solidFill>
                  <a:schemeClr val="tx1">
                    <a:lumMod val="50000"/>
                    <a:lumOff val="50000"/>
                  </a:schemeClr>
                </a:solidFill>
              </a:rPr>
              <a:t>n</a:t>
            </a:r>
            <a:r>
              <a:rPr lang="zh-CN" altLang="en-US" dirty="0">
                <a:solidFill>
                  <a:schemeClr val="tx1">
                    <a:lumMod val="50000"/>
                    <a:lumOff val="50000"/>
                  </a:schemeClr>
                </a:solidFill>
              </a:rPr>
              <a:t>为张量</a:t>
            </a:r>
            <a:r>
              <a:rPr lang="en-US" altLang="zh-CN" dirty="0">
                <a:solidFill>
                  <a:schemeClr val="tx1">
                    <a:lumMod val="50000"/>
                    <a:lumOff val="50000"/>
                  </a:schemeClr>
                </a:solidFill>
              </a:rPr>
              <a:t>a</a:t>
            </a:r>
            <a:r>
              <a:rPr lang="zh-CN" altLang="en-US" dirty="0">
                <a:solidFill>
                  <a:schemeClr val="tx1">
                    <a:lumMod val="50000"/>
                    <a:lumOff val="50000"/>
                  </a:schemeClr>
                </a:solidFill>
              </a:rPr>
              <a:t>和</a:t>
            </a:r>
            <a:r>
              <a:rPr lang="en-US" altLang="zh-CN" dirty="0">
                <a:solidFill>
                  <a:schemeClr val="tx1">
                    <a:lumMod val="50000"/>
                    <a:lumOff val="50000"/>
                  </a:schemeClr>
                </a:solidFill>
              </a:rPr>
              <a:t>b</a:t>
            </a:r>
            <a:r>
              <a:rPr lang="zh-CN" altLang="en-US" dirty="0">
                <a:solidFill>
                  <a:schemeClr val="tx1">
                    <a:lumMod val="50000"/>
                    <a:lumOff val="50000"/>
                  </a:schemeClr>
                </a:solidFill>
              </a:rPr>
              <a:t>的维度</a:t>
            </a:r>
            <a:r>
              <a:rPr lang="en-US" altLang="zh-CN" dirty="0">
                <a:solidFill>
                  <a:schemeClr val="tx1">
                    <a:lumMod val="50000"/>
                    <a:lumOff val="50000"/>
                  </a:schemeClr>
                </a:solidFill>
              </a:rPr>
              <a:t>。</a:t>
            </a: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35" y="170180"/>
            <a:ext cx="560070" cy="420370"/>
            <a:chOff x="-1" y="268"/>
            <a:chExt cx="882" cy="662"/>
          </a:xfrm>
        </p:grpSpPr>
        <p:sp>
          <p:nvSpPr>
            <p:cNvPr id="2" name="任意多边形 1"/>
            <p:cNvSpPr/>
            <p:nvPr/>
          </p:nvSpPr>
          <p:spPr>
            <a:xfrm>
              <a:off x="-1" y="294"/>
              <a:ext cx="882" cy="63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882" h="636">
                  <a:moveTo>
                    <a:pt x="0" y="0"/>
                  </a:moveTo>
                  <a:lnTo>
                    <a:pt x="882" y="0"/>
                  </a:lnTo>
                  <a:lnTo>
                    <a:pt x="723" y="636"/>
                  </a:lnTo>
                  <a:lnTo>
                    <a:pt x="0" y="636"/>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平行四边形 3"/>
            <p:cNvSpPr/>
            <p:nvPr/>
          </p:nvSpPr>
          <p:spPr>
            <a:xfrm>
              <a:off x="240" y="268"/>
              <a:ext cx="425" cy="662"/>
            </a:xfrm>
            <a:prstGeom prst="parallelogram">
              <a:avLst>
                <a:gd name="adj" fmla="val 40235"/>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86740" y="108585"/>
            <a:ext cx="1929130" cy="429895"/>
          </a:xfrm>
          <a:prstGeom prst="rect">
            <a:avLst/>
          </a:prstGeom>
          <a:noFill/>
        </p:spPr>
        <p:txBody>
          <a:bodyPr wrap="square" rtlCol="0">
            <a:spAutoFit/>
          </a:bodyPr>
          <a:lstStyle/>
          <a:p>
            <a:pPr algn="dist">
              <a:lnSpc>
                <a:spcPct val="110000"/>
              </a:lnSpc>
            </a:pPr>
            <a:r>
              <a:rPr lang="en-US" altLang="zh-CN"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tensor</a:t>
            </a:r>
            <a:r>
              <a:rPr lang="zh-CN" altLang="en-US"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的操作</a:t>
            </a:r>
          </a:p>
        </p:txBody>
      </p:sp>
      <p:sp>
        <p:nvSpPr>
          <p:cNvPr id="5" name="文本框 4"/>
          <p:cNvSpPr txBox="1"/>
          <p:nvPr/>
        </p:nvSpPr>
        <p:spPr>
          <a:xfrm>
            <a:off x="335280" y="590550"/>
            <a:ext cx="11621135" cy="645160"/>
          </a:xfrm>
          <a:prstGeom prst="rect">
            <a:avLst/>
          </a:prstGeom>
          <a:noFill/>
        </p:spPr>
        <p:txBody>
          <a:bodyPr wrap="square" rtlCol="0">
            <a:spAutoFit/>
          </a:bodyPr>
          <a:lstStyle/>
          <a:p>
            <a:r>
              <a:rPr lang="zh-CN" altLang="en-US"/>
              <a:t>广义子张量的定义：若对于张量</a:t>
            </a:r>
            <a:r>
              <a:rPr lang="en-US" altLang="zh-CN"/>
              <a:t>a</a:t>
            </a:r>
            <a:r>
              <a:rPr lang="zh-CN" altLang="en-US"/>
              <a:t>中任意一个元素</a:t>
            </a:r>
            <a:r>
              <a:rPr lang="en-US" altLang="zh-CN">
                <a:sym typeface="+mn-ea"/>
              </a:rPr>
              <a:t>a(l</a:t>
            </a:r>
            <a:r>
              <a:rPr lang="en-US" altLang="zh-CN" baseline="-25000">
                <a:sym typeface="+mn-ea"/>
              </a:rPr>
              <a:t>1</a:t>
            </a:r>
            <a:r>
              <a:rPr lang="zh-CN" altLang="en-US">
                <a:sym typeface="+mn-ea"/>
              </a:rPr>
              <a:t>，</a:t>
            </a:r>
            <a:r>
              <a:rPr lang="en-US" altLang="zh-CN">
                <a:sym typeface="+mn-ea"/>
              </a:rPr>
              <a:t>l</a:t>
            </a:r>
            <a:r>
              <a:rPr lang="en-US" altLang="zh-CN" baseline="-25000">
                <a:sym typeface="+mn-ea"/>
              </a:rPr>
              <a:t>2</a:t>
            </a:r>
            <a:r>
              <a:rPr lang="zh-CN" altLang="en-US">
                <a:sym typeface="+mn-ea"/>
              </a:rPr>
              <a:t>，</a:t>
            </a:r>
            <a:r>
              <a:rPr lang="en-US" altLang="zh-CN">
                <a:sym typeface="+mn-ea"/>
              </a:rPr>
              <a:t>...l</a:t>
            </a:r>
            <a:r>
              <a:rPr lang="en-US" altLang="zh-CN" baseline="-25000">
                <a:sym typeface="+mn-ea"/>
              </a:rPr>
              <a:t>n</a:t>
            </a:r>
            <a:r>
              <a:rPr lang="en-US" altLang="zh-CN">
                <a:sym typeface="+mn-ea"/>
              </a:rPr>
              <a:t>)</a:t>
            </a:r>
            <a:r>
              <a:rPr lang="zh-CN" altLang="en-US">
                <a:sym typeface="+mn-ea"/>
              </a:rPr>
              <a:t>，均有</a:t>
            </a:r>
            <a:r>
              <a:rPr lang="en-US" altLang="zh-CN">
                <a:sym typeface="+mn-ea"/>
              </a:rPr>
              <a:t>a(l</a:t>
            </a:r>
            <a:r>
              <a:rPr lang="en-US" altLang="zh-CN" baseline="-25000">
                <a:sym typeface="+mn-ea"/>
              </a:rPr>
              <a:t>1</a:t>
            </a:r>
            <a:r>
              <a:rPr lang="zh-CN" altLang="en-US">
                <a:sym typeface="+mn-ea"/>
              </a:rPr>
              <a:t>，</a:t>
            </a:r>
            <a:r>
              <a:rPr lang="en-US" altLang="zh-CN">
                <a:sym typeface="+mn-ea"/>
              </a:rPr>
              <a:t>l</a:t>
            </a:r>
            <a:r>
              <a:rPr lang="en-US" altLang="zh-CN" baseline="-25000">
                <a:sym typeface="+mn-ea"/>
              </a:rPr>
              <a:t>2</a:t>
            </a:r>
            <a:r>
              <a:rPr lang="zh-CN" altLang="en-US">
                <a:sym typeface="+mn-ea"/>
              </a:rPr>
              <a:t>，</a:t>
            </a:r>
            <a:r>
              <a:rPr lang="en-US" altLang="zh-CN">
                <a:sym typeface="+mn-ea"/>
              </a:rPr>
              <a:t>...l</a:t>
            </a:r>
            <a:r>
              <a:rPr lang="en-US" altLang="zh-CN" baseline="-25000">
                <a:sym typeface="+mn-ea"/>
              </a:rPr>
              <a:t>n</a:t>
            </a:r>
            <a:r>
              <a:rPr lang="en-US" altLang="zh-CN">
                <a:sym typeface="+mn-ea"/>
              </a:rPr>
              <a:t>) = b(l</a:t>
            </a:r>
            <a:r>
              <a:rPr lang="en-US" altLang="zh-CN" baseline="-25000">
                <a:sym typeface="+mn-ea"/>
              </a:rPr>
              <a:t>1</a:t>
            </a:r>
            <a:r>
              <a:rPr lang="en-US" altLang="zh-CN"/>
              <a:t>+d</a:t>
            </a:r>
            <a:r>
              <a:rPr lang="en-US" altLang="zh-CN" baseline="-25000"/>
              <a:t>1</a:t>
            </a:r>
            <a:r>
              <a:rPr lang="zh-CN" altLang="en-US">
                <a:sym typeface="+mn-ea"/>
              </a:rPr>
              <a:t>，</a:t>
            </a:r>
            <a:r>
              <a:rPr lang="en-US" altLang="zh-CN">
                <a:sym typeface="+mn-ea"/>
              </a:rPr>
              <a:t>l</a:t>
            </a:r>
            <a:r>
              <a:rPr lang="en-US" altLang="zh-CN" baseline="-25000">
                <a:sym typeface="+mn-ea"/>
              </a:rPr>
              <a:t>2</a:t>
            </a:r>
            <a:r>
              <a:rPr lang="en-US" altLang="zh-CN">
                <a:sym typeface="+mn-ea"/>
              </a:rPr>
              <a:t>+d</a:t>
            </a:r>
            <a:r>
              <a:rPr lang="en-US" altLang="zh-CN" baseline="-25000">
                <a:sym typeface="+mn-ea"/>
              </a:rPr>
              <a:t>2</a:t>
            </a:r>
            <a:r>
              <a:rPr lang="zh-CN" altLang="en-US">
                <a:sym typeface="+mn-ea"/>
              </a:rPr>
              <a:t>，</a:t>
            </a:r>
            <a:r>
              <a:rPr lang="en-US" altLang="zh-CN">
                <a:sym typeface="+mn-ea"/>
              </a:rPr>
              <a:t>...l</a:t>
            </a:r>
            <a:r>
              <a:rPr lang="en-US" altLang="zh-CN" baseline="-25000">
                <a:sym typeface="+mn-ea"/>
              </a:rPr>
              <a:t>n</a:t>
            </a:r>
            <a:r>
              <a:rPr lang="en-US" altLang="zh-CN">
                <a:sym typeface="+mn-ea"/>
              </a:rPr>
              <a:t>+d</a:t>
            </a:r>
            <a:r>
              <a:rPr lang="en-US" altLang="zh-CN" baseline="-25000">
                <a:sym typeface="+mn-ea"/>
              </a:rPr>
              <a:t>n</a:t>
            </a:r>
            <a:r>
              <a:rPr lang="en-US" altLang="zh-CN">
                <a:sym typeface="+mn-ea"/>
              </a:rPr>
              <a:t>)</a:t>
            </a:r>
            <a:r>
              <a:rPr lang="zh-CN" altLang="en-US">
                <a:sym typeface="+mn-ea"/>
              </a:rPr>
              <a:t> ，则称张量</a:t>
            </a:r>
            <a:r>
              <a:rPr lang="en-US" altLang="zh-CN">
                <a:sym typeface="+mn-ea"/>
              </a:rPr>
              <a:t>a</a:t>
            </a:r>
            <a:r>
              <a:rPr lang="zh-CN" altLang="en-US">
                <a:sym typeface="+mn-ea"/>
              </a:rPr>
              <a:t>为张量</a:t>
            </a:r>
            <a:r>
              <a:rPr lang="en-US" altLang="zh-CN">
                <a:sym typeface="+mn-ea"/>
              </a:rPr>
              <a:t>b</a:t>
            </a:r>
            <a:r>
              <a:rPr lang="zh-CN" altLang="en-US">
                <a:sym typeface="+mn-ea"/>
              </a:rPr>
              <a:t>的（</a:t>
            </a:r>
            <a:r>
              <a:rPr lang="en-US" altLang="zh-CN">
                <a:sym typeface="+mn-ea"/>
              </a:rPr>
              <a:t>d</a:t>
            </a:r>
            <a:r>
              <a:rPr lang="en-US" altLang="zh-CN" baseline="-25000">
                <a:sym typeface="+mn-ea"/>
              </a:rPr>
              <a:t>1</a:t>
            </a:r>
            <a:r>
              <a:rPr lang="zh-CN" altLang="en-US"/>
              <a:t>，</a:t>
            </a:r>
            <a:r>
              <a:rPr lang="en-US" altLang="zh-CN">
                <a:sym typeface="+mn-ea"/>
              </a:rPr>
              <a:t>d</a:t>
            </a:r>
            <a:r>
              <a:rPr lang="en-US" altLang="zh-CN" baseline="-25000">
                <a:sym typeface="+mn-ea"/>
              </a:rPr>
              <a:t>2</a:t>
            </a:r>
            <a:r>
              <a:rPr lang="zh-CN" altLang="en-US">
                <a:sym typeface="+mn-ea"/>
              </a:rPr>
              <a:t>，</a:t>
            </a:r>
            <a:r>
              <a:rPr lang="en-US" altLang="zh-CN">
                <a:sym typeface="+mn-ea"/>
              </a:rPr>
              <a:t>...</a:t>
            </a:r>
            <a:r>
              <a:rPr lang="zh-CN" altLang="en-US">
                <a:sym typeface="+mn-ea"/>
              </a:rPr>
              <a:t>，</a:t>
            </a:r>
            <a:r>
              <a:rPr lang="en-US" altLang="zh-CN">
                <a:sym typeface="+mn-ea"/>
              </a:rPr>
              <a:t>d</a:t>
            </a:r>
            <a:r>
              <a:rPr lang="en-US" altLang="zh-CN" baseline="-25000">
                <a:sym typeface="+mn-ea"/>
              </a:rPr>
              <a:t>n</a:t>
            </a:r>
            <a:r>
              <a:rPr lang="zh-CN" altLang="en-US">
                <a:sym typeface="+mn-ea"/>
              </a:rPr>
              <a:t>）型广义子张量。</a:t>
            </a:r>
          </a:p>
        </p:txBody>
      </p:sp>
      <p:sp>
        <p:nvSpPr>
          <p:cNvPr id="7" name="文本框 6"/>
          <p:cNvSpPr txBox="1"/>
          <p:nvPr/>
        </p:nvSpPr>
        <p:spPr>
          <a:xfrm>
            <a:off x="388620" y="1235710"/>
            <a:ext cx="2325370" cy="1753235"/>
          </a:xfrm>
          <a:prstGeom prst="rect">
            <a:avLst/>
          </a:prstGeom>
          <a:noFill/>
        </p:spPr>
        <p:txBody>
          <a:bodyPr wrap="square" rtlCol="0">
            <a:spAutoFit/>
          </a:bodyPr>
          <a:lstStyle/>
          <a:p>
            <a:r>
              <a:rPr lang="zh-CN" altLang="en-US"/>
              <a:t>广义子张量例子：</a:t>
            </a:r>
          </a:p>
          <a:p>
            <a:r>
              <a:rPr lang="en-US" altLang="zh-CN">
                <a:sym typeface="+mn-ea"/>
              </a:rPr>
              <a:t>a = [[5,6,3]</a:t>
            </a:r>
            <a:r>
              <a:rPr lang="zh-CN" altLang="en-US">
                <a:sym typeface="+mn-ea"/>
              </a:rPr>
              <a:t>，</a:t>
            </a:r>
          </a:p>
          <a:p>
            <a:r>
              <a:rPr lang="zh-CN" altLang="en-US">
                <a:sym typeface="+mn-ea"/>
              </a:rPr>
              <a:t>       </a:t>
            </a:r>
            <a:r>
              <a:rPr lang="en-US" altLang="zh-CN">
                <a:sym typeface="+mn-ea"/>
              </a:rPr>
              <a:t>[2,3,4]]</a:t>
            </a:r>
          </a:p>
          <a:p>
            <a:r>
              <a:rPr lang="en-US" altLang="zh-CN">
                <a:sym typeface="+mn-ea"/>
              </a:rPr>
              <a:t>b = [[1,2,3,8,9,6],</a:t>
            </a:r>
            <a:endParaRPr lang="en-US" altLang="zh-CN"/>
          </a:p>
          <a:p>
            <a:r>
              <a:rPr lang="en-US" altLang="zh-CN">
                <a:sym typeface="+mn-ea"/>
              </a:rPr>
              <a:t>       [4,5,6,3,7,9],</a:t>
            </a:r>
          </a:p>
          <a:p>
            <a:r>
              <a:rPr lang="en-US" altLang="zh-CN">
                <a:sym typeface="+mn-ea"/>
              </a:rPr>
              <a:t>       [1,2,3,4,5,6]]</a:t>
            </a:r>
            <a:endParaRPr lang="en-US" altLang="zh-CN"/>
          </a:p>
        </p:txBody>
      </p:sp>
      <p:sp>
        <p:nvSpPr>
          <p:cNvPr id="8" name="文本框 7"/>
          <p:cNvSpPr txBox="1"/>
          <p:nvPr/>
        </p:nvSpPr>
        <p:spPr>
          <a:xfrm>
            <a:off x="2915285" y="1578610"/>
            <a:ext cx="8914765" cy="1753235"/>
          </a:xfrm>
          <a:prstGeom prst="rect">
            <a:avLst/>
          </a:prstGeom>
          <a:noFill/>
        </p:spPr>
        <p:txBody>
          <a:bodyPr wrap="square" rtlCol="0">
            <a:spAutoFit/>
          </a:bodyPr>
          <a:lstStyle/>
          <a:p>
            <a:r>
              <a:rPr lang="en-US" altLang="zh-CN"/>
              <a:t>a(0,0) = 5 = b(1,1)     a(0,1) = 6 = b(1,2)    a(0,2) = 3 = b(1,3)</a:t>
            </a:r>
          </a:p>
          <a:p>
            <a:endParaRPr lang="en-US" altLang="zh-CN"/>
          </a:p>
          <a:p>
            <a:r>
              <a:rPr lang="en-US" altLang="zh-CN"/>
              <a:t>a(1,0) = 2 = b(2,1)    a(1,1) = 3 = b(2,2)    a(1,2) = 4 = b(2,3)</a:t>
            </a:r>
          </a:p>
          <a:p>
            <a:endParaRPr lang="en-US" altLang="zh-CN"/>
          </a:p>
          <a:p>
            <a:r>
              <a:rPr lang="zh-CN" altLang="en-US"/>
              <a:t>对任意</a:t>
            </a:r>
            <a:r>
              <a:rPr lang="en-US" altLang="zh-CN">
                <a:sym typeface="+mn-ea"/>
              </a:rPr>
              <a:t>a(l</a:t>
            </a:r>
            <a:r>
              <a:rPr lang="en-US" altLang="zh-CN" baseline="-25000">
                <a:sym typeface="+mn-ea"/>
              </a:rPr>
              <a:t>1</a:t>
            </a:r>
            <a:r>
              <a:rPr lang="zh-CN" altLang="en-US">
                <a:sym typeface="+mn-ea"/>
              </a:rPr>
              <a:t>，</a:t>
            </a:r>
            <a:r>
              <a:rPr lang="en-US" altLang="zh-CN">
                <a:sym typeface="+mn-ea"/>
              </a:rPr>
              <a:t>l</a:t>
            </a:r>
            <a:r>
              <a:rPr lang="en-US" altLang="zh-CN" baseline="-25000">
                <a:sym typeface="+mn-ea"/>
              </a:rPr>
              <a:t>2</a:t>
            </a:r>
            <a:r>
              <a:rPr lang="en-US" altLang="zh-CN">
                <a:sym typeface="+mn-ea"/>
              </a:rPr>
              <a:t>)</a:t>
            </a:r>
            <a:r>
              <a:rPr lang="zh-CN" altLang="en-US">
                <a:sym typeface="+mn-ea"/>
              </a:rPr>
              <a:t>均有</a:t>
            </a:r>
            <a:r>
              <a:rPr lang="en-US" altLang="zh-CN">
                <a:sym typeface="+mn-ea"/>
              </a:rPr>
              <a:t>a(l</a:t>
            </a:r>
            <a:r>
              <a:rPr lang="en-US" altLang="zh-CN" baseline="-25000">
                <a:sym typeface="+mn-ea"/>
              </a:rPr>
              <a:t>1</a:t>
            </a:r>
            <a:r>
              <a:rPr lang="zh-CN" altLang="en-US">
                <a:sym typeface="+mn-ea"/>
              </a:rPr>
              <a:t>，</a:t>
            </a:r>
            <a:r>
              <a:rPr lang="en-US" altLang="zh-CN">
                <a:sym typeface="+mn-ea"/>
              </a:rPr>
              <a:t>l</a:t>
            </a:r>
            <a:r>
              <a:rPr lang="en-US" altLang="zh-CN" baseline="-25000">
                <a:sym typeface="+mn-ea"/>
              </a:rPr>
              <a:t>2</a:t>
            </a:r>
            <a:r>
              <a:rPr lang="en-US" altLang="zh-CN">
                <a:sym typeface="+mn-ea"/>
              </a:rPr>
              <a:t>) = b(l</a:t>
            </a:r>
            <a:r>
              <a:rPr lang="en-US" altLang="zh-CN" baseline="-25000">
                <a:sym typeface="+mn-ea"/>
              </a:rPr>
              <a:t>1</a:t>
            </a:r>
            <a:r>
              <a:rPr lang="en-US" altLang="zh-CN"/>
              <a:t>+1</a:t>
            </a:r>
            <a:r>
              <a:rPr lang="zh-CN" altLang="en-US">
                <a:sym typeface="+mn-ea"/>
              </a:rPr>
              <a:t>，</a:t>
            </a:r>
            <a:r>
              <a:rPr lang="en-US" altLang="zh-CN">
                <a:sym typeface="+mn-ea"/>
              </a:rPr>
              <a:t>l</a:t>
            </a:r>
            <a:r>
              <a:rPr lang="en-US" altLang="zh-CN" baseline="-25000">
                <a:sym typeface="+mn-ea"/>
              </a:rPr>
              <a:t>2</a:t>
            </a:r>
            <a:r>
              <a:rPr lang="en-US" altLang="zh-CN"/>
              <a:t>+1</a:t>
            </a:r>
            <a:r>
              <a:rPr lang="en-US" altLang="zh-CN">
                <a:sym typeface="+mn-ea"/>
              </a:rPr>
              <a:t>)</a:t>
            </a:r>
            <a:r>
              <a:rPr lang="zh-CN" altLang="en-US">
                <a:sym typeface="+mn-ea"/>
              </a:rPr>
              <a:t>均有</a:t>
            </a:r>
            <a:r>
              <a:rPr lang="zh-CN" altLang="en-US"/>
              <a:t> 因此，</a:t>
            </a:r>
            <a:r>
              <a:rPr lang="en-US" altLang="zh-CN"/>
              <a:t>a</a:t>
            </a:r>
            <a:r>
              <a:rPr lang="zh-CN" altLang="en-US"/>
              <a:t>是</a:t>
            </a:r>
            <a:r>
              <a:rPr lang="en-US" altLang="zh-CN"/>
              <a:t>b</a:t>
            </a:r>
            <a:r>
              <a:rPr lang="zh-CN" altLang="en-US"/>
              <a:t>的一个（</a:t>
            </a:r>
            <a:r>
              <a:rPr lang="en-US" altLang="zh-CN"/>
              <a:t>1</a:t>
            </a:r>
            <a:r>
              <a:rPr lang="zh-CN" altLang="en-US"/>
              <a:t>，</a:t>
            </a:r>
            <a:r>
              <a:rPr lang="en-US" altLang="zh-CN"/>
              <a:t>1</a:t>
            </a:r>
            <a:r>
              <a:rPr lang="zh-CN" altLang="en-US"/>
              <a:t>）型广义子张量。</a:t>
            </a:r>
          </a:p>
        </p:txBody>
      </p:sp>
      <p:sp>
        <p:nvSpPr>
          <p:cNvPr id="15" name="文本框 14"/>
          <p:cNvSpPr txBox="1"/>
          <p:nvPr/>
        </p:nvSpPr>
        <p:spPr>
          <a:xfrm>
            <a:off x="422275" y="3331845"/>
            <a:ext cx="10467340" cy="645160"/>
          </a:xfrm>
          <a:prstGeom prst="rect">
            <a:avLst/>
          </a:prstGeom>
          <a:noFill/>
        </p:spPr>
        <p:txBody>
          <a:bodyPr wrap="square" rtlCol="0">
            <a:spAutoFit/>
          </a:bodyPr>
          <a:lstStyle/>
          <a:p>
            <a:r>
              <a:rPr lang="zh-CN" altLang="en-US" dirty="0">
                <a:solidFill>
                  <a:schemeClr val="tx1">
                    <a:lumMod val="50000"/>
                    <a:lumOff val="50000"/>
                  </a:schemeClr>
                </a:solidFill>
              </a:rPr>
              <a:t>显然，子张量是一种特殊的广义子张量，且为（</a:t>
            </a:r>
            <a:r>
              <a:rPr lang="en-US" altLang="zh-CN" dirty="0">
                <a:solidFill>
                  <a:schemeClr val="tx1">
                    <a:lumMod val="50000"/>
                    <a:lumOff val="50000"/>
                  </a:schemeClr>
                </a:solidFill>
              </a:rPr>
              <a:t>0</a:t>
            </a:r>
            <a:r>
              <a:rPr lang="zh-CN" altLang="en-US" dirty="0">
                <a:solidFill>
                  <a:schemeClr val="tx1">
                    <a:lumMod val="50000"/>
                    <a:lumOff val="50000"/>
                  </a:schemeClr>
                </a:solidFill>
              </a:rPr>
              <a:t>，</a:t>
            </a:r>
            <a:r>
              <a:rPr lang="en-US" altLang="zh-CN" dirty="0">
                <a:solidFill>
                  <a:schemeClr val="tx1">
                    <a:lumMod val="50000"/>
                    <a:lumOff val="50000"/>
                  </a:schemeClr>
                </a:solidFill>
              </a:rPr>
              <a:t>0</a:t>
            </a:r>
            <a:r>
              <a:rPr lang="zh-CN" altLang="en-US" dirty="0">
                <a:solidFill>
                  <a:schemeClr val="tx1">
                    <a:lumMod val="50000"/>
                    <a:lumOff val="50000"/>
                  </a:schemeClr>
                </a:solidFill>
              </a:rPr>
              <a:t>，</a:t>
            </a:r>
            <a:r>
              <a:rPr lang="en-US" altLang="zh-CN" dirty="0">
                <a:solidFill>
                  <a:schemeClr val="tx1">
                    <a:lumMod val="50000"/>
                    <a:lumOff val="50000"/>
                  </a:schemeClr>
                </a:solidFill>
              </a:rPr>
              <a:t>...0</a:t>
            </a:r>
            <a:r>
              <a:rPr lang="zh-CN" altLang="en-US" dirty="0">
                <a:solidFill>
                  <a:schemeClr val="tx1">
                    <a:lumMod val="50000"/>
                    <a:lumOff val="50000"/>
                  </a:schemeClr>
                </a:solidFill>
              </a:rPr>
              <a:t>）型广义子张量。</a:t>
            </a:r>
          </a:p>
          <a:p>
            <a:r>
              <a:rPr lang="zh-CN" altLang="en-US" dirty="0">
                <a:solidFill>
                  <a:schemeClr val="tx1">
                    <a:lumMod val="50000"/>
                    <a:lumOff val="50000"/>
                  </a:schemeClr>
                </a:solidFill>
              </a:rPr>
              <a:t>推论：若</a:t>
            </a:r>
            <a:r>
              <a:rPr lang="en-US" altLang="zh-CN" dirty="0">
                <a:solidFill>
                  <a:schemeClr val="tx1">
                    <a:lumMod val="50000"/>
                    <a:lumOff val="50000"/>
                  </a:schemeClr>
                </a:solidFill>
              </a:rPr>
              <a:t>a</a:t>
            </a:r>
            <a:r>
              <a:rPr lang="zh-CN" altLang="en-US" dirty="0">
                <a:solidFill>
                  <a:schemeClr val="tx1">
                    <a:lumMod val="50000"/>
                    <a:lumOff val="50000"/>
                  </a:schemeClr>
                </a:solidFill>
              </a:rPr>
              <a:t>是</a:t>
            </a:r>
            <a:r>
              <a:rPr lang="en-US" altLang="zh-CN" dirty="0">
                <a:solidFill>
                  <a:schemeClr val="tx1">
                    <a:lumMod val="50000"/>
                    <a:lumOff val="50000"/>
                  </a:schemeClr>
                </a:solidFill>
              </a:rPr>
              <a:t>b</a:t>
            </a:r>
            <a:r>
              <a:rPr lang="zh-CN" altLang="en-US" dirty="0">
                <a:solidFill>
                  <a:schemeClr val="tx1">
                    <a:lumMod val="50000"/>
                    <a:lumOff val="50000"/>
                  </a:schemeClr>
                </a:solidFill>
              </a:rPr>
              <a:t>的广义子张量，则必有</a:t>
            </a:r>
            <a:r>
              <a:rPr lang="en-US" altLang="zh-CN" dirty="0" err="1">
                <a:solidFill>
                  <a:schemeClr val="tx1">
                    <a:lumMod val="50000"/>
                    <a:lumOff val="50000"/>
                  </a:schemeClr>
                </a:solidFill>
              </a:rPr>
              <a:t>shape_a</a:t>
            </a:r>
            <a:r>
              <a:rPr lang="en-US" altLang="zh-CN" dirty="0">
                <a:solidFill>
                  <a:schemeClr val="tx1">
                    <a:lumMod val="50000"/>
                    <a:lumOff val="50000"/>
                  </a:schemeClr>
                </a:solidFill>
              </a:rPr>
              <a:t>(</a:t>
            </a:r>
            <a:r>
              <a:rPr lang="en-US" altLang="zh-CN" dirty="0" err="1">
                <a:solidFill>
                  <a:schemeClr val="tx1">
                    <a:lumMod val="50000"/>
                    <a:lumOff val="50000"/>
                  </a:schemeClr>
                </a:solidFill>
              </a:rPr>
              <a:t>i</a:t>
            </a:r>
            <a:r>
              <a:rPr lang="en-US" altLang="zh-CN" dirty="0">
                <a:solidFill>
                  <a:schemeClr val="tx1">
                    <a:lumMod val="50000"/>
                    <a:lumOff val="50000"/>
                  </a:schemeClr>
                </a:solidFill>
              </a:rPr>
              <a:t>) &lt;= </a:t>
            </a:r>
            <a:r>
              <a:rPr lang="en-US" altLang="zh-CN" dirty="0" err="1">
                <a:solidFill>
                  <a:schemeClr val="tx1">
                    <a:lumMod val="50000"/>
                    <a:lumOff val="50000"/>
                  </a:schemeClr>
                </a:solidFill>
              </a:rPr>
              <a:t>shape_b</a:t>
            </a:r>
            <a:r>
              <a:rPr lang="en-US" altLang="zh-CN" dirty="0">
                <a:solidFill>
                  <a:schemeClr val="tx1">
                    <a:lumMod val="50000"/>
                    <a:lumOff val="50000"/>
                  </a:schemeClr>
                </a:solidFill>
              </a:rPr>
              <a:t>(</a:t>
            </a:r>
            <a:r>
              <a:rPr lang="en-US" altLang="zh-CN" dirty="0" err="1">
                <a:solidFill>
                  <a:schemeClr val="tx1">
                    <a:lumMod val="50000"/>
                    <a:lumOff val="50000"/>
                  </a:schemeClr>
                </a:solidFill>
              </a:rPr>
              <a:t>i</a:t>
            </a:r>
            <a:r>
              <a:rPr lang="en-US" altLang="zh-CN" dirty="0">
                <a:solidFill>
                  <a:schemeClr val="tx1">
                    <a:lumMod val="50000"/>
                    <a:lumOff val="50000"/>
                  </a:schemeClr>
                </a:solidFill>
              </a:rPr>
              <a:t>)  </a:t>
            </a:r>
            <a:r>
              <a:rPr lang="en-US" altLang="zh-CN" dirty="0" err="1">
                <a:solidFill>
                  <a:schemeClr val="tx1">
                    <a:lumMod val="50000"/>
                    <a:lumOff val="50000"/>
                  </a:schemeClr>
                </a:solidFill>
              </a:rPr>
              <a:t>i</a:t>
            </a:r>
            <a:r>
              <a:rPr lang="en-US" altLang="zh-CN" dirty="0">
                <a:solidFill>
                  <a:schemeClr val="tx1">
                    <a:lumMod val="50000"/>
                    <a:lumOff val="50000"/>
                  </a:schemeClr>
                </a:solidFill>
              </a:rPr>
              <a:t>=[1,2,3...n],</a:t>
            </a:r>
            <a:r>
              <a:rPr lang="zh-CN" altLang="en-US" dirty="0">
                <a:solidFill>
                  <a:schemeClr val="tx1">
                    <a:lumMod val="50000"/>
                    <a:lumOff val="50000"/>
                  </a:schemeClr>
                </a:solidFill>
              </a:rPr>
              <a:t>其中</a:t>
            </a:r>
            <a:r>
              <a:rPr lang="en-US" altLang="zh-CN" dirty="0">
                <a:solidFill>
                  <a:schemeClr val="tx1">
                    <a:lumMod val="50000"/>
                    <a:lumOff val="50000"/>
                  </a:schemeClr>
                </a:solidFill>
              </a:rPr>
              <a:t>n</a:t>
            </a:r>
            <a:r>
              <a:rPr lang="zh-CN" altLang="en-US" dirty="0">
                <a:solidFill>
                  <a:schemeClr val="tx1">
                    <a:lumMod val="50000"/>
                    <a:lumOff val="50000"/>
                  </a:schemeClr>
                </a:solidFill>
              </a:rPr>
              <a:t>为张量</a:t>
            </a:r>
            <a:r>
              <a:rPr lang="en-US" altLang="zh-CN" dirty="0">
                <a:solidFill>
                  <a:schemeClr val="tx1">
                    <a:lumMod val="50000"/>
                    <a:lumOff val="50000"/>
                  </a:schemeClr>
                </a:solidFill>
              </a:rPr>
              <a:t>a</a:t>
            </a:r>
            <a:r>
              <a:rPr lang="zh-CN" altLang="en-US" dirty="0">
                <a:solidFill>
                  <a:schemeClr val="tx1">
                    <a:lumMod val="50000"/>
                    <a:lumOff val="50000"/>
                  </a:schemeClr>
                </a:solidFill>
              </a:rPr>
              <a:t>和</a:t>
            </a:r>
            <a:r>
              <a:rPr lang="en-US" altLang="zh-CN" dirty="0">
                <a:solidFill>
                  <a:schemeClr val="tx1">
                    <a:lumMod val="50000"/>
                    <a:lumOff val="50000"/>
                  </a:schemeClr>
                </a:solidFill>
              </a:rPr>
              <a:t>b</a:t>
            </a:r>
            <a:r>
              <a:rPr lang="zh-CN" altLang="en-US" dirty="0">
                <a:solidFill>
                  <a:schemeClr val="tx1">
                    <a:lumMod val="50000"/>
                    <a:lumOff val="50000"/>
                  </a:schemeClr>
                </a:solidFill>
              </a:rPr>
              <a:t>的维度</a:t>
            </a:r>
            <a:r>
              <a:rPr lang="en-US" altLang="zh-CN" dirty="0">
                <a:solidFill>
                  <a:schemeClr val="tx1">
                    <a:lumMod val="50000"/>
                    <a:lumOff val="50000"/>
                  </a:schemeClr>
                </a:solidFill>
              </a:rPr>
              <a:t>。</a:t>
            </a: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9382" y="157942"/>
            <a:ext cx="3599411" cy="430887"/>
          </a:xfrm>
          <a:prstGeom prst="rect">
            <a:avLst/>
          </a:prstGeom>
          <a:noFill/>
        </p:spPr>
        <p:txBody>
          <a:bodyPr wrap="square" rtlCol="0">
            <a:spAutoFit/>
          </a:bodyPr>
          <a:lstStyle/>
          <a:p>
            <a:pPr algn="dist">
              <a:lnSpc>
                <a:spcPct val="110000"/>
              </a:lnSpc>
            </a:pPr>
            <a:r>
              <a:rPr lang="zh-CN" altLang="en-US"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rPr>
              <a:t>悬疑篇之  广义子张量</a:t>
            </a:r>
          </a:p>
        </p:txBody>
      </p:sp>
      <p:sp>
        <p:nvSpPr>
          <p:cNvPr id="8" name="矩形 7"/>
          <p:cNvSpPr/>
          <p:nvPr/>
        </p:nvSpPr>
        <p:spPr>
          <a:xfrm>
            <a:off x="5646419" y="658660"/>
            <a:ext cx="4745355" cy="2308324"/>
          </a:xfrm>
          <a:prstGeom prst="rect">
            <a:avLst/>
          </a:prstGeom>
        </p:spPr>
        <p:txBody>
          <a:bodyPr wrap="square">
            <a:spAutoFit/>
          </a:bodyPr>
          <a:lstStyle/>
          <a:p>
            <a:r>
              <a:rPr lang="en-US" altLang="zh-CN" dirty="0">
                <a:solidFill>
                  <a:schemeClr val="tx1">
                    <a:lumMod val="50000"/>
                    <a:lumOff val="50000"/>
                  </a:schemeClr>
                </a:solidFill>
              </a:rPr>
              <a:t>a shape: [6, 7, 8, 9]</a:t>
            </a:r>
          </a:p>
          <a:p>
            <a:r>
              <a:rPr lang="en-US" altLang="zh-CN" dirty="0">
                <a:solidFill>
                  <a:schemeClr val="tx1">
                    <a:lumMod val="50000"/>
                    <a:lumOff val="50000"/>
                  </a:schemeClr>
                </a:solidFill>
              </a:rPr>
              <a:t>a stride: (504, 72, 9, 1)</a:t>
            </a:r>
          </a:p>
          <a:p>
            <a:r>
              <a:rPr lang="en-US" altLang="zh-CN" dirty="0">
                <a:solidFill>
                  <a:schemeClr val="tx1">
                    <a:lumMod val="50000"/>
                    <a:lumOff val="50000"/>
                  </a:schemeClr>
                </a:solidFill>
              </a:rPr>
              <a:t>a offset: 0</a:t>
            </a:r>
          </a:p>
          <a:p>
            <a:r>
              <a:rPr lang="en-US" altLang="zh-CN" dirty="0">
                <a:solidFill>
                  <a:schemeClr val="tx1">
                    <a:lumMod val="50000"/>
                    <a:lumOff val="50000"/>
                  </a:schemeClr>
                </a:solidFill>
              </a:rPr>
              <a:t>b shape: [5, 5, 8, 4]</a:t>
            </a:r>
          </a:p>
          <a:p>
            <a:r>
              <a:rPr lang="en-US" altLang="zh-CN" dirty="0">
                <a:solidFill>
                  <a:schemeClr val="tx1">
                    <a:lumMod val="50000"/>
                    <a:lumOff val="50000"/>
                  </a:schemeClr>
                </a:solidFill>
              </a:rPr>
              <a:t>b stride: (504, 72, 9, 1)</a:t>
            </a:r>
          </a:p>
          <a:p>
            <a:r>
              <a:rPr lang="en-US" altLang="zh-CN" dirty="0">
                <a:solidFill>
                  <a:schemeClr val="tx1">
                    <a:lumMod val="50000"/>
                    <a:lumOff val="50000"/>
                  </a:schemeClr>
                </a:solidFill>
              </a:rPr>
              <a:t>b offset: 653</a:t>
            </a:r>
          </a:p>
          <a:p>
            <a:r>
              <a:rPr lang="en-US" altLang="zh-CN" dirty="0" err="1">
                <a:solidFill>
                  <a:schemeClr val="tx1">
                    <a:lumMod val="50000"/>
                    <a:lumOff val="50000"/>
                  </a:schemeClr>
                </a:solidFill>
              </a:rPr>
              <a:t>b.data_ptr</a:t>
            </a:r>
            <a:r>
              <a:rPr lang="en-US" altLang="zh-CN" dirty="0">
                <a:solidFill>
                  <a:schemeClr val="tx1">
                    <a:lumMod val="50000"/>
                    <a:lumOff val="50000"/>
                  </a:schemeClr>
                </a:solidFill>
              </a:rPr>
              <a:t> == </a:t>
            </a:r>
            <a:r>
              <a:rPr lang="en-US" altLang="zh-CN" dirty="0" err="1">
                <a:solidFill>
                  <a:schemeClr val="tx1">
                    <a:lumMod val="50000"/>
                    <a:lumOff val="50000"/>
                  </a:schemeClr>
                </a:solidFill>
              </a:rPr>
              <a:t>a.data_ptr</a:t>
            </a:r>
            <a:r>
              <a:rPr lang="en-US" altLang="zh-CN" dirty="0">
                <a:solidFill>
                  <a:schemeClr val="tx1">
                    <a:lumMod val="50000"/>
                    <a:lumOff val="50000"/>
                  </a:schemeClr>
                </a:solidFill>
              </a:rPr>
              <a:t>:  True</a:t>
            </a:r>
          </a:p>
          <a:p>
            <a:endParaRPr lang="en-US" altLang="zh-CN" dirty="0"/>
          </a:p>
        </p:txBody>
      </p:sp>
      <p:sp>
        <p:nvSpPr>
          <p:cNvPr id="4" name="矩形 3"/>
          <p:cNvSpPr/>
          <p:nvPr/>
        </p:nvSpPr>
        <p:spPr>
          <a:xfrm>
            <a:off x="259600" y="658660"/>
            <a:ext cx="5229225" cy="3416320"/>
          </a:xfrm>
          <a:prstGeom prst="rect">
            <a:avLst/>
          </a:prstGeom>
        </p:spPr>
        <p:txBody>
          <a:bodyPr wrap="square">
            <a:spAutoFit/>
          </a:bodyPr>
          <a:lstStyle/>
          <a:p>
            <a:r>
              <a:rPr lang="zh-CN" altLang="en-US" dirty="0">
                <a:solidFill>
                  <a:schemeClr val="tx1">
                    <a:lumMod val="50000"/>
                    <a:lumOff val="50000"/>
                  </a:schemeClr>
                </a:solidFill>
              </a:rPr>
              <a:t>import torch</a:t>
            </a:r>
          </a:p>
          <a:p>
            <a:r>
              <a:rPr lang="zh-CN" altLang="en-US" dirty="0">
                <a:solidFill>
                  <a:schemeClr val="tx1">
                    <a:lumMod val="50000"/>
                    <a:lumOff val="50000"/>
                  </a:schemeClr>
                </a:solidFill>
              </a:rPr>
              <a:t>a = torch.randn(6, 7, 8, 9)</a:t>
            </a:r>
          </a:p>
          <a:p>
            <a:r>
              <a:rPr lang="zh-CN" altLang="en-US" dirty="0">
                <a:solidFill>
                  <a:schemeClr val="tx1">
                    <a:lumMod val="50000"/>
                    <a:lumOff val="50000"/>
                  </a:schemeClr>
                </a:solidFill>
              </a:rPr>
              <a:t>print("a shape:", list(a.shape))</a:t>
            </a:r>
          </a:p>
          <a:p>
            <a:r>
              <a:rPr lang="zh-CN" altLang="en-US" dirty="0">
                <a:solidFill>
                  <a:schemeClr val="tx1">
                    <a:lumMod val="50000"/>
                    <a:lumOff val="50000"/>
                  </a:schemeClr>
                </a:solidFill>
              </a:rPr>
              <a:t>print("a stride:", a.stride())</a:t>
            </a:r>
          </a:p>
          <a:p>
            <a:r>
              <a:rPr lang="zh-CN" altLang="en-US" dirty="0">
                <a:solidFill>
                  <a:schemeClr val="tx1">
                    <a:lumMod val="50000"/>
                    <a:lumOff val="50000"/>
                  </a:schemeClr>
                </a:solidFill>
              </a:rPr>
              <a:t>print("a offset:", a.storage_offset())</a:t>
            </a:r>
          </a:p>
          <a:p>
            <a:r>
              <a:rPr lang="zh-CN" altLang="en-US" dirty="0">
                <a:solidFill>
                  <a:schemeClr val="tx1">
                    <a:lumMod val="50000"/>
                    <a:lumOff val="50000"/>
                  </a:schemeClr>
                </a:solidFill>
              </a:rPr>
              <a:t>b = a[1::,2::,0::,5::]</a:t>
            </a:r>
          </a:p>
          <a:p>
            <a:r>
              <a:rPr lang="zh-CN" altLang="en-US" dirty="0">
                <a:solidFill>
                  <a:schemeClr val="tx1">
                    <a:lumMod val="50000"/>
                    <a:lumOff val="50000"/>
                  </a:schemeClr>
                </a:solidFill>
              </a:rPr>
              <a:t>print("b shape:", list(b.shape))</a:t>
            </a:r>
          </a:p>
          <a:p>
            <a:r>
              <a:rPr lang="zh-CN" altLang="en-US" dirty="0">
                <a:solidFill>
                  <a:schemeClr val="tx1">
                    <a:lumMod val="50000"/>
                    <a:lumOff val="50000"/>
                  </a:schemeClr>
                </a:solidFill>
              </a:rPr>
              <a:t>print("b stride:", b.stride())</a:t>
            </a:r>
          </a:p>
          <a:p>
            <a:r>
              <a:rPr lang="zh-CN" altLang="en-US" dirty="0">
                <a:solidFill>
                  <a:schemeClr val="tx1">
                    <a:lumMod val="50000"/>
                    <a:lumOff val="50000"/>
                  </a:schemeClr>
                </a:solidFill>
              </a:rPr>
              <a:t>print("b offset:",b.storage_offset())</a:t>
            </a:r>
          </a:p>
          <a:p>
            <a:r>
              <a:rPr lang="zh-CN" altLang="en-US" dirty="0">
                <a:solidFill>
                  <a:schemeClr val="tx1">
                    <a:lumMod val="50000"/>
                    <a:lumOff val="50000"/>
                  </a:schemeClr>
                </a:solidFill>
              </a:rPr>
              <a:t>a_ptr = a.storage().data_ptr()</a:t>
            </a:r>
          </a:p>
          <a:p>
            <a:r>
              <a:rPr lang="zh-CN" altLang="en-US" dirty="0">
                <a:solidFill>
                  <a:schemeClr val="tx1">
                    <a:lumMod val="50000"/>
                    <a:lumOff val="50000"/>
                  </a:schemeClr>
                </a:solidFill>
              </a:rPr>
              <a:t>b_ptr = b.storage().data_ptr()</a:t>
            </a:r>
          </a:p>
          <a:p>
            <a:r>
              <a:rPr lang="zh-CN" altLang="en-US" dirty="0">
                <a:solidFill>
                  <a:schemeClr val="tx1">
                    <a:lumMod val="50000"/>
                    <a:lumOff val="50000"/>
                  </a:schemeClr>
                </a:solidFill>
              </a:rPr>
              <a:t>print("b.data_ptr == a.data_ptr: ", a_ptr == b_ptr)</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35" y="170180"/>
            <a:ext cx="560070" cy="420370"/>
            <a:chOff x="-1" y="268"/>
            <a:chExt cx="882" cy="662"/>
          </a:xfrm>
        </p:grpSpPr>
        <p:sp>
          <p:nvSpPr>
            <p:cNvPr id="2" name="任意多边形 1"/>
            <p:cNvSpPr/>
            <p:nvPr/>
          </p:nvSpPr>
          <p:spPr>
            <a:xfrm>
              <a:off x="-1" y="294"/>
              <a:ext cx="882" cy="63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882" h="636">
                  <a:moveTo>
                    <a:pt x="0" y="0"/>
                  </a:moveTo>
                  <a:lnTo>
                    <a:pt x="882" y="0"/>
                  </a:lnTo>
                  <a:lnTo>
                    <a:pt x="723" y="636"/>
                  </a:lnTo>
                  <a:lnTo>
                    <a:pt x="0" y="636"/>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平行四边形 3"/>
            <p:cNvSpPr/>
            <p:nvPr/>
          </p:nvSpPr>
          <p:spPr>
            <a:xfrm>
              <a:off x="240" y="268"/>
              <a:ext cx="425" cy="662"/>
            </a:xfrm>
            <a:prstGeom prst="parallelogram">
              <a:avLst>
                <a:gd name="adj" fmla="val 40235"/>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86740" y="108585"/>
            <a:ext cx="3890010" cy="430887"/>
          </a:xfrm>
          <a:prstGeom prst="rect">
            <a:avLst/>
          </a:prstGeom>
          <a:noFill/>
        </p:spPr>
        <p:txBody>
          <a:bodyPr wrap="square" rtlCol="0">
            <a:spAutoFit/>
          </a:bodyPr>
          <a:lstStyle/>
          <a:p>
            <a:pPr algn="dist">
              <a:lnSpc>
                <a:spcPct val="110000"/>
              </a:lnSpc>
            </a:pPr>
            <a:r>
              <a:rPr lang="zh-CN" altLang="en-US"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归纳证明篇之  广义子张量</a:t>
            </a:r>
          </a:p>
        </p:txBody>
      </p:sp>
      <p:sp>
        <p:nvSpPr>
          <p:cNvPr id="16" name="文本框 15"/>
          <p:cNvSpPr txBox="1"/>
          <p:nvPr/>
        </p:nvSpPr>
        <p:spPr>
          <a:xfrm>
            <a:off x="152400" y="1635125"/>
            <a:ext cx="12039600" cy="5077460"/>
          </a:xfrm>
          <a:prstGeom prst="rect">
            <a:avLst/>
          </a:prstGeom>
          <a:noFill/>
        </p:spPr>
        <p:txBody>
          <a:bodyPr wrap="square" rtlCol="0">
            <a:spAutoFit/>
          </a:bodyPr>
          <a:lstStyle/>
          <a:p>
            <a:r>
              <a:rPr lang="zh-CN" altLang="en-US" dirty="0">
                <a:solidFill>
                  <a:srgbClr val="FF0000"/>
                </a:solidFill>
                <a:sym typeface="+mn-ea"/>
              </a:rPr>
              <a:t>软广义子张量</a:t>
            </a:r>
            <a:r>
              <a:rPr lang="zh-CN" altLang="en-US" dirty="0">
                <a:solidFill>
                  <a:schemeClr val="tx1"/>
                </a:solidFill>
                <a:sym typeface="+mn-ea"/>
              </a:rPr>
              <a:t>定理：</a:t>
            </a:r>
          </a:p>
          <a:p>
            <a:r>
              <a:rPr lang="zh-CN" altLang="en-US" dirty="0">
                <a:solidFill>
                  <a:schemeClr val="tx1"/>
                </a:solidFill>
                <a:sym typeface="+mn-ea"/>
              </a:rPr>
              <a:t>假设张量</a:t>
            </a:r>
            <a:r>
              <a:rPr lang="en-US" altLang="zh-CN" dirty="0">
                <a:solidFill>
                  <a:schemeClr val="tx1"/>
                </a:solidFill>
                <a:sym typeface="+mn-ea"/>
              </a:rPr>
              <a:t>b</a:t>
            </a:r>
            <a:r>
              <a:rPr lang="zh-CN" altLang="en-US" dirty="0">
                <a:solidFill>
                  <a:schemeClr val="tx1"/>
                </a:solidFill>
                <a:sym typeface="+mn-ea"/>
              </a:rPr>
              <a:t>使用了高级线性表存储方式，张量</a:t>
            </a:r>
            <a:r>
              <a:rPr lang="en-US" altLang="zh-CN" dirty="0">
                <a:solidFill>
                  <a:schemeClr val="tx1"/>
                </a:solidFill>
                <a:sym typeface="+mn-ea"/>
              </a:rPr>
              <a:t>b</a:t>
            </a:r>
            <a:r>
              <a:rPr lang="zh-CN" altLang="en-US" dirty="0">
                <a:solidFill>
                  <a:schemeClr val="tx1"/>
                </a:solidFill>
                <a:sym typeface="+mn-ea"/>
              </a:rPr>
              <a:t>在内存上的指针为</a:t>
            </a:r>
            <a:r>
              <a:rPr lang="en-US" altLang="zh-CN" dirty="0" err="1">
                <a:solidFill>
                  <a:schemeClr val="tx1"/>
                </a:solidFill>
                <a:sym typeface="+mn-ea"/>
              </a:rPr>
              <a:t>b_ptr</a:t>
            </a:r>
            <a:r>
              <a:rPr lang="zh-CN" altLang="en-US" dirty="0">
                <a:solidFill>
                  <a:schemeClr val="tx1"/>
                </a:solidFill>
                <a:sym typeface="+mn-ea"/>
              </a:rPr>
              <a:t>，张量</a:t>
            </a:r>
            <a:r>
              <a:rPr lang="en-US" altLang="zh-CN" dirty="0">
                <a:solidFill>
                  <a:schemeClr val="tx1"/>
                </a:solidFill>
                <a:sym typeface="+mn-ea"/>
              </a:rPr>
              <a:t>b</a:t>
            </a:r>
            <a:r>
              <a:rPr lang="zh-CN" altLang="en-US" dirty="0">
                <a:solidFill>
                  <a:schemeClr val="tx1"/>
                </a:solidFill>
                <a:sym typeface="+mn-ea"/>
              </a:rPr>
              <a:t>的</a:t>
            </a:r>
            <a:r>
              <a:rPr lang="en-US" altLang="zh-CN" dirty="0">
                <a:solidFill>
                  <a:schemeClr val="tx1"/>
                </a:solidFill>
                <a:sym typeface="+mn-ea"/>
              </a:rPr>
              <a:t>shape</a:t>
            </a:r>
            <a:r>
              <a:rPr lang="zh-CN" altLang="en-US" dirty="0">
                <a:solidFill>
                  <a:schemeClr val="tx1"/>
                </a:solidFill>
                <a:sym typeface="+mn-ea"/>
              </a:rPr>
              <a:t>为</a:t>
            </a:r>
            <a:r>
              <a:rPr lang="en-US" altLang="zh-CN" dirty="0">
                <a:solidFill>
                  <a:schemeClr val="tx1"/>
                </a:solidFill>
                <a:sym typeface="+mn-ea"/>
              </a:rPr>
              <a:t>(sb</a:t>
            </a:r>
            <a:r>
              <a:rPr lang="en-US" altLang="zh-CN" baseline="-25000" dirty="0">
                <a:solidFill>
                  <a:schemeClr val="tx1"/>
                </a:solidFill>
                <a:sym typeface="+mn-ea"/>
              </a:rPr>
              <a:t>1</a:t>
            </a:r>
            <a:r>
              <a:rPr lang="en-US" altLang="zh-CN" dirty="0">
                <a:solidFill>
                  <a:schemeClr val="tx1"/>
                </a:solidFill>
                <a:sym typeface="+mn-ea"/>
              </a:rPr>
              <a:t>,sb</a:t>
            </a:r>
            <a:r>
              <a:rPr lang="en-US" altLang="zh-CN" baseline="-25000" dirty="0">
                <a:solidFill>
                  <a:schemeClr val="tx1"/>
                </a:solidFill>
                <a:sym typeface="+mn-ea"/>
              </a:rPr>
              <a:t>2</a:t>
            </a:r>
            <a:r>
              <a:rPr lang="en-US" altLang="zh-CN" dirty="0">
                <a:solidFill>
                  <a:schemeClr val="tx1"/>
                </a:solidFill>
                <a:sym typeface="+mn-ea"/>
              </a:rPr>
              <a:t>...</a:t>
            </a:r>
            <a:r>
              <a:rPr lang="en-US" altLang="zh-CN" dirty="0" err="1">
                <a:solidFill>
                  <a:schemeClr val="tx1"/>
                </a:solidFill>
                <a:sym typeface="+mn-ea"/>
              </a:rPr>
              <a:t>sb</a:t>
            </a:r>
            <a:r>
              <a:rPr lang="en-US" altLang="zh-CN" baseline="-25000" dirty="0" err="1">
                <a:solidFill>
                  <a:schemeClr val="tx1"/>
                </a:solidFill>
                <a:sym typeface="+mn-ea"/>
              </a:rPr>
              <a:t>n</a:t>
            </a:r>
            <a:r>
              <a:rPr lang="en-US" altLang="zh-CN" dirty="0">
                <a:solidFill>
                  <a:schemeClr val="tx1"/>
                </a:solidFill>
                <a:sym typeface="+mn-ea"/>
              </a:rPr>
              <a:t>),</a:t>
            </a:r>
            <a:r>
              <a:rPr lang="zh-CN" altLang="en-US" dirty="0">
                <a:solidFill>
                  <a:schemeClr val="tx1"/>
                </a:solidFill>
                <a:sym typeface="+mn-ea"/>
              </a:rPr>
              <a:t>张量</a:t>
            </a:r>
            <a:r>
              <a:rPr lang="en-US" altLang="zh-CN" dirty="0">
                <a:solidFill>
                  <a:schemeClr val="tx1"/>
                </a:solidFill>
                <a:sym typeface="+mn-ea"/>
              </a:rPr>
              <a:t>b</a:t>
            </a:r>
            <a:r>
              <a:rPr lang="zh-CN" altLang="en-US" dirty="0">
                <a:solidFill>
                  <a:schemeClr val="tx1"/>
                </a:solidFill>
                <a:sym typeface="+mn-ea"/>
              </a:rPr>
              <a:t>的</a:t>
            </a:r>
            <a:r>
              <a:rPr lang="en-US" altLang="zh-CN" dirty="0">
                <a:solidFill>
                  <a:schemeClr val="tx1"/>
                </a:solidFill>
                <a:sym typeface="+mn-ea"/>
              </a:rPr>
              <a:t>offset </a:t>
            </a:r>
            <a:r>
              <a:rPr lang="zh-CN" altLang="en-US" dirty="0">
                <a:solidFill>
                  <a:schemeClr val="tx1"/>
                </a:solidFill>
                <a:sym typeface="+mn-ea"/>
              </a:rPr>
              <a:t>为 </a:t>
            </a:r>
            <a:r>
              <a:rPr lang="en-US" altLang="zh-CN" dirty="0" err="1">
                <a:solidFill>
                  <a:schemeClr val="tx1"/>
                </a:solidFill>
                <a:sym typeface="+mn-ea"/>
              </a:rPr>
              <a:t>offsetb</a:t>
            </a:r>
            <a:r>
              <a:rPr lang="zh-CN" altLang="en-US" dirty="0">
                <a:solidFill>
                  <a:schemeClr val="tx1"/>
                </a:solidFill>
                <a:sym typeface="+mn-ea"/>
              </a:rPr>
              <a:t>；</a:t>
            </a:r>
          </a:p>
          <a:p>
            <a:endParaRPr lang="zh-CN" altLang="en-US" dirty="0">
              <a:solidFill>
                <a:schemeClr val="tx1"/>
              </a:solidFill>
              <a:sym typeface="+mn-ea"/>
            </a:endParaRPr>
          </a:p>
          <a:p>
            <a:r>
              <a:rPr lang="en-US" altLang="zh-CN" dirty="0">
                <a:solidFill>
                  <a:schemeClr val="tx1"/>
                </a:solidFill>
                <a:sym typeface="+mn-ea"/>
              </a:rPr>
              <a:t>1.</a:t>
            </a:r>
            <a:r>
              <a:rPr lang="zh-CN" altLang="en-US" dirty="0">
                <a:solidFill>
                  <a:schemeClr val="tx1"/>
                </a:solidFill>
                <a:sym typeface="+mn-ea"/>
              </a:rPr>
              <a:t>设置张量</a:t>
            </a:r>
            <a:r>
              <a:rPr lang="en-US" altLang="zh-CN" dirty="0">
                <a:solidFill>
                  <a:schemeClr val="tx1"/>
                </a:solidFill>
                <a:sym typeface="+mn-ea"/>
              </a:rPr>
              <a:t>a</a:t>
            </a:r>
            <a:r>
              <a:rPr lang="zh-CN" altLang="en-US" dirty="0">
                <a:solidFill>
                  <a:schemeClr val="tx1"/>
                </a:solidFill>
                <a:sym typeface="+mn-ea"/>
              </a:rPr>
              <a:t>的</a:t>
            </a:r>
            <a:r>
              <a:rPr lang="en-US" altLang="zh-CN" dirty="0">
                <a:solidFill>
                  <a:schemeClr val="tx1"/>
                </a:solidFill>
                <a:sym typeface="+mn-ea"/>
              </a:rPr>
              <a:t>shape</a:t>
            </a:r>
            <a:r>
              <a:rPr lang="zh-CN" altLang="en-US" dirty="0">
                <a:solidFill>
                  <a:schemeClr val="tx1"/>
                </a:solidFill>
                <a:sym typeface="+mn-ea"/>
              </a:rPr>
              <a:t>为</a:t>
            </a:r>
            <a:r>
              <a:rPr lang="en-US" altLang="zh-CN" dirty="0">
                <a:sym typeface="+mn-ea"/>
              </a:rPr>
              <a:t>(sb</a:t>
            </a:r>
            <a:r>
              <a:rPr lang="en-US" altLang="zh-CN" baseline="-25000" dirty="0">
                <a:sym typeface="+mn-ea"/>
              </a:rPr>
              <a:t>1 </a:t>
            </a:r>
            <a:r>
              <a:rPr lang="en-US" altLang="zh-CN" dirty="0">
                <a:sym typeface="+mn-ea"/>
              </a:rPr>
              <a:t>- d</a:t>
            </a:r>
            <a:r>
              <a:rPr lang="en-US" altLang="zh-CN" baseline="-25000" dirty="0">
                <a:sym typeface="+mn-ea"/>
              </a:rPr>
              <a:t>1</a:t>
            </a:r>
            <a:r>
              <a:rPr lang="en-US" altLang="zh-CN" dirty="0">
                <a:sym typeface="+mn-ea"/>
              </a:rPr>
              <a:t>,sb</a:t>
            </a:r>
            <a:r>
              <a:rPr lang="en-US" altLang="zh-CN" baseline="-25000" dirty="0">
                <a:sym typeface="+mn-ea"/>
              </a:rPr>
              <a:t>2 </a:t>
            </a:r>
            <a:r>
              <a:rPr lang="en-US" altLang="zh-CN" dirty="0">
                <a:sym typeface="+mn-ea"/>
              </a:rPr>
              <a:t>- d</a:t>
            </a:r>
            <a:r>
              <a:rPr lang="en-US" altLang="zh-CN" baseline="-25000" dirty="0">
                <a:sym typeface="+mn-ea"/>
              </a:rPr>
              <a:t>2</a:t>
            </a:r>
            <a:r>
              <a:rPr lang="en-US" altLang="zh-CN" dirty="0">
                <a:sym typeface="+mn-ea"/>
              </a:rPr>
              <a:t>...</a:t>
            </a:r>
            <a:r>
              <a:rPr lang="en-US" altLang="zh-CN" dirty="0" err="1">
                <a:sym typeface="+mn-ea"/>
              </a:rPr>
              <a:t>sb</a:t>
            </a:r>
            <a:r>
              <a:rPr lang="en-US" altLang="zh-CN" baseline="-25000" dirty="0" err="1">
                <a:sym typeface="+mn-ea"/>
              </a:rPr>
              <a:t>n</a:t>
            </a:r>
            <a:r>
              <a:rPr lang="en-US" altLang="zh-CN" baseline="-25000" dirty="0">
                <a:sym typeface="+mn-ea"/>
              </a:rPr>
              <a:t> </a:t>
            </a:r>
            <a:r>
              <a:rPr lang="en-US" altLang="zh-CN" dirty="0">
                <a:sym typeface="+mn-ea"/>
              </a:rPr>
              <a:t>- </a:t>
            </a:r>
            <a:r>
              <a:rPr lang="en-US" altLang="zh-CN" dirty="0" err="1">
                <a:sym typeface="+mn-ea"/>
              </a:rPr>
              <a:t>d</a:t>
            </a:r>
            <a:r>
              <a:rPr lang="en-US" altLang="zh-CN" baseline="-25000" dirty="0" err="1">
                <a:sym typeface="+mn-ea"/>
              </a:rPr>
              <a:t>n</a:t>
            </a:r>
            <a:r>
              <a:rPr lang="en-US" altLang="zh-CN" dirty="0">
                <a:sym typeface="+mn-ea"/>
              </a:rPr>
              <a:t>) </a:t>
            </a:r>
            <a:r>
              <a:rPr lang="zh-CN" altLang="en-US" dirty="0">
                <a:sym typeface="+mn-ea"/>
              </a:rPr>
              <a:t>；</a:t>
            </a:r>
            <a:r>
              <a:rPr lang="en-US" altLang="zh-CN" dirty="0">
                <a:sym typeface="+mn-ea"/>
              </a:rPr>
              <a:t>f</a:t>
            </a:r>
          </a:p>
          <a:p>
            <a:r>
              <a:rPr lang="en-US" altLang="zh-CN" dirty="0">
                <a:sym typeface="+mn-ea"/>
              </a:rPr>
              <a:t>2.</a:t>
            </a:r>
            <a:r>
              <a:rPr lang="zh-CN" altLang="en-US" dirty="0">
                <a:sym typeface="+mn-ea"/>
              </a:rPr>
              <a:t>设置张量</a:t>
            </a:r>
            <a:r>
              <a:rPr lang="en-US" altLang="zh-CN" dirty="0">
                <a:sym typeface="+mn-ea"/>
              </a:rPr>
              <a:t>a</a:t>
            </a:r>
            <a:r>
              <a:rPr lang="zh-CN" altLang="en-US" dirty="0">
                <a:sym typeface="+mn-ea"/>
              </a:rPr>
              <a:t>的</a:t>
            </a:r>
            <a:r>
              <a:rPr lang="en-US" altLang="zh-CN" dirty="0">
                <a:sym typeface="+mn-ea"/>
              </a:rPr>
              <a:t>stride</a:t>
            </a:r>
            <a:r>
              <a:rPr lang="zh-CN" altLang="en-US" dirty="0">
                <a:sym typeface="+mn-ea"/>
              </a:rPr>
              <a:t>为</a:t>
            </a:r>
            <a:r>
              <a:rPr lang="en-US" altLang="zh-CN" dirty="0">
                <a:sym typeface="+mn-ea"/>
              </a:rPr>
              <a:t>(stb</a:t>
            </a:r>
            <a:r>
              <a:rPr lang="en-US" altLang="zh-CN" baseline="-25000" dirty="0">
                <a:sym typeface="+mn-ea"/>
              </a:rPr>
              <a:t>1</a:t>
            </a:r>
            <a:r>
              <a:rPr lang="en-US" altLang="zh-CN" dirty="0">
                <a:sym typeface="+mn-ea"/>
              </a:rPr>
              <a:t>,stb</a:t>
            </a:r>
            <a:r>
              <a:rPr lang="en-US" altLang="zh-CN" baseline="-25000" dirty="0">
                <a:sym typeface="+mn-ea"/>
              </a:rPr>
              <a:t>2</a:t>
            </a:r>
            <a:r>
              <a:rPr lang="en-US" altLang="zh-CN" dirty="0">
                <a:sym typeface="+mn-ea"/>
              </a:rPr>
              <a:t>...</a:t>
            </a:r>
            <a:r>
              <a:rPr lang="en-US" altLang="zh-CN" dirty="0" err="1">
                <a:sym typeface="+mn-ea"/>
              </a:rPr>
              <a:t>stb</a:t>
            </a:r>
            <a:r>
              <a:rPr lang="en-US" altLang="zh-CN" baseline="-25000" dirty="0" err="1">
                <a:sym typeface="+mn-ea"/>
              </a:rPr>
              <a:t>n</a:t>
            </a:r>
            <a:r>
              <a:rPr lang="en-US" altLang="zh-CN" dirty="0">
                <a:sym typeface="+mn-ea"/>
              </a:rPr>
              <a:t>)</a:t>
            </a:r>
          </a:p>
          <a:p>
            <a:r>
              <a:rPr lang="en-US" altLang="zh-CN" dirty="0">
                <a:solidFill>
                  <a:schemeClr val="tx1"/>
                </a:solidFill>
                <a:sym typeface="+mn-ea"/>
              </a:rPr>
              <a:t>3.</a:t>
            </a:r>
            <a:r>
              <a:rPr lang="zh-CN" altLang="en-US" dirty="0">
                <a:solidFill>
                  <a:schemeClr val="tx1"/>
                </a:solidFill>
                <a:sym typeface="+mn-ea"/>
              </a:rPr>
              <a:t>设置张量</a:t>
            </a:r>
            <a:r>
              <a:rPr lang="en-US" altLang="zh-CN" dirty="0">
                <a:solidFill>
                  <a:schemeClr val="tx1"/>
                </a:solidFill>
                <a:sym typeface="+mn-ea"/>
              </a:rPr>
              <a:t>a</a:t>
            </a:r>
            <a:r>
              <a:rPr lang="zh-CN" altLang="en-US" dirty="0">
                <a:solidFill>
                  <a:schemeClr val="tx1"/>
                </a:solidFill>
                <a:sym typeface="+mn-ea"/>
              </a:rPr>
              <a:t>的</a:t>
            </a:r>
            <a:r>
              <a:rPr lang="en-US" altLang="zh-CN" dirty="0">
                <a:solidFill>
                  <a:schemeClr val="tx1"/>
                </a:solidFill>
                <a:sym typeface="+mn-ea"/>
              </a:rPr>
              <a:t>offset </a:t>
            </a:r>
            <a:r>
              <a:rPr lang="zh-CN" altLang="en-US" dirty="0">
                <a:solidFill>
                  <a:schemeClr val="tx1"/>
                </a:solidFill>
                <a:sym typeface="+mn-ea"/>
              </a:rPr>
              <a:t>为 </a:t>
            </a:r>
            <a:r>
              <a:rPr lang="en-US" altLang="zh-CN" dirty="0">
                <a:solidFill>
                  <a:schemeClr val="tx1"/>
                </a:solidFill>
                <a:sym typeface="+mn-ea"/>
              </a:rPr>
              <a:t>d</a:t>
            </a:r>
            <a:r>
              <a:rPr lang="en-US" altLang="zh-CN" baseline="-25000" dirty="0">
                <a:solidFill>
                  <a:schemeClr val="tx1"/>
                </a:solidFill>
                <a:sym typeface="+mn-ea"/>
              </a:rPr>
              <a:t>1</a:t>
            </a:r>
            <a:r>
              <a:rPr lang="en-US" altLang="zh-CN" dirty="0">
                <a:solidFill>
                  <a:schemeClr val="tx1"/>
                </a:solidFill>
                <a:sym typeface="+mn-ea"/>
              </a:rPr>
              <a:t>*</a:t>
            </a:r>
            <a:r>
              <a:rPr lang="en-US" altLang="zh-CN" dirty="0">
                <a:sym typeface="+mn-ea"/>
              </a:rPr>
              <a:t>stb</a:t>
            </a:r>
            <a:r>
              <a:rPr lang="en-US" altLang="zh-CN" baseline="-25000" dirty="0">
                <a:sym typeface="+mn-ea"/>
              </a:rPr>
              <a:t>1 </a:t>
            </a:r>
            <a:r>
              <a:rPr lang="en-US" altLang="zh-CN" dirty="0">
                <a:sym typeface="+mn-ea"/>
              </a:rPr>
              <a:t>+ d</a:t>
            </a:r>
            <a:r>
              <a:rPr lang="en-US" altLang="zh-CN" baseline="-25000" dirty="0">
                <a:sym typeface="+mn-ea"/>
              </a:rPr>
              <a:t>2</a:t>
            </a:r>
            <a:r>
              <a:rPr lang="en-US" altLang="zh-CN" dirty="0">
                <a:sym typeface="+mn-ea"/>
              </a:rPr>
              <a:t>*stb</a:t>
            </a:r>
            <a:r>
              <a:rPr lang="en-US" altLang="zh-CN" baseline="-25000" dirty="0">
                <a:sym typeface="+mn-ea"/>
              </a:rPr>
              <a:t>2 </a:t>
            </a:r>
            <a:r>
              <a:rPr lang="en-US" altLang="zh-CN" dirty="0">
                <a:sym typeface="+mn-ea"/>
              </a:rPr>
              <a:t>+...+ </a:t>
            </a:r>
            <a:r>
              <a:rPr lang="en-US" altLang="zh-CN" dirty="0" err="1">
                <a:sym typeface="+mn-ea"/>
              </a:rPr>
              <a:t>d</a:t>
            </a:r>
            <a:r>
              <a:rPr lang="en-US" altLang="zh-CN" baseline="-25000" dirty="0" err="1">
                <a:sym typeface="+mn-ea"/>
              </a:rPr>
              <a:t>n</a:t>
            </a:r>
            <a:r>
              <a:rPr lang="en-US" altLang="zh-CN" dirty="0">
                <a:sym typeface="+mn-ea"/>
              </a:rPr>
              <a:t>*</a:t>
            </a:r>
            <a:r>
              <a:rPr lang="en-US" altLang="zh-CN" dirty="0" err="1">
                <a:sym typeface="+mn-ea"/>
              </a:rPr>
              <a:t>stb</a:t>
            </a:r>
            <a:r>
              <a:rPr lang="en-US" altLang="zh-CN" baseline="-25000" dirty="0" err="1">
                <a:sym typeface="+mn-ea"/>
              </a:rPr>
              <a:t>n</a:t>
            </a:r>
            <a:r>
              <a:rPr lang="en-US" altLang="zh-CN" baseline="-25000" dirty="0">
                <a:sym typeface="+mn-ea"/>
              </a:rPr>
              <a:t>  </a:t>
            </a:r>
            <a:r>
              <a:rPr lang="en-US" altLang="zh-CN" dirty="0">
                <a:sym typeface="+mn-ea"/>
              </a:rPr>
              <a:t>+ </a:t>
            </a:r>
            <a:r>
              <a:rPr lang="en-US" altLang="zh-CN" dirty="0" err="1">
                <a:sym typeface="+mn-ea"/>
              </a:rPr>
              <a:t>offsetb</a:t>
            </a:r>
            <a:r>
              <a:rPr lang="zh-CN" altLang="en-US" dirty="0">
                <a:solidFill>
                  <a:schemeClr val="tx1"/>
                </a:solidFill>
                <a:sym typeface="+mn-ea"/>
              </a:rPr>
              <a:t>；</a:t>
            </a:r>
            <a:endParaRPr lang="en-US" altLang="zh-CN" dirty="0">
              <a:solidFill>
                <a:schemeClr val="tx1"/>
              </a:solidFill>
              <a:sym typeface="+mn-ea"/>
            </a:endParaRPr>
          </a:p>
          <a:p>
            <a:r>
              <a:rPr lang="en-US" altLang="zh-CN" dirty="0">
                <a:solidFill>
                  <a:schemeClr val="tx1"/>
                </a:solidFill>
                <a:sym typeface="+mn-ea"/>
              </a:rPr>
              <a:t>4.a_ptr = </a:t>
            </a:r>
            <a:r>
              <a:rPr lang="en-US" altLang="zh-CN" dirty="0" err="1">
                <a:solidFill>
                  <a:schemeClr val="tx1"/>
                </a:solidFill>
                <a:sym typeface="+mn-ea"/>
              </a:rPr>
              <a:t>b_ptr</a:t>
            </a:r>
            <a:r>
              <a:rPr lang="en-US" altLang="zh-CN" dirty="0">
                <a:solidFill>
                  <a:schemeClr val="tx1"/>
                </a:solidFill>
                <a:sym typeface="+mn-ea"/>
              </a:rPr>
              <a:t> (</a:t>
            </a:r>
            <a:r>
              <a:rPr lang="zh-CN" altLang="en-US" dirty="0">
                <a:solidFill>
                  <a:schemeClr val="tx1"/>
                </a:solidFill>
                <a:sym typeface="+mn-ea"/>
              </a:rPr>
              <a:t>此处仅仅是将张量</a:t>
            </a:r>
            <a:r>
              <a:rPr lang="en-US" altLang="zh-CN" dirty="0">
                <a:solidFill>
                  <a:schemeClr val="tx1"/>
                </a:solidFill>
                <a:sym typeface="+mn-ea"/>
              </a:rPr>
              <a:t>b</a:t>
            </a:r>
            <a:r>
              <a:rPr lang="zh-CN" altLang="en-US" dirty="0">
                <a:solidFill>
                  <a:schemeClr val="tx1"/>
                </a:solidFill>
                <a:sym typeface="+mn-ea"/>
              </a:rPr>
              <a:t>中的指针指向与张量</a:t>
            </a:r>
            <a:r>
              <a:rPr lang="en-US" altLang="zh-CN" dirty="0">
                <a:solidFill>
                  <a:schemeClr val="tx1"/>
                </a:solidFill>
                <a:sym typeface="+mn-ea"/>
              </a:rPr>
              <a:t>a</a:t>
            </a:r>
            <a:r>
              <a:rPr lang="zh-CN" altLang="en-US" dirty="0">
                <a:solidFill>
                  <a:schemeClr val="tx1"/>
                </a:solidFill>
                <a:sym typeface="+mn-ea"/>
              </a:rPr>
              <a:t>相同的地址，并没有发生数据拷贝</a:t>
            </a:r>
            <a:r>
              <a:rPr lang="en-US" altLang="zh-CN" dirty="0">
                <a:solidFill>
                  <a:schemeClr val="tx1"/>
                </a:solidFill>
                <a:sym typeface="+mn-ea"/>
              </a:rPr>
              <a:t>)</a:t>
            </a:r>
            <a:r>
              <a:rPr lang="zh-CN" altLang="en-US" dirty="0">
                <a:solidFill>
                  <a:schemeClr val="tx1"/>
                </a:solidFill>
                <a:sym typeface="+mn-ea"/>
              </a:rPr>
              <a:t>；</a:t>
            </a:r>
          </a:p>
          <a:p>
            <a:r>
              <a:rPr lang="zh-CN" altLang="en-US" dirty="0">
                <a:solidFill>
                  <a:schemeClr val="tx1"/>
                </a:solidFill>
                <a:sym typeface="+mn-ea"/>
              </a:rPr>
              <a:t>则张量</a:t>
            </a:r>
            <a:r>
              <a:rPr lang="en-US" altLang="zh-CN" dirty="0">
                <a:solidFill>
                  <a:schemeClr val="tx1"/>
                </a:solidFill>
                <a:sym typeface="+mn-ea"/>
              </a:rPr>
              <a:t>a</a:t>
            </a:r>
            <a:r>
              <a:rPr lang="zh-CN" altLang="en-US" dirty="0">
                <a:solidFill>
                  <a:schemeClr val="tx1"/>
                </a:solidFill>
                <a:sym typeface="+mn-ea"/>
              </a:rPr>
              <a:t>便为张量</a:t>
            </a:r>
            <a:r>
              <a:rPr lang="en-US" altLang="zh-CN" dirty="0">
                <a:sym typeface="+mn-ea"/>
              </a:rPr>
              <a:t>b</a:t>
            </a:r>
            <a:r>
              <a:rPr lang="zh-CN" altLang="en-US" dirty="0">
                <a:sym typeface="+mn-ea"/>
              </a:rPr>
              <a:t>的（</a:t>
            </a:r>
            <a:r>
              <a:rPr lang="en-US" altLang="zh-CN" dirty="0">
                <a:sym typeface="+mn-ea"/>
              </a:rPr>
              <a:t>d</a:t>
            </a:r>
            <a:r>
              <a:rPr lang="en-US" altLang="zh-CN" baseline="-25000" dirty="0">
                <a:sym typeface="+mn-ea"/>
              </a:rPr>
              <a:t>1</a:t>
            </a:r>
            <a:r>
              <a:rPr lang="zh-CN" altLang="en-US" dirty="0">
                <a:sym typeface="+mn-ea"/>
              </a:rPr>
              <a:t>，</a:t>
            </a:r>
            <a:r>
              <a:rPr lang="en-US" altLang="zh-CN" dirty="0">
                <a:sym typeface="+mn-ea"/>
              </a:rPr>
              <a:t>d</a:t>
            </a:r>
            <a:r>
              <a:rPr lang="en-US" altLang="zh-CN" baseline="-25000" dirty="0">
                <a:sym typeface="+mn-ea"/>
              </a:rPr>
              <a:t>2</a:t>
            </a:r>
            <a:r>
              <a:rPr lang="zh-CN" altLang="en-US" dirty="0">
                <a:sym typeface="+mn-ea"/>
              </a:rPr>
              <a:t>，</a:t>
            </a:r>
            <a:r>
              <a:rPr lang="en-US" altLang="zh-CN" dirty="0">
                <a:sym typeface="+mn-ea"/>
              </a:rPr>
              <a:t>...</a:t>
            </a:r>
            <a:r>
              <a:rPr lang="zh-CN" altLang="en-US" dirty="0">
                <a:sym typeface="+mn-ea"/>
              </a:rPr>
              <a:t>，</a:t>
            </a:r>
            <a:r>
              <a:rPr lang="en-US" altLang="zh-CN" dirty="0" err="1">
                <a:sym typeface="+mn-ea"/>
              </a:rPr>
              <a:t>d</a:t>
            </a:r>
            <a:r>
              <a:rPr lang="en-US" altLang="zh-CN" baseline="-25000" dirty="0" err="1">
                <a:sym typeface="+mn-ea"/>
              </a:rPr>
              <a:t>n</a:t>
            </a:r>
            <a:r>
              <a:rPr lang="zh-CN" altLang="en-US" dirty="0">
                <a:sym typeface="+mn-ea"/>
              </a:rPr>
              <a:t>）型广义子张量</a:t>
            </a:r>
            <a:r>
              <a:rPr lang="zh-CN" altLang="en-US" dirty="0">
                <a:solidFill>
                  <a:schemeClr val="tx1"/>
                </a:solidFill>
                <a:sym typeface="+mn-ea"/>
              </a:rPr>
              <a:t>。称这种获取张量</a:t>
            </a:r>
            <a:r>
              <a:rPr lang="en-US" altLang="zh-CN" dirty="0">
                <a:solidFill>
                  <a:schemeClr val="tx1"/>
                </a:solidFill>
                <a:sym typeface="+mn-ea"/>
              </a:rPr>
              <a:t>b</a:t>
            </a:r>
            <a:r>
              <a:rPr lang="zh-CN" altLang="en-US" dirty="0">
                <a:solidFill>
                  <a:schemeClr val="tx1"/>
                </a:solidFill>
                <a:sym typeface="+mn-ea"/>
              </a:rPr>
              <a:t>子张量的方式为</a:t>
            </a:r>
            <a:r>
              <a:rPr lang="zh-CN" altLang="en-US" dirty="0">
                <a:solidFill>
                  <a:srgbClr val="FF0000"/>
                </a:solidFill>
                <a:sym typeface="+mn-ea"/>
              </a:rPr>
              <a:t>软广义子张量</a:t>
            </a:r>
            <a:r>
              <a:rPr lang="zh-CN" altLang="en-US" dirty="0">
                <a:solidFill>
                  <a:schemeClr val="tx1"/>
                </a:solidFill>
                <a:sym typeface="+mn-ea"/>
              </a:rPr>
              <a:t>。</a:t>
            </a:r>
          </a:p>
          <a:p>
            <a:endParaRPr lang="zh-CN" altLang="en-US" dirty="0">
              <a:solidFill>
                <a:schemeClr val="tx1"/>
              </a:solidFill>
              <a:sym typeface="+mn-ea"/>
            </a:endParaRPr>
          </a:p>
          <a:p>
            <a:r>
              <a:rPr lang="zh-CN" altLang="en-US" dirty="0">
                <a:solidFill>
                  <a:schemeClr val="tx1"/>
                </a:solidFill>
                <a:sym typeface="+mn-ea"/>
              </a:rPr>
              <a:t>证明：</a:t>
            </a:r>
            <a:r>
              <a:rPr lang="zh-CN" altLang="en-US" dirty="0">
                <a:sym typeface="+mn-ea"/>
              </a:rPr>
              <a:t>要证张量</a:t>
            </a:r>
            <a:r>
              <a:rPr lang="en-US" altLang="zh-CN" dirty="0">
                <a:sym typeface="+mn-ea"/>
              </a:rPr>
              <a:t>a</a:t>
            </a:r>
            <a:r>
              <a:rPr lang="zh-CN" altLang="en-US" dirty="0">
                <a:sym typeface="+mn-ea"/>
              </a:rPr>
              <a:t>为张量</a:t>
            </a:r>
            <a:r>
              <a:rPr lang="en-US" altLang="zh-CN" dirty="0">
                <a:sym typeface="+mn-ea"/>
              </a:rPr>
              <a:t>b</a:t>
            </a:r>
            <a:r>
              <a:rPr lang="zh-CN" altLang="en-US" dirty="0">
                <a:sym typeface="+mn-ea"/>
              </a:rPr>
              <a:t>的（</a:t>
            </a:r>
            <a:r>
              <a:rPr lang="en-US" altLang="zh-CN" dirty="0">
                <a:sym typeface="+mn-ea"/>
              </a:rPr>
              <a:t>d</a:t>
            </a:r>
            <a:r>
              <a:rPr lang="en-US" altLang="zh-CN" baseline="-25000" dirty="0">
                <a:sym typeface="+mn-ea"/>
              </a:rPr>
              <a:t>1</a:t>
            </a:r>
            <a:r>
              <a:rPr lang="zh-CN" altLang="en-US" dirty="0">
                <a:sym typeface="+mn-ea"/>
              </a:rPr>
              <a:t>，</a:t>
            </a:r>
            <a:r>
              <a:rPr lang="en-US" altLang="zh-CN" dirty="0">
                <a:sym typeface="+mn-ea"/>
              </a:rPr>
              <a:t>d</a:t>
            </a:r>
            <a:r>
              <a:rPr lang="en-US" altLang="zh-CN" baseline="-25000" dirty="0">
                <a:sym typeface="+mn-ea"/>
              </a:rPr>
              <a:t>2</a:t>
            </a:r>
            <a:r>
              <a:rPr lang="zh-CN" altLang="en-US" dirty="0">
                <a:sym typeface="+mn-ea"/>
              </a:rPr>
              <a:t>，</a:t>
            </a:r>
            <a:r>
              <a:rPr lang="en-US" altLang="zh-CN" dirty="0">
                <a:sym typeface="+mn-ea"/>
              </a:rPr>
              <a:t>...</a:t>
            </a:r>
            <a:r>
              <a:rPr lang="zh-CN" altLang="en-US" dirty="0">
                <a:sym typeface="+mn-ea"/>
              </a:rPr>
              <a:t>，</a:t>
            </a:r>
            <a:r>
              <a:rPr lang="en-US" altLang="zh-CN" dirty="0" err="1">
                <a:sym typeface="+mn-ea"/>
              </a:rPr>
              <a:t>d</a:t>
            </a:r>
            <a:r>
              <a:rPr lang="en-US" altLang="zh-CN" baseline="-25000" dirty="0" err="1">
                <a:sym typeface="+mn-ea"/>
              </a:rPr>
              <a:t>n</a:t>
            </a:r>
            <a:r>
              <a:rPr lang="zh-CN" altLang="en-US" dirty="0">
                <a:sym typeface="+mn-ea"/>
              </a:rPr>
              <a:t>）型广义子张量，只需证明，</a:t>
            </a:r>
          </a:p>
          <a:p>
            <a:r>
              <a:rPr lang="zh-CN" altLang="en-US" dirty="0">
                <a:sym typeface="+mn-ea"/>
              </a:rPr>
              <a:t>对于张量</a:t>
            </a:r>
            <a:r>
              <a:rPr lang="en-US" altLang="zh-CN" dirty="0">
                <a:sym typeface="+mn-ea"/>
              </a:rPr>
              <a:t>a</a:t>
            </a:r>
            <a:r>
              <a:rPr lang="zh-CN" altLang="en-US" dirty="0">
                <a:sym typeface="+mn-ea"/>
              </a:rPr>
              <a:t>中的任意一个元素</a:t>
            </a:r>
            <a:r>
              <a:rPr lang="en-US" altLang="zh-CN" dirty="0">
                <a:sym typeface="+mn-ea"/>
              </a:rPr>
              <a:t>a(l</a:t>
            </a:r>
            <a:r>
              <a:rPr lang="en-US" altLang="zh-CN" baseline="-25000" dirty="0">
                <a:sym typeface="+mn-ea"/>
              </a:rPr>
              <a:t>1</a:t>
            </a:r>
            <a:r>
              <a:rPr lang="en-US" altLang="zh-CN" dirty="0">
                <a:sym typeface="+mn-ea"/>
              </a:rPr>
              <a:t>,l</a:t>
            </a:r>
            <a:r>
              <a:rPr lang="en-US" altLang="zh-CN" baseline="-25000" dirty="0">
                <a:sym typeface="+mn-ea"/>
              </a:rPr>
              <a:t>2</a:t>
            </a:r>
            <a:r>
              <a:rPr lang="en-US" altLang="zh-CN" dirty="0">
                <a:sym typeface="+mn-ea"/>
              </a:rPr>
              <a:t>...l</a:t>
            </a:r>
            <a:r>
              <a:rPr lang="en-US" altLang="zh-CN" baseline="-25000" dirty="0">
                <a:sym typeface="+mn-ea"/>
              </a:rPr>
              <a:t>n</a:t>
            </a:r>
            <a:r>
              <a:rPr lang="en-US" altLang="zh-CN" dirty="0">
                <a:sym typeface="+mn-ea"/>
              </a:rPr>
              <a:t>)</a:t>
            </a:r>
            <a:r>
              <a:rPr lang="zh-CN" altLang="en-US" dirty="0">
                <a:sym typeface="+mn-ea"/>
              </a:rPr>
              <a:t>均有 </a:t>
            </a:r>
            <a:r>
              <a:rPr lang="en-US" altLang="zh-CN" dirty="0">
                <a:sym typeface="+mn-ea"/>
              </a:rPr>
              <a:t>a(l</a:t>
            </a:r>
            <a:r>
              <a:rPr lang="en-US" altLang="zh-CN" baseline="-25000" dirty="0">
                <a:sym typeface="+mn-ea"/>
              </a:rPr>
              <a:t>1</a:t>
            </a:r>
            <a:r>
              <a:rPr lang="zh-CN" altLang="en-US" dirty="0">
                <a:sym typeface="+mn-ea"/>
              </a:rPr>
              <a:t>，</a:t>
            </a:r>
            <a:r>
              <a:rPr lang="en-US" altLang="zh-CN" dirty="0">
                <a:sym typeface="+mn-ea"/>
              </a:rPr>
              <a:t>l</a:t>
            </a:r>
            <a:r>
              <a:rPr lang="en-US" altLang="zh-CN" baseline="-25000" dirty="0">
                <a:sym typeface="+mn-ea"/>
              </a:rPr>
              <a:t>2</a:t>
            </a:r>
            <a:r>
              <a:rPr lang="zh-CN" altLang="en-US" dirty="0">
                <a:sym typeface="+mn-ea"/>
              </a:rPr>
              <a:t>，</a:t>
            </a:r>
            <a:r>
              <a:rPr lang="en-US" altLang="zh-CN" dirty="0">
                <a:sym typeface="+mn-ea"/>
              </a:rPr>
              <a:t>...l</a:t>
            </a:r>
            <a:r>
              <a:rPr lang="en-US" altLang="zh-CN" baseline="-25000" dirty="0">
                <a:sym typeface="+mn-ea"/>
              </a:rPr>
              <a:t>n</a:t>
            </a:r>
            <a:r>
              <a:rPr lang="en-US" altLang="zh-CN" dirty="0">
                <a:sym typeface="+mn-ea"/>
              </a:rPr>
              <a:t>) = b(l</a:t>
            </a:r>
            <a:r>
              <a:rPr lang="en-US" altLang="zh-CN" baseline="-25000" dirty="0">
                <a:sym typeface="+mn-ea"/>
              </a:rPr>
              <a:t>1</a:t>
            </a:r>
            <a:r>
              <a:rPr lang="en-US" altLang="zh-CN" dirty="0">
                <a:sym typeface="+mn-ea"/>
              </a:rPr>
              <a:t>+d</a:t>
            </a:r>
            <a:r>
              <a:rPr lang="en-US" altLang="zh-CN" baseline="-25000" dirty="0">
                <a:sym typeface="+mn-ea"/>
              </a:rPr>
              <a:t>1</a:t>
            </a:r>
            <a:r>
              <a:rPr lang="zh-CN" altLang="en-US" dirty="0">
                <a:sym typeface="+mn-ea"/>
              </a:rPr>
              <a:t>，</a:t>
            </a:r>
            <a:r>
              <a:rPr lang="en-US" altLang="zh-CN" dirty="0">
                <a:sym typeface="+mn-ea"/>
              </a:rPr>
              <a:t>l</a:t>
            </a:r>
            <a:r>
              <a:rPr lang="en-US" altLang="zh-CN" baseline="-25000" dirty="0">
                <a:sym typeface="+mn-ea"/>
              </a:rPr>
              <a:t>2</a:t>
            </a:r>
            <a:r>
              <a:rPr lang="en-US" altLang="zh-CN" dirty="0">
                <a:sym typeface="+mn-ea"/>
              </a:rPr>
              <a:t>+d</a:t>
            </a:r>
            <a:r>
              <a:rPr lang="en-US" altLang="zh-CN" baseline="-25000" dirty="0">
                <a:sym typeface="+mn-ea"/>
              </a:rPr>
              <a:t>2</a:t>
            </a:r>
            <a:r>
              <a:rPr lang="zh-CN" altLang="en-US" dirty="0">
                <a:sym typeface="+mn-ea"/>
              </a:rPr>
              <a:t>，</a:t>
            </a:r>
            <a:r>
              <a:rPr lang="en-US" altLang="zh-CN" dirty="0">
                <a:sym typeface="+mn-ea"/>
              </a:rPr>
              <a:t>...</a:t>
            </a:r>
            <a:r>
              <a:rPr lang="en-US" altLang="zh-CN" dirty="0" err="1">
                <a:sym typeface="+mn-ea"/>
              </a:rPr>
              <a:t>l</a:t>
            </a:r>
            <a:r>
              <a:rPr lang="en-US" altLang="zh-CN" baseline="-25000" dirty="0" err="1">
                <a:sym typeface="+mn-ea"/>
              </a:rPr>
              <a:t>n</a:t>
            </a:r>
            <a:r>
              <a:rPr lang="en-US" altLang="zh-CN" dirty="0" err="1">
                <a:sym typeface="+mn-ea"/>
              </a:rPr>
              <a:t>+d</a:t>
            </a:r>
            <a:r>
              <a:rPr lang="en-US" altLang="zh-CN" baseline="-25000" dirty="0" err="1">
                <a:sym typeface="+mn-ea"/>
              </a:rPr>
              <a:t>n</a:t>
            </a:r>
            <a:r>
              <a:rPr lang="en-US" altLang="zh-CN" dirty="0">
                <a:sym typeface="+mn-ea"/>
              </a:rPr>
              <a:t>)</a:t>
            </a:r>
            <a:r>
              <a:rPr lang="zh-CN" altLang="en-US" dirty="0">
                <a:sym typeface="+mn-ea"/>
              </a:rPr>
              <a:t> </a:t>
            </a:r>
          </a:p>
          <a:p>
            <a:endParaRPr lang="en-US" altLang="zh-CN" dirty="0">
              <a:sym typeface="+mn-ea"/>
            </a:endParaRPr>
          </a:p>
          <a:p>
            <a:r>
              <a:rPr lang="en-US" altLang="zh-CN" dirty="0">
                <a:sym typeface="+mn-ea"/>
              </a:rPr>
              <a:t>a(l</a:t>
            </a:r>
            <a:r>
              <a:rPr lang="en-US" altLang="zh-CN" baseline="-25000" dirty="0">
                <a:sym typeface="+mn-ea"/>
              </a:rPr>
              <a:t>1</a:t>
            </a:r>
            <a:r>
              <a:rPr lang="en-US" altLang="zh-CN" dirty="0">
                <a:sym typeface="+mn-ea"/>
              </a:rPr>
              <a:t>,l</a:t>
            </a:r>
            <a:r>
              <a:rPr lang="en-US" altLang="zh-CN" baseline="-25000" dirty="0">
                <a:sym typeface="+mn-ea"/>
              </a:rPr>
              <a:t>2</a:t>
            </a:r>
            <a:r>
              <a:rPr lang="en-US" altLang="zh-CN" dirty="0">
                <a:sym typeface="+mn-ea"/>
              </a:rPr>
              <a:t>...l</a:t>
            </a:r>
            <a:r>
              <a:rPr lang="en-US" altLang="zh-CN" baseline="-25000" dirty="0">
                <a:sym typeface="+mn-ea"/>
              </a:rPr>
              <a:t>n</a:t>
            </a:r>
            <a:r>
              <a:rPr lang="en-US" altLang="zh-CN" dirty="0">
                <a:sym typeface="+mn-ea"/>
              </a:rPr>
              <a:t>) = </a:t>
            </a:r>
            <a:r>
              <a:rPr lang="en-US" altLang="zh-CN" dirty="0" err="1">
                <a:sym typeface="+mn-ea"/>
              </a:rPr>
              <a:t>a_ptr</a:t>
            </a:r>
            <a:r>
              <a:rPr lang="en-US" altLang="zh-CN" dirty="0">
                <a:sym typeface="+mn-ea"/>
              </a:rPr>
              <a:t>(l</a:t>
            </a:r>
            <a:r>
              <a:rPr lang="en-US" altLang="zh-CN" baseline="-25000" dirty="0">
                <a:sym typeface="+mn-ea"/>
              </a:rPr>
              <a:t>1 </a:t>
            </a:r>
            <a:r>
              <a:rPr lang="en-US" altLang="zh-CN" dirty="0">
                <a:sym typeface="+mn-ea"/>
              </a:rPr>
              <a:t>* sta</a:t>
            </a:r>
            <a:r>
              <a:rPr lang="en-US" altLang="zh-CN" baseline="-25000" dirty="0">
                <a:sym typeface="+mn-ea"/>
              </a:rPr>
              <a:t>1</a:t>
            </a:r>
            <a:r>
              <a:rPr lang="en-US" altLang="zh-CN" dirty="0">
                <a:sym typeface="+mn-ea"/>
              </a:rPr>
              <a:t>+ l</a:t>
            </a:r>
            <a:r>
              <a:rPr lang="en-US" altLang="zh-CN" baseline="-25000" dirty="0">
                <a:sym typeface="+mn-ea"/>
              </a:rPr>
              <a:t>2 </a:t>
            </a:r>
            <a:r>
              <a:rPr lang="en-US" altLang="zh-CN" dirty="0">
                <a:sym typeface="+mn-ea"/>
              </a:rPr>
              <a:t>* sta</a:t>
            </a:r>
            <a:r>
              <a:rPr lang="en-US" altLang="zh-CN" baseline="-25000" dirty="0">
                <a:sym typeface="+mn-ea"/>
              </a:rPr>
              <a:t>2</a:t>
            </a:r>
            <a:r>
              <a:rPr lang="en-US" altLang="zh-CN" dirty="0">
                <a:sym typeface="+mn-ea"/>
              </a:rPr>
              <a:t> + ... + l</a:t>
            </a:r>
            <a:r>
              <a:rPr lang="en-US" altLang="zh-CN" baseline="-25000" dirty="0">
                <a:sym typeface="+mn-ea"/>
              </a:rPr>
              <a:t>n </a:t>
            </a:r>
            <a:r>
              <a:rPr lang="en-US" altLang="zh-CN" dirty="0">
                <a:sym typeface="+mn-ea"/>
              </a:rPr>
              <a:t>* </a:t>
            </a:r>
            <a:r>
              <a:rPr lang="en-US" altLang="zh-CN" dirty="0" err="1">
                <a:sym typeface="+mn-ea"/>
              </a:rPr>
              <a:t>sta</a:t>
            </a:r>
            <a:r>
              <a:rPr lang="en-US" altLang="zh-CN" baseline="-25000" dirty="0" err="1">
                <a:sym typeface="+mn-ea"/>
              </a:rPr>
              <a:t>n</a:t>
            </a:r>
            <a:r>
              <a:rPr lang="en-US" altLang="zh-CN" dirty="0">
                <a:sym typeface="+mn-ea"/>
              </a:rPr>
              <a:t> + </a:t>
            </a:r>
            <a:r>
              <a:rPr lang="en-US" altLang="zh-CN" dirty="0" err="1">
                <a:sym typeface="+mn-ea"/>
              </a:rPr>
              <a:t>offseta</a:t>
            </a:r>
            <a:r>
              <a:rPr lang="en-US" altLang="zh-CN" dirty="0">
                <a:sym typeface="+mn-ea"/>
              </a:rPr>
              <a:t>) </a:t>
            </a:r>
          </a:p>
          <a:p>
            <a:r>
              <a:rPr lang="en-US" altLang="zh-CN" dirty="0">
                <a:sym typeface="+mn-ea"/>
              </a:rPr>
              <a:t>                = </a:t>
            </a:r>
            <a:r>
              <a:rPr lang="en-US" altLang="zh-CN" dirty="0" err="1">
                <a:sym typeface="+mn-ea"/>
              </a:rPr>
              <a:t>b_ptr</a:t>
            </a:r>
            <a:r>
              <a:rPr lang="en-US" altLang="zh-CN" dirty="0">
                <a:sym typeface="+mn-ea"/>
              </a:rPr>
              <a:t>(l</a:t>
            </a:r>
            <a:r>
              <a:rPr lang="en-US" altLang="zh-CN" baseline="-25000" dirty="0">
                <a:sym typeface="+mn-ea"/>
              </a:rPr>
              <a:t>1 </a:t>
            </a:r>
            <a:r>
              <a:rPr lang="en-US" altLang="zh-CN" dirty="0">
                <a:sym typeface="+mn-ea"/>
              </a:rPr>
              <a:t>* stb</a:t>
            </a:r>
            <a:r>
              <a:rPr lang="en-US" altLang="zh-CN" baseline="-25000" dirty="0">
                <a:sym typeface="+mn-ea"/>
              </a:rPr>
              <a:t>1</a:t>
            </a:r>
            <a:r>
              <a:rPr lang="en-US" altLang="zh-CN" dirty="0">
                <a:sym typeface="+mn-ea"/>
              </a:rPr>
              <a:t>+ l</a:t>
            </a:r>
            <a:r>
              <a:rPr lang="en-US" altLang="zh-CN" baseline="-25000" dirty="0">
                <a:sym typeface="+mn-ea"/>
              </a:rPr>
              <a:t>2 </a:t>
            </a:r>
            <a:r>
              <a:rPr lang="en-US" altLang="zh-CN" dirty="0">
                <a:sym typeface="+mn-ea"/>
              </a:rPr>
              <a:t>* stb</a:t>
            </a:r>
            <a:r>
              <a:rPr lang="en-US" altLang="zh-CN" baseline="-25000" dirty="0">
                <a:sym typeface="+mn-ea"/>
              </a:rPr>
              <a:t>2</a:t>
            </a:r>
            <a:r>
              <a:rPr lang="en-US" altLang="zh-CN" dirty="0">
                <a:sym typeface="+mn-ea"/>
              </a:rPr>
              <a:t> + ... + l</a:t>
            </a:r>
            <a:r>
              <a:rPr lang="en-US" altLang="zh-CN" baseline="-25000" dirty="0">
                <a:sym typeface="+mn-ea"/>
              </a:rPr>
              <a:t>n </a:t>
            </a:r>
            <a:r>
              <a:rPr lang="en-US" altLang="zh-CN" dirty="0">
                <a:sym typeface="+mn-ea"/>
              </a:rPr>
              <a:t>* </a:t>
            </a:r>
            <a:r>
              <a:rPr lang="en-US" altLang="zh-CN" dirty="0" err="1">
                <a:sym typeface="+mn-ea"/>
              </a:rPr>
              <a:t>stb</a:t>
            </a:r>
            <a:r>
              <a:rPr lang="en-US" altLang="zh-CN" baseline="-25000" dirty="0" err="1">
                <a:sym typeface="+mn-ea"/>
              </a:rPr>
              <a:t>n</a:t>
            </a:r>
            <a:r>
              <a:rPr lang="en-US" altLang="zh-CN" dirty="0">
                <a:sym typeface="+mn-ea"/>
              </a:rPr>
              <a:t> + d</a:t>
            </a:r>
            <a:r>
              <a:rPr lang="en-US" altLang="zh-CN" baseline="-25000" dirty="0">
                <a:sym typeface="+mn-ea"/>
              </a:rPr>
              <a:t>1</a:t>
            </a:r>
            <a:r>
              <a:rPr lang="en-US" altLang="zh-CN" dirty="0">
                <a:sym typeface="+mn-ea"/>
              </a:rPr>
              <a:t>*stb</a:t>
            </a:r>
            <a:r>
              <a:rPr lang="en-US" altLang="zh-CN" baseline="-25000" dirty="0">
                <a:sym typeface="+mn-ea"/>
              </a:rPr>
              <a:t>1 </a:t>
            </a:r>
            <a:r>
              <a:rPr lang="en-US" altLang="zh-CN" dirty="0">
                <a:sym typeface="+mn-ea"/>
              </a:rPr>
              <a:t>+ d</a:t>
            </a:r>
            <a:r>
              <a:rPr lang="en-US" altLang="zh-CN" baseline="-25000" dirty="0">
                <a:sym typeface="+mn-ea"/>
              </a:rPr>
              <a:t>2</a:t>
            </a:r>
            <a:r>
              <a:rPr lang="en-US" altLang="zh-CN" dirty="0">
                <a:sym typeface="+mn-ea"/>
              </a:rPr>
              <a:t>*stb</a:t>
            </a:r>
            <a:r>
              <a:rPr lang="en-US" altLang="zh-CN" baseline="-25000" dirty="0">
                <a:sym typeface="+mn-ea"/>
              </a:rPr>
              <a:t>2 </a:t>
            </a:r>
            <a:r>
              <a:rPr lang="en-US" altLang="zh-CN" dirty="0">
                <a:sym typeface="+mn-ea"/>
              </a:rPr>
              <a:t>+...+ </a:t>
            </a:r>
            <a:r>
              <a:rPr lang="en-US" altLang="zh-CN" dirty="0" err="1">
                <a:sym typeface="+mn-ea"/>
              </a:rPr>
              <a:t>d</a:t>
            </a:r>
            <a:r>
              <a:rPr lang="en-US" altLang="zh-CN" baseline="-25000" dirty="0" err="1">
                <a:sym typeface="+mn-ea"/>
              </a:rPr>
              <a:t>n</a:t>
            </a:r>
            <a:r>
              <a:rPr lang="en-US" altLang="zh-CN" dirty="0">
                <a:sym typeface="+mn-ea"/>
              </a:rPr>
              <a:t>*</a:t>
            </a:r>
            <a:r>
              <a:rPr lang="en-US" altLang="zh-CN" dirty="0" err="1">
                <a:sym typeface="+mn-ea"/>
              </a:rPr>
              <a:t>stb</a:t>
            </a:r>
            <a:r>
              <a:rPr lang="en-US" altLang="zh-CN" baseline="-25000" dirty="0" err="1">
                <a:sym typeface="+mn-ea"/>
              </a:rPr>
              <a:t>n</a:t>
            </a:r>
            <a:r>
              <a:rPr lang="en-US" altLang="zh-CN" baseline="-25000" dirty="0">
                <a:sym typeface="+mn-ea"/>
              </a:rPr>
              <a:t> </a:t>
            </a:r>
            <a:r>
              <a:rPr lang="en-US" altLang="zh-CN" dirty="0">
                <a:sym typeface="+mn-ea"/>
              </a:rPr>
              <a:t>+ </a:t>
            </a:r>
            <a:r>
              <a:rPr lang="en-US" altLang="zh-CN" dirty="0" err="1">
                <a:sym typeface="+mn-ea"/>
              </a:rPr>
              <a:t>offsetb</a:t>
            </a:r>
            <a:r>
              <a:rPr lang="en-US" altLang="zh-CN" dirty="0">
                <a:sym typeface="+mn-ea"/>
              </a:rPr>
              <a:t>)</a:t>
            </a:r>
          </a:p>
          <a:p>
            <a:r>
              <a:rPr lang="en-US" altLang="zh-CN" dirty="0">
                <a:sym typeface="+mn-ea"/>
              </a:rPr>
              <a:t>                = </a:t>
            </a:r>
            <a:r>
              <a:rPr lang="en-US" altLang="zh-CN" dirty="0" err="1">
                <a:sym typeface="+mn-ea"/>
              </a:rPr>
              <a:t>b_ptr</a:t>
            </a:r>
            <a:r>
              <a:rPr lang="en-US" altLang="zh-CN" dirty="0">
                <a:sym typeface="+mn-ea"/>
              </a:rPr>
              <a:t>([l</a:t>
            </a:r>
            <a:r>
              <a:rPr lang="en-US" altLang="zh-CN" baseline="-25000" dirty="0">
                <a:sym typeface="+mn-ea"/>
              </a:rPr>
              <a:t>1 </a:t>
            </a:r>
            <a:r>
              <a:rPr lang="en-US" altLang="zh-CN" dirty="0">
                <a:sym typeface="+mn-ea"/>
              </a:rPr>
              <a:t>+ d</a:t>
            </a:r>
            <a:r>
              <a:rPr lang="en-US" altLang="zh-CN" baseline="-25000" dirty="0">
                <a:sym typeface="+mn-ea"/>
              </a:rPr>
              <a:t>1</a:t>
            </a:r>
            <a:r>
              <a:rPr lang="en-US" altLang="zh-CN" dirty="0">
                <a:sym typeface="+mn-ea"/>
              </a:rPr>
              <a:t>]</a:t>
            </a:r>
            <a:r>
              <a:rPr lang="en-US" altLang="zh-CN" baseline="-25000" dirty="0">
                <a:sym typeface="+mn-ea"/>
              </a:rPr>
              <a:t> </a:t>
            </a:r>
            <a:r>
              <a:rPr lang="en-US" altLang="zh-CN" dirty="0">
                <a:sym typeface="+mn-ea"/>
              </a:rPr>
              <a:t>* stb</a:t>
            </a:r>
            <a:r>
              <a:rPr lang="en-US" altLang="zh-CN" baseline="-25000" dirty="0">
                <a:sym typeface="+mn-ea"/>
              </a:rPr>
              <a:t>1</a:t>
            </a:r>
            <a:r>
              <a:rPr lang="en-US" altLang="zh-CN" dirty="0">
                <a:sym typeface="+mn-ea"/>
              </a:rPr>
              <a:t>+ [l</a:t>
            </a:r>
            <a:r>
              <a:rPr lang="en-US" altLang="zh-CN" baseline="-25000" dirty="0">
                <a:sym typeface="+mn-ea"/>
              </a:rPr>
              <a:t>2 </a:t>
            </a:r>
            <a:r>
              <a:rPr lang="en-US" altLang="zh-CN" dirty="0">
                <a:sym typeface="+mn-ea"/>
              </a:rPr>
              <a:t>+ d</a:t>
            </a:r>
            <a:r>
              <a:rPr lang="en-US" altLang="zh-CN" baseline="-25000" dirty="0">
                <a:sym typeface="+mn-ea"/>
              </a:rPr>
              <a:t>2</a:t>
            </a:r>
            <a:r>
              <a:rPr lang="en-US" altLang="zh-CN" dirty="0">
                <a:sym typeface="+mn-ea"/>
              </a:rPr>
              <a:t>] * stb</a:t>
            </a:r>
            <a:r>
              <a:rPr lang="en-US" altLang="zh-CN" baseline="-25000" dirty="0">
                <a:sym typeface="+mn-ea"/>
              </a:rPr>
              <a:t>2</a:t>
            </a:r>
            <a:r>
              <a:rPr lang="en-US" altLang="zh-CN" dirty="0">
                <a:sym typeface="+mn-ea"/>
              </a:rPr>
              <a:t> + ... + [l</a:t>
            </a:r>
            <a:r>
              <a:rPr lang="en-US" altLang="zh-CN" baseline="-25000" dirty="0">
                <a:sym typeface="+mn-ea"/>
              </a:rPr>
              <a:t>n </a:t>
            </a:r>
            <a:r>
              <a:rPr lang="en-US" altLang="zh-CN" dirty="0">
                <a:sym typeface="+mn-ea"/>
              </a:rPr>
              <a:t>+ </a:t>
            </a:r>
            <a:r>
              <a:rPr lang="en-US" altLang="zh-CN" dirty="0" err="1">
                <a:sym typeface="+mn-ea"/>
              </a:rPr>
              <a:t>d</a:t>
            </a:r>
            <a:r>
              <a:rPr lang="en-US" altLang="zh-CN" baseline="-25000" dirty="0" err="1">
                <a:sym typeface="+mn-ea"/>
              </a:rPr>
              <a:t>n</a:t>
            </a:r>
            <a:r>
              <a:rPr lang="en-US" altLang="zh-CN" dirty="0">
                <a:sym typeface="+mn-ea"/>
              </a:rPr>
              <a:t>]</a:t>
            </a:r>
            <a:r>
              <a:rPr lang="en-US" altLang="zh-CN" baseline="-25000" dirty="0">
                <a:sym typeface="+mn-ea"/>
              </a:rPr>
              <a:t> </a:t>
            </a:r>
            <a:r>
              <a:rPr lang="en-US" altLang="zh-CN" dirty="0">
                <a:sym typeface="+mn-ea"/>
              </a:rPr>
              <a:t>* </a:t>
            </a:r>
            <a:r>
              <a:rPr lang="en-US" altLang="zh-CN" dirty="0" err="1">
                <a:sym typeface="+mn-ea"/>
              </a:rPr>
              <a:t>stb</a:t>
            </a:r>
            <a:r>
              <a:rPr lang="en-US" altLang="zh-CN" baseline="-25000" dirty="0" err="1">
                <a:sym typeface="+mn-ea"/>
              </a:rPr>
              <a:t>n</a:t>
            </a:r>
            <a:r>
              <a:rPr lang="en-US" altLang="zh-CN" baseline="-25000" dirty="0">
                <a:sym typeface="+mn-ea"/>
              </a:rPr>
              <a:t> </a:t>
            </a:r>
            <a:r>
              <a:rPr lang="en-US" altLang="zh-CN" dirty="0">
                <a:sym typeface="+mn-ea"/>
              </a:rPr>
              <a:t>+ </a:t>
            </a:r>
            <a:r>
              <a:rPr lang="en-US" altLang="zh-CN" dirty="0" err="1">
                <a:sym typeface="+mn-ea"/>
              </a:rPr>
              <a:t>offsetb</a:t>
            </a:r>
            <a:r>
              <a:rPr lang="en-US" altLang="zh-CN" dirty="0">
                <a:sym typeface="+mn-ea"/>
              </a:rPr>
              <a:t>),</a:t>
            </a:r>
          </a:p>
          <a:p>
            <a:r>
              <a:rPr lang="en-US" altLang="zh-CN" dirty="0">
                <a:sym typeface="+mn-ea"/>
              </a:rPr>
              <a:t>                = b(l</a:t>
            </a:r>
            <a:r>
              <a:rPr lang="en-US" altLang="zh-CN" baseline="-25000" dirty="0">
                <a:sym typeface="+mn-ea"/>
              </a:rPr>
              <a:t>1</a:t>
            </a:r>
            <a:r>
              <a:rPr lang="en-US" altLang="zh-CN" dirty="0">
                <a:sym typeface="+mn-ea"/>
              </a:rPr>
              <a:t>+d</a:t>
            </a:r>
            <a:r>
              <a:rPr lang="en-US" altLang="zh-CN" baseline="-25000" dirty="0">
                <a:sym typeface="+mn-ea"/>
              </a:rPr>
              <a:t>1</a:t>
            </a:r>
            <a:r>
              <a:rPr lang="zh-CN" altLang="en-US" dirty="0">
                <a:sym typeface="+mn-ea"/>
              </a:rPr>
              <a:t>，</a:t>
            </a:r>
            <a:r>
              <a:rPr lang="en-US" altLang="zh-CN" dirty="0">
                <a:sym typeface="+mn-ea"/>
              </a:rPr>
              <a:t>l</a:t>
            </a:r>
            <a:r>
              <a:rPr lang="en-US" altLang="zh-CN" baseline="-25000" dirty="0">
                <a:sym typeface="+mn-ea"/>
              </a:rPr>
              <a:t>2</a:t>
            </a:r>
            <a:r>
              <a:rPr lang="en-US" altLang="zh-CN" dirty="0">
                <a:sym typeface="+mn-ea"/>
              </a:rPr>
              <a:t>+d</a:t>
            </a:r>
            <a:r>
              <a:rPr lang="en-US" altLang="zh-CN" baseline="-25000" dirty="0">
                <a:sym typeface="+mn-ea"/>
              </a:rPr>
              <a:t>2</a:t>
            </a:r>
            <a:r>
              <a:rPr lang="zh-CN" altLang="en-US" dirty="0">
                <a:sym typeface="+mn-ea"/>
              </a:rPr>
              <a:t>，</a:t>
            </a:r>
            <a:r>
              <a:rPr lang="en-US" altLang="zh-CN" dirty="0">
                <a:sym typeface="+mn-ea"/>
              </a:rPr>
              <a:t>...</a:t>
            </a:r>
            <a:r>
              <a:rPr lang="en-US" altLang="zh-CN" dirty="0" err="1">
                <a:sym typeface="+mn-ea"/>
              </a:rPr>
              <a:t>l</a:t>
            </a:r>
            <a:r>
              <a:rPr lang="en-US" altLang="zh-CN" baseline="-25000" dirty="0" err="1">
                <a:sym typeface="+mn-ea"/>
              </a:rPr>
              <a:t>n</a:t>
            </a:r>
            <a:r>
              <a:rPr lang="en-US" altLang="zh-CN" dirty="0" err="1">
                <a:sym typeface="+mn-ea"/>
              </a:rPr>
              <a:t>+d</a:t>
            </a:r>
            <a:r>
              <a:rPr lang="en-US" altLang="zh-CN" baseline="-25000" dirty="0" err="1">
                <a:sym typeface="+mn-ea"/>
              </a:rPr>
              <a:t>n</a:t>
            </a:r>
            <a:r>
              <a:rPr lang="en-US" altLang="zh-CN" dirty="0">
                <a:sym typeface="+mn-ea"/>
              </a:rPr>
              <a:t>)</a:t>
            </a:r>
          </a:p>
          <a:p>
            <a:r>
              <a:rPr lang="zh-CN" altLang="en-US" dirty="0">
                <a:sym typeface="+mn-ea"/>
              </a:rPr>
              <a:t>因此，张量</a:t>
            </a:r>
            <a:r>
              <a:rPr lang="en-US" altLang="zh-CN" dirty="0">
                <a:sym typeface="+mn-ea"/>
              </a:rPr>
              <a:t>a</a:t>
            </a:r>
            <a:r>
              <a:rPr lang="zh-CN" altLang="en-US" dirty="0">
                <a:sym typeface="+mn-ea"/>
              </a:rPr>
              <a:t>为张量</a:t>
            </a:r>
            <a:r>
              <a:rPr lang="en-US" altLang="zh-CN" dirty="0">
                <a:sym typeface="+mn-ea"/>
              </a:rPr>
              <a:t>b</a:t>
            </a:r>
            <a:r>
              <a:rPr lang="zh-CN" altLang="en-US" dirty="0">
                <a:sym typeface="+mn-ea"/>
              </a:rPr>
              <a:t>的（</a:t>
            </a:r>
            <a:r>
              <a:rPr lang="en-US" altLang="zh-CN" dirty="0">
                <a:sym typeface="+mn-ea"/>
              </a:rPr>
              <a:t>d</a:t>
            </a:r>
            <a:r>
              <a:rPr lang="en-US" altLang="zh-CN" baseline="-25000" dirty="0">
                <a:sym typeface="+mn-ea"/>
              </a:rPr>
              <a:t>1</a:t>
            </a:r>
            <a:r>
              <a:rPr lang="zh-CN" altLang="en-US" dirty="0">
                <a:sym typeface="+mn-ea"/>
              </a:rPr>
              <a:t>，</a:t>
            </a:r>
            <a:r>
              <a:rPr lang="en-US" altLang="zh-CN" dirty="0">
                <a:sym typeface="+mn-ea"/>
              </a:rPr>
              <a:t>d</a:t>
            </a:r>
            <a:r>
              <a:rPr lang="en-US" altLang="zh-CN" baseline="-25000" dirty="0">
                <a:sym typeface="+mn-ea"/>
              </a:rPr>
              <a:t>2</a:t>
            </a:r>
            <a:r>
              <a:rPr lang="zh-CN" altLang="en-US" dirty="0">
                <a:sym typeface="+mn-ea"/>
              </a:rPr>
              <a:t>，</a:t>
            </a:r>
            <a:r>
              <a:rPr lang="en-US" altLang="zh-CN" dirty="0">
                <a:sym typeface="+mn-ea"/>
              </a:rPr>
              <a:t>...</a:t>
            </a:r>
            <a:r>
              <a:rPr lang="zh-CN" altLang="en-US" dirty="0">
                <a:sym typeface="+mn-ea"/>
              </a:rPr>
              <a:t>，</a:t>
            </a:r>
            <a:r>
              <a:rPr lang="en-US" altLang="zh-CN" dirty="0" err="1">
                <a:sym typeface="+mn-ea"/>
              </a:rPr>
              <a:t>d</a:t>
            </a:r>
            <a:r>
              <a:rPr lang="en-US" altLang="zh-CN" baseline="-25000" dirty="0" err="1">
                <a:sym typeface="+mn-ea"/>
              </a:rPr>
              <a:t>n</a:t>
            </a:r>
            <a:r>
              <a:rPr lang="zh-CN" altLang="en-US" dirty="0">
                <a:sym typeface="+mn-ea"/>
              </a:rPr>
              <a:t>）型广义子张量。</a:t>
            </a:r>
          </a:p>
        </p:txBody>
      </p:sp>
      <p:sp>
        <p:nvSpPr>
          <p:cNvPr id="5" name="文本框 4"/>
          <p:cNvSpPr txBox="1"/>
          <p:nvPr/>
        </p:nvSpPr>
        <p:spPr>
          <a:xfrm>
            <a:off x="152400" y="763905"/>
            <a:ext cx="10085705" cy="922020"/>
          </a:xfrm>
          <a:prstGeom prst="rect">
            <a:avLst/>
          </a:prstGeom>
          <a:noFill/>
        </p:spPr>
        <p:txBody>
          <a:bodyPr wrap="square" rtlCol="0" anchor="t">
            <a:spAutoFit/>
          </a:bodyPr>
          <a:lstStyle/>
          <a:p>
            <a:r>
              <a:rPr lang="zh-CN" altLang="en-US" dirty="0">
                <a:solidFill>
                  <a:schemeClr val="tx1">
                    <a:lumMod val="50000"/>
                    <a:lumOff val="50000"/>
                  </a:schemeClr>
                </a:solidFill>
                <a:sym typeface="+mn-ea"/>
              </a:rPr>
              <a:t>广义子张量的定义：若对于张量</a:t>
            </a:r>
            <a:r>
              <a:rPr lang="en-US" altLang="zh-CN" dirty="0">
                <a:solidFill>
                  <a:schemeClr val="tx1">
                    <a:lumMod val="50000"/>
                    <a:lumOff val="50000"/>
                  </a:schemeClr>
                </a:solidFill>
                <a:sym typeface="+mn-ea"/>
              </a:rPr>
              <a:t>a</a:t>
            </a:r>
            <a:r>
              <a:rPr lang="zh-CN" altLang="en-US" dirty="0">
                <a:solidFill>
                  <a:schemeClr val="tx1">
                    <a:lumMod val="50000"/>
                    <a:lumOff val="50000"/>
                  </a:schemeClr>
                </a:solidFill>
                <a:sym typeface="+mn-ea"/>
              </a:rPr>
              <a:t>中任意一个元素</a:t>
            </a:r>
            <a:r>
              <a:rPr lang="en-US" altLang="zh-CN" dirty="0">
                <a:solidFill>
                  <a:schemeClr val="tx1">
                    <a:lumMod val="50000"/>
                    <a:lumOff val="50000"/>
                  </a:schemeClr>
                </a:solidFill>
                <a:sym typeface="+mn-ea"/>
              </a:rPr>
              <a:t>a(l</a:t>
            </a:r>
            <a:r>
              <a:rPr lang="en-US" altLang="zh-CN" baseline="-25000" dirty="0">
                <a:solidFill>
                  <a:schemeClr val="tx1">
                    <a:lumMod val="50000"/>
                    <a:lumOff val="50000"/>
                  </a:schemeClr>
                </a:solidFill>
                <a:sym typeface="+mn-ea"/>
              </a:rPr>
              <a:t>1</a:t>
            </a:r>
            <a:r>
              <a:rPr lang="zh-CN" altLang="en-US" dirty="0">
                <a:solidFill>
                  <a:schemeClr val="tx1">
                    <a:lumMod val="50000"/>
                    <a:lumOff val="50000"/>
                  </a:schemeClr>
                </a:solidFill>
                <a:sym typeface="+mn-ea"/>
              </a:rPr>
              <a:t>，</a:t>
            </a:r>
            <a:r>
              <a:rPr lang="en-US" altLang="zh-CN" dirty="0">
                <a:solidFill>
                  <a:schemeClr val="tx1">
                    <a:lumMod val="50000"/>
                    <a:lumOff val="50000"/>
                  </a:schemeClr>
                </a:solidFill>
                <a:sym typeface="+mn-ea"/>
              </a:rPr>
              <a:t>l</a:t>
            </a:r>
            <a:r>
              <a:rPr lang="en-US" altLang="zh-CN" baseline="-25000" dirty="0">
                <a:solidFill>
                  <a:schemeClr val="tx1">
                    <a:lumMod val="50000"/>
                    <a:lumOff val="50000"/>
                  </a:schemeClr>
                </a:solidFill>
                <a:sym typeface="+mn-ea"/>
              </a:rPr>
              <a:t>2</a:t>
            </a:r>
            <a:r>
              <a:rPr lang="zh-CN" altLang="en-US" dirty="0">
                <a:solidFill>
                  <a:schemeClr val="tx1">
                    <a:lumMod val="50000"/>
                    <a:lumOff val="50000"/>
                  </a:schemeClr>
                </a:solidFill>
                <a:sym typeface="+mn-ea"/>
              </a:rPr>
              <a:t>，</a:t>
            </a:r>
            <a:r>
              <a:rPr lang="en-US" altLang="zh-CN" dirty="0">
                <a:solidFill>
                  <a:schemeClr val="tx1">
                    <a:lumMod val="50000"/>
                    <a:lumOff val="50000"/>
                  </a:schemeClr>
                </a:solidFill>
                <a:sym typeface="+mn-ea"/>
              </a:rPr>
              <a:t>...l</a:t>
            </a:r>
            <a:r>
              <a:rPr lang="en-US" altLang="zh-CN" baseline="-25000" dirty="0">
                <a:solidFill>
                  <a:schemeClr val="tx1">
                    <a:lumMod val="50000"/>
                    <a:lumOff val="50000"/>
                  </a:schemeClr>
                </a:solidFill>
                <a:sym typeface="+mn-ea"/>
              </a:rPr>
              <a:t>n</a:t>
            </a:r>
            <a:r>
              <a:rPr lang="en-US" altLang="zh-CN" dirty="0">
                <a:solidFill>
                  <a:schemeClr val="tx1">
                    <a:lumMod val="50000"/>
                    <a:lumOff val="50000"/>
                  </a:schemeClr>
                </a:solidFill>
                <a:sym typeface="+mn-ea"/>
              </a:rPr>
              <a:t>)</a:t>
            </a:r>
            <a:r>
              <a:rPr lang="zh-CN" altLang="en-US" dirty="0">
                <a:solidFill>
                  <a:schemeClr val="tx1">
                    <a:lumMod val="50000"/>
                    <a:lumOff val="50000"/>
                  </a:schemeClr>
                </a:solidFill>
                <a:sym typeface="+mn-ea"/>
              </a:rPr>
              <a:t>，</a:t>
            </a:r>
          </a:p>
          <a:p>
            <a:r>
              <a:rPr lang="zh-CN" altLang="en-US" dirty="0">
                <a:solidFill>
                  <a:schemeClr val="tx1">
                    <a:lumMod val="50000"/>
                    <a:lumOff val="50000"/>
                  </a:schemeClr>
                </a:solidFill>
                <a:sym typeface="+mn-ea"/>
              </a:rPr>
              <a:t>均有</a:t>
            </a:r>
            <a:r>
              <a:rPr lang="en-US" altLang="zh-CN" dirty="0">
                <a:solidFill>
                  <a:schemeClr val="tx1">
                    <a:lumMod val="50000"/>
                    <a:lumOff val="50000"/>
                  </a:schemeClr>
                </a:solidFill>
                <a:sym typeface="+mn-ea"/>
              </a:rPr>
              <a:t>a(l</a:t>
            </a:r>
            <a:r>
              <a:rPr lang="en-US" altLang="zh-CN" baseline="-25000" dirty="0">
                <a:solidFill>
                  <a:schemeClr val="tx1">
                    <a:lumMod val="50000"/>
                    <a:lumOff val="50000"/>
                  </a:schemeClr>
                </a:solidFill>
                <a:sym typeface="+mn-ea"/>
              </a:rPr>
              <a:t>1</a:t>
            </a:r>
            <a:r>
              <a:rPr lang="zh-CN" altLang="en-US" dirty="0">
                <a:solidFill>
                  <a:schemeClr val="tx1">
                    <a:lumMod val="50000"/>
                    <a:lumOff val="50000"/>
                  </a:schemeClr>
                </a:solidFill>
                <a:sym typeface="+mn-ea"/>
              </a:rPr>
              <a:t>，</a:t>
            </a:r>
            <a:r>
              <a:rPr lang="en-US" altLang="zh-CN" dirty="0">
                <a:solidFill>
                  <a:schemeClr val="tx1">
                    <a:lumMod val="50000"/>
                    <a:lumOff val="50000"/>
                  </a:schemeClr>
                </a:solidFill>
                <a:sym typeface="+mn-ea"/>
              </a:rPr>
              <a:t>l</a:t>
            </a:r>
            <a:r>
              <a:rPr lang="en-US" altLang="zh-CN" baseline="-25000" dirty="0">
                <a:solidFill>
                  <a:schemeClr val="tx1">
                    <a:lumMod val="50000"/>
                    <a:lumOff val="50000"/>
                  </a:schemeClr>
                </a:solidFill>
                <a:sym typeface="+mn-ea"/>
              </a:rPr>
              <a:t>2</a:t>
            </a:r>
            <a:r>
              <a:rPr lang="zh-CN" altLang="en-US" dirty="0">
                <a:solidFill>
                  <a:schemeClr val="tx1">
                    <a:lumMod val="50000"/>
                    <a:lumOff val="50000"/>
                  </a:schemeClr>
                </a:solidFill>
                <a:sym typeface="+mn-ea"/>
              </a:rPr>
              <a:t>，</a:t>
            </a:r>
            <a:r>
              <a:rPr lang="en-US" altLang="zh-CN" dirty="0">
                <a:solidFill>
                  <a:schemeClr val="tx1">
                    <a:lumMod val="50000"/>
                    <a:lumOff val="50000"/>
                  </a:schemeClr>
                </a:solidFill>
                <a:sym typeface="+mn-ea"/>
              </a:rPr>
              <a:t>...l</a:t>
            </a:r>
            <a:r>
              <a:rPr lang="en-US" altLang="zh-CN" baseline="-25000" dirty="0">
                <a:solidFill>
                  <a:schemeClr val="tx1">
                    <a:lumMod val="50000"/>
                    <a:lumOff val="50000"/>
                  </a:schemeClr>
                </a:solidFill>
                <a:sym typeface="+mn-ea"/>
              </a:rPr>
              <a:t>n</a:t>
            </a:r>
            <a:r>
              <a:rPr lang="en-US" altLang="zh-CN" dirty="0">
                <a:solidFill>
                  <a:schemeClr val="tx1">
                    <a:lumMod val="50000"/>
                    <a:lumOff val="50000"/>
                  </a:schemeClr>
                </a:solidFill>
                <a:sym typeface="+mn-ea"/>
              </a:rPr>
              <a:t>) = b(l</a:t>
            </a:r>
            <a:r>
              <a:rPr lang="en-US" altLang="zh-CN" baseline="-25000" dirty="0">
                <a:solidFill>
                  <a:schemeClr val="tx1">
                    <a:lumMod val="50000"/>
                    <a:lumOff val="50000"/>
                  </a:schemeClr>
                </a:solidFill>
                <a:sym typeface="+mn-ea"/>
              </a:rPr>
              <a:t>1</a:t>
            </a:r>
            <a:r>
              <a:rPr lang="en-US" altLang="zh-CN" dirty="0">
                <a:solidFill>
                  <a:schemeClr val="tx1">
                    <a:lumMod val="50000"/>
                    <a:lumOff val="50000"/>
                  </a:schemeClr>
                </a:solidFill>
                <a:sym typeface="+mn-ea"/>
              </a:rPr>
              <a:t>+d</a:t>
            </a:r>
            <a:r>
              <a:rPr lang="en-US" altLang="zh-CN" baseline="-25000" dirty="0">
                <a:solidFill>
                  <a:schemeClr val="tx1">
                    <a:lumMod val="50000"/>
                    <a:lumOff val="50000"/>
                  </a:schemeClr>
                </a:solidFill>
                <a:sym typeface="+mn-ea"/>
              </a:rPr>
              <a:t>1</a:t>
            </a:r>
            <a:r>
              <a:rPr lang="zh-CN" altLang="en-US" dirty="0">
                <a:solidFill>
                  <a:schemeClr val="tx1">
                    <a:lumMod val="50000"/>
                    <a:lumOff val="50000"/>
                  </a:schemeClr>
                </a:solidFill>
                <a:sym typeface="+mn-ea"/>
              </a:rPr>
              <a:t>，</a:t>
            </a:r>
            <a:r>
              <a:rPr lang="en-US" altLang="zh-CN" dirty="0">
                <a:solidFill>
                  <a:schemeClr val="tx1">
                    <a:lumMod val="50000"/>
                    <a:lumOff val="50000"/>
                  </a:schemeClr>
                </a:solidFill>
                <a:sym typeface="+mn-ea"/>
              </a:rPr>
              <a:t>l</a:t>
            </a:r>
            <a:r>
              <a:rPr lang="en-US" altLang="zh-CN" baseline="-25000" dirty="0">
                <a:solidFill>
                  <a:schemeClr val="tx1">
                    <a:lumMod val="50000"/>
                    <a:lumOff val="50000"/>
                  </a:schemeClr>
                </a:solidFill>
                <a:sym typeface="+mn-ea"/>
              </a:rPr>
              <a:t>2</a:t>
            </a:r>
            <a:r>
              <a:rPr lang="en-US" altLang="zh-CN" dirty="0">
                <a:solidFill>
                  <a:schemeClr val="tx1">
                    <a:lumMod val="50000"/>
                    <a:lumOff val="50000"/>
                  </a:schemeClr>
                </a:solidFill>
                <a:sym typeface="+mn-ea"/>
              </a:rPr>
              <a:t>+d</a:t>
            </a:r>
            <a:r>
              <a:rPr lang="en-US" altLang="zh-CN" baseline="-25000" dirty="0">
                <a:solidFill>
                  <a:schemeClr val="tx1">
                    <a:lumMod val="50000"/>
                    <a:lumOff val="50000"/>
                  </a:schemeClr>
                </a:solidFill>
                <a:sym typeface="+mn-ea"/>
              </a:rPr>
              <a:t>2</a:t>
            </a:r>
            <a:r>
              <a:rPr lang="zh-CN" altLang="en-US" dirty="0">
                <a:solidFill>
                  <a:schemeClr val="tx1">
                    <a:lumMod val="50000"/>
                    <a:lumOff val="50000"/>
                  </a:schemeClr>
                </a:solidFill>
                <a:sym typeface="+mn-ea"/>
              </a:rPr>
              <a:t>，</a:t>
            </a:r>
            <a:r>
              <a:rPr lang="en-US" altLang="zh-CN" dirty="0">
                <a:solidFill>
                  <a:schemeClr val="tx1">
                    <a:lumMod val="50000"/>
                    <a:lumOff val="50000"/>
                  </a:schemeClr>
                </a:solidFill>
                <a:sym typeface="+mn-ea"/>
              </a:rPr>
              <a:t>...</a:t>
            </a:r>
            <a:r>
              <a:rPr lang="en-US" altLang="zh-CN" dirty="0" err="1">
                <a:solidFill>
                  <a:schemeClr val="tx1">
                    <a:lumMod val="50000"/>
                    <a:lumOff val="50000"/>
                  </a:schemeClr>
                </a:solidFill>
                <a:sym typeface="+mn-ea"/>
              </a:rPr>
              <a:t>l</a:t>
            </a:r>
            <a:r>
              <a:rPr lang="en-US" altLang="zh-CN" baseline="-25000" dirty="0" err="1">
                <a:solidFill>
                  <a:schemeClr val="tx1">
                    <a:lumMod val="50000"/>
                    <a:lumOff val="50000"/>
                  </a:schemeClr>
                </a:solidFill>
                <a:sym typeface="+mn-ea"/>
              </a:rPr>
              <a:t>n</a:t>
            </a:r>
            <a:r>
              <a:rPr lang="en-US" altLang="zh-CN" dirty="0" err="1">
                <a:solidFill>
                  <a:schemeClr val="tx1">
                    <a:lumMod val="50000"/>
                    <a:lumOff val="50000"/>
                  </a:schemeClr>
                </a:solidFill>
                <a:sym typeface="+mn-ea"/>
              </a:rPr>
              <a:t>+d</a:t>
            </a:r>
            <a:r>
              <a:rPr lang="en-US" altLang="zh-CN" baseline="-25000" dirty="0" err="1">
                <a:solidFill>
                  <a:schemeClr val="tx1">
                    <a:lumMod val="50000"/>
                    <a:lumOff val="50000"/>
                  </a:schemeClr>
                </a:solidFill>
                <a:sym typeface="+mn-ea"/>
              </a:rPr>
              <a:t>n</a:t>
            </a:r>
            <a:r>
              <a:rPr lang="en-US" altLang="zh-CN" dirty="0">
                <a:solidFill>
                  <a:schemeClr val="tx1">
                    <a:lumMod val="50000"/>
                    <a:lumOff val="50000"/>
                  </a:schemeClr>
                </a:solidFill>
                <a:sym typeface="+mn-ea"/>
              </a:rPr>
              <a:t>)</a:t>
            </a:r>
            <a:r>
              <a:rPr lang="zh-CN" altLang="en-US" dirty="0">
                <a:solidFill>
                  <a:schemeClr val="tx1">
                    <a:lumMod val="50000"/>
                    <a:lumOff val="50000"/>
                  </a:schemeClr>
                </a:solidFill>
                <a:sym typeface="+mn-ea"/>
              </a:rPr>
              <a:t> ，</a:t>
            </a:r>
          </a:p>
          <a:p>
            <a:r>
              <a:rPr lang="zh-CN" altLang="en-US" dirty="0">
                <a:solidFill>
                  <a:schemeClr val="tx1">
                    <a:lumMod val="50000"/>
                    <a:lumOff val="50000"/>
                  </a:schemeClr>
                </a:solidFill>
                <a:sym typeface="+mn-ea"/>
              </a:rPr>
              <a:t>则称张量</a:t>
            </a:r>
            <a:r>
              <a:rPr lang="en-US" altLang="zh-CN" dirty="0">
                <a:solidFill>
                  <a:schemeClr val="tx1">
                    <a:lumMod val="50000"/>
                    <a:lumOff val="50000"/>
                  </a:schemeClr>
                </a:solidFill>
                <a:sym typeface="+mn-ea"/>
              </a:rPr>
              <a:t>a</a:t>
            </a:r>
            <a:r>
              <a:rPr lang="zh-CN" altLang="en-US" dirty="0">
                <a:solidFill>
                  <a:schemeClr val="tx1">
                    <a:lumMod val="50000"/>
                    <a:lumOff val="50000"/>
                  </a:schemeClr>
                </a:solidFill>
                <a:sym typeface="+mn-ea"/>
              </a:rPr>
              <a:t>为张量</a:t>
            </a:r>
            <a:r>
              <a:rPr lang="en-US" altLang="zh-CN" dirty="0">
                <a:solidFill>
                  <a:schemeClr val="tx1">
                    <a:lumMod val="50000"/>
                    <a:lumOff val="50000"/>
                  </a:schemeClr>
                </a:solidFill>
                <a:sym typeface="+mn-ea"/>
              </a:rPr>
              <a:t>b</a:t>
            </a:r>
            <a:r>
              <a:rPr lang="zh-CN" altLang="en-US" dirty="0">
                <a:solidFill>
                  <a:schemeClr val="tx1">
                    <a:lumMod val="50000"/>
                    <a:lumOff val="50000"/>
                  </a:schemeClr>
                </a:solidFill>
                <a:sym typeface="+mn-ea"/>
              </a:rPr>
              <a:t>的（</a:t>
            </a:r>
            <a:r>
              <a:rPr lang="en-US" altLang="zh-CN" dirty="0">
                <a:solidFill>
                  <a:schemeClr val="tx1">
                    <a:lumMod val="50000"/>
                    <a:lumOff val="50000"/>
                  </a:schemeClr>
                </a:solidFill>
                <a:sym typeface="+mn-ea"/>
              </a:rPr>
              <a:t>d</a:t>
            </a:r>
            <a:r>
              <a:rPr lang="en-US" altLang="zh-CN" baseline="-25000" dirty="0">
                <a:solidFill>
                  <a:schemeClr val="tx1">
                    <a:lumMod val="50000"/>
                    <a:lumOff val="50000"/>
                  </a:schemeClr>
                </a:solidFill>
                <a:sym typeface="+mn-ea"/>
              </a:rPr>
              <a:t>1</a:t>
            </a:r>
            <a:r>
              <a:rPr lang="zh-CN" altLang="en-US" dirty="0">
                <a:solidFill>
                  <a:schemeClr val="tx1">
                    <a:lumMod val="50000"/>
                    <a:lumOff val="50000"/>
                  </a:schemeClr>
                </a:solidFill>
                <a:sym typeface="+mn-ea"/>
              </a:rPr>
              <a:t>，</a:t>
            </a:r>
            <a:r>
              <a:rPr lang="en-US" altLang="zh-CN" dirty="0">
                <a:solidFill>
                  <a:schemeClr val="tx1">
                    <a:lumMod val="50000"/>
                    <a:lumOff val="50000"/>
                  </a:schemeClr>
                </a:solidFill>
                <a:sym typeface="+mn-ea"/>
              </a:rPr>
              <a:t>d</a:t>
            </a:r>
            <a:r>
              <a:rPr lang="en-US" altLang="zh-CN" baseline="-25000" dirty="0">
                <a:solidFill>
                  <a:schemeClr val="tx1">
                    <a:lumMod val="50000"/>
                    <a:lumOff val="50000"/>
                  </a:schemeClr>
                </a:solidFill>
                <a:sym typeface="+mn-ea"/>
              </a:rPr>
              <a:t>2</a:t>
            </a:r>
            <a:r>
              <a:rPr lang="zh-CN" altLang="en-US" dirty="0">
                <a:solidFill>
                  <a:schemeClr val="tx1">
                    <a:lumMod val="50000"/>
                    <a:lumOff val="50000"/>
                  </a:schemeClr>
                </a:solidFill>
                <a:sym typeface="+mn-ea"/>
              </a:rPr>
              <a:t>，</a:t>
            </a:r>
            <a:r>
              <a:rPr lang="en-US" altLang="zh-CN" dirty="0">
                <a:solidFill>
                  <a:schemeClr val="tx1">
                    <a:lumMod val="50000"/>
                    <a:lumOff val="50000"/>
                  </a:schemeClr>
                </a:solidFill>
                <a:sym typeface="+mn-ea"/>
              </a:rPr>
              <a:t>...</a:t>
            </a:r>
            <a:r>
              <a:rPr lang="zh-CN" altLang="en-US" dirty="0">
                <a:solidFill>
                  <a:schemeClr val="tx1">
                    <a:lumMod val="50000"/>
                    <a:lumOff val="50000"/>
                  </a:schemeClr>
                </a:solidFill>
                <a:sym typeface="+mn-ea"/>
              </a:rPr>
              <a:t>，</a:t>
            </a:r>
            <a:r>
              <a:rPr lang="en-US" altLang="zh-CN" dirty="0" err="1">
                <a:solidFill>
                  <a:schemeClr val="tx1">
                    <a:lumMod val="50000"/>
                    <a:lumOff val="50000"/>
                  </a:schemeClr>
                </a:solidFill>
                <a:sym typeface="+mn-ea"/>
              </a:rPr>
              <a:t>d</a:t>
            </a:r>
            <a:r>
              <a:rPr lang="en-US" altLang="zh-CN" baseline="-25000" dirty="0" err="1">
                <a:solidFill>
                  <a:schemeClr val="tx1">
                    <a:lumMod val="50000"/>
                    <a:lumOff val="50000"/>
                  </a:schemeClr>
                </a:solidFill>
                <a:sym typeface="+mn-ea"/>
              </a:rPr>
              <a:t>n</a:t>
            </a:r>
            <a:r>
              <a:rPr lang="zh-CN" altLang="en-US" dirty="0">
                <a:solidFill>
                  <a:schemeClr val="tx1">
                    <a:lumMod val="50000"/>
                    <a:lumOff val="50000"/>
                  </a:schemeClr>
                </a:solidFill>
                <a:sym typeface="+mn-ea"/>
              </a:rPr>
              <a:t>）型广义子张量。</a:t>
            </a:r>
            <a:endParaRPr lang="zh-CN" altLang="en-US" dirty="0">
              <a:solidFill>
                <a:schemeClr val="tx1">
                  <a:lumMod val="50000"/>
                  <a:lumOff val="50000"/>
                </a:schemeClr>
              </a:solidFill>
            </a:endParaRP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9382" y="157942"/>
            <a:ext cx="3599411" cy="430887"/>
          </a:xfrm>
          <a:prstGeom prst="rect">
            <a:avLst/>
          </a:prstGeom>
          <a:noFill/>
        </p:spPr>
        <p:txBody>
          <a:bodyPr wrap="square" rtlCol="0">
            <a:spAutoFit/>
          </a:bodyPr>
          <a:lstStyle/>
          <a:p>
            <a:pPr algn="dist">
              <a:lnSpc>
                <a:spcPct val="110000"/>
              </a:lnSpc>
            </a:pPr>
            <a:r>
              <a:rPr lang="zh-CN" altLang="en-US"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rPr>
              <a:t>揭秘篇之  广义子张量</a:t>
            </a:r>
          </a:p>
        </p:txBody>
      </p:sp>
      <p:sp>
        <p:nvSpPr>
          <p:cNvPr id="8" name="矩形 7"/>
          <p:cNvSpPr/>
          <p:nvPr/>
        </p:nvSpPr>
        <p:spPr>
          <a:xfrm>
            <a:off x="5646419" y="658660"/>
            <a:ext cx="4745355" cy="2308324"/>
          </a:xfrm>
          <a:prstGeom prst="rect">
            <a:avLst/>
          </a:prstGeom>
        </p:spPr>
        <p:txBody>
          <a:bodyPr wrap="square">
            <a:spAutoFit/>
          </a:bodyPr>
          <a:lstStyle/>
          <a:p>
            <a:r>
              <a:rPr lang="en-US" altLang="zh-CN" dirty="0"/>
              <a:t>a shape: [6, 7, 8, 9]</a:t>
            </a:r>
          </a:p>
          <a:p>
            <a:r>
              <a:rPr lang="en-US" altLang="zh-CN" dirty="0"/>
              <a:t>a stride: (504, 72, 9, 1)</a:t>
            </a:r>
          </a:p>
          <a:p>
            <a:r>
              <a:rPr lang="en-US" altLang="zh-CN" dirty="0"/>
              <a:t>a offset: 0</a:t>
            </a:r>
          </a:p>
          <a:p>
            <a:r>
              <a:rPr lang="en-US" altLang="zh-CN" dirty="0"/>
              <a:t>b shape: </a:t>
            </a:r>
            <a:r>
              <a:rPr lang="en-US" altLang="zh-CN" dirty="0">
                <a:solidFill>
                  <a:srgbClr val="92D050"/>
                </a:solidFill>
              </a:rPr>
              <a:t>[5, 5, 8, 4]</a:t>
            </a:r>
          </a:p>
          <a:p>
            <a:r>
              <a:rPr lang="en-US" altLang="zh-CN" dirty="0"/>
              <a:t>b stride: </a:t>
            </a:r>
            <a:r>
              <a:rPr lang="en-US" altLang="zh-CN" dirty="0">
                <a:solidFill>
                  <a:srgbClr val="FF0000"/>
                </a:solidFill>
              </a:rPr>
              <a:t>(504, 72, 9, 1)</a:t>
            </a:r>
          </a:p>
          <a:p>
            <a:r>
              <a:rPr lang="en-US" altLang="zh-CN" dirty="0"/>
              <a:t>b offset: </a:t>
            </a:r>
            <a:r>
              <a:rPr lang="en-US" altLang="zh-CN" dirty="0">
                <a:solidFill>
                  <a:srgbClr val="FF0000"/>
                </a:solidFill>
              </a:rPr>
              <a:t>653</a:t>
            </a:r>
          </a:p>
          <a:p>
            <a:r>
              <a:rPr lang="en-US" altLang="zh-CN" dirty="0" err="1"/>
              <a:t>b.data_ptr</a:t>
            </a:r>
            <a:r>
              <a:rPr lang="en-US" altLang="zh-CN" dirty="0"/>
              <a:t> == </a:t>
            </a:r>
            <a:r>
              <a:rPr lang="en-US" altLang="zh-CN" dirty="0" err="1"/>
              <a:t>a.data_ptr</a:t>
            </a:r>
            <a:r>
              <a:rPr lang="en-US" altLang="zh-CN" dirty="0"/>
              <a:t>:  True</a:t>
            </a:r>
          </a:p>
          <a:p>
            <a:endParaRPr lang="en-US" altLang="zh-CN" dirty="0"/>
          </a:p>
        </p:txBody>
      </p:sp>
      <p:sp>
        <p:nvSpPr>
          <p:cNvPr id="4" name="矩形 3"/>
          <p:cNvSpPr/>
          <p:nvPr/>
        </p:nvSpPr>
        <p:spPr>
          <a:xfrm>
            <a:off x="259600" y="658660"/>
            <a:ext cx="5229225" cy="3416320"/>
          </a:xfrm>
          <a:prstGeom prst="rect">
            <a:avLst/>
          </a:prstGeom>
        </p:spPr>
        <p:txBody>
          <a:bodyPr wrap="square">
            <a:spAutoFit/>
          </a:bodyPr>
          <a:lstStyle/>
          <a:p>
            <a:r>
              <a:rPr lang="zh-CN" altLang="en-US" dirty="0">
                <a:solidFill>
                  <a:schemeClr val="tx1">
                    <a:lumMod val="50000"/>
                    <a:lumOff val="50000"/>
                  </a:schemeClr>
                </a:solidFill>
              </a:rPr>
              <a:t>import torch</a:t>
            </a:r>
          </a:p>
          <a:p>
            <a:r>
              <a:rPr lang="zh-CN" altLang="en-US" dirty="0">
                <a:solidFill>
                  <a:schemeClr val="tx1">
                    <a:lumMod val="50000"/>
                    <a:lumOff val="50000"/>
                  </a:schemeClr>
                </a:solidFill>
              </a:rPr>
              <a:t>a = torch.randn(6, 7, 8, 9)</a:t>
            </a:r>
          </a:p>
          <a:p>
            <a:r>
              <a:rPr lang="zh-CN" altLang="en-US" dirty="0">
                <a:solidFill>
                  <a:schemeClr val="tx1">
                    <a:lumMod val="50000"/>
                    <a:lumOff val="50000"/>
                  </a:schemeClr>
                </a:solidFill>
              </a:rPr>
              <a:t>print("a shape:", list(a.shape))</a:t>
            </a:r>
          </a:p>
          <a:p>
            <a:r>
              <a:rPr lang="zh-CN" altLang="en-US" dirty="0">
                <a:solidFill>
                  <a:schemeClr val="tx1">
                    <a:lumMod val="50000"/>
                    <a:lumOff val="50000"/>
                  </a:schemeClr>
                </a:solidFill>
              </a:rPr>
              <a:t>print("a stride:", a.stride())</a:t>
            </a:r>
          </a:p>
          <a:p>
            <a:r>
              <a:rPr lang="zh-CN" altLang="en-US" dirty="0">
                <a:solidFill>
                  <a:schemeClr val="tx1">
                    <a:lumMod val="50000"/>
                    <a:lumOff val="50000"/>
                  </a:schemeClr>
                </a:solidFill>
              </a:rPr>
              <a:t>print("a offset:", a.storage_offset())</a:t>
            </a:r>
          </a:p>
          <a:p>
            <a:r>
              <a:rPr lang="zh-CN" altLang="en-US" dirty="0">
                <a:solidFill>
                  <a:schemeClr val="tx1">
                    <a:lumMod val="50000"/>
                    <a:lumOff val="50000"/>
                  </a:schemeClr>
                </a:solidFill>
              </a:rPr>
              <a:t>b = a[1::,2::,0::,5::]</a:t>
            </a:r>
          </a:p>
          <a:p>
            <a:r>
              <a:rPr lang="zh-CN" altLang="en-US" dirty="0">
                <a:solidFill>
                  <a:schemeClr val="tx1">
                    <a:lumMod val="50000"/>
                    <a:lumOff val="50000"/>
                  </a:schemeClr>
                </a:solidFill>
              </a:rPr>
              <a:t>print("b shape:", list(b.shape))</a:t>
            </a:r>
          </a:p>
          <a:p>
            <a:r>
              <a:rPr lang="zh-CN" altLang="en-US" dirty="0">
                <a:solidFill>
                  <a:schemeClr val="tx1">
                    <a:lumMod val="50000"/>
                    <a:lumOff val="50000"/>
                  </a:schemeClr>
                </a:solidFill>
              </a:rPr>
              <a:t>print("b stride:", b.stride())</a:t>
            </a:r>
          </a:p>
          <a:p>
            <a:r>
              <a:rPr lang="zh-CN" altLang="en-US" dirty="0">
                <a:solidFill>
                  <a:schemeClr val="tx1">
                    <a:lumMod val="50000"/>
                    <a:lumOff val="50000"/>
                  </a:schemeClr>
                </a:solidFill>
              </a:rPr>
              <a:t>print("b offset:",b.storage_offset())</a:t>
            </a:r>
          </a:p>
          <a:p>
            <a:r>
              <a:rPr lang="zh-CN" altLang="en-US" dirty="0">
                <a:solidFill>
                  <a:schemeClr val="tx1">
                    <a:lumMod val="50000"/>
                    <a:lumOff val="50000"/>
                  </a:schemeClr>
                </a:solidFill>
              </a:rPr>
              <a:t>a_ptr = a.storage().data_ptr()</a:t>
            </a:r>
          </a:p>
          <a:p>
            <a:r>
              <a:rPr lang="zh-CN" altLang="en-US" dirty="0">
                <a:solidFill>
                  <a:schemeClr val="tx1">
                    <a:lumMod val="50000"/>
                    <a:lumOff val="50000"/>
                  </a:schemeClr>
                </a:solidFill>
              </a:rPr>
              <a:t>b_ptr = b.storage().data_ptr()</a:t>
            </a:r>
          </a:p>
          <a:p>
            <a:r>
              <a:rPr lang="zh-CN" altLang="en-US" dirty="0">
                <a:solidFill>
                  <a:schemeClr val="tx1">
                    <a:lumMod val="50000"/>
                    <a:lumOff val="50000"/>
                  </a:schemeClr>
                </a:solidFill>
              </a:rPr>
              <a:t>print("b.data_ptr == a.data_ptr: ", a_ptr == b_ptr)</a:t>
            </a:r>
          </a:p>
        </p:txBody>
      </p:sp>
      <p:sp>
        <p:nvSpPr>
          <p:cNvPr id="2" name="文本框 1"/>
          <p:cNvSpPr txBox="1"/>
          <p:nvPr/>
        </p:nvSpPr>
        <p:spPr>
          <a:xfrm>
            <a:off x="259600" y="4467225"/>
            <a:ext cx="11780000" cy="1477328"/>
          </a:xfrm>
          <a:prstGeom prst="rect">
            <a:avLst/>
          </a:prstGeom>
          <a:noFill/>
        </p:spPr>
        <p:txBody>
          <a:bodyPr wrap="square" rtlCol="0">
            <a:spAutoFit/>
          </a:bodyPr>
          <a:lstStyle/>
          <a:p>
            <a:r>
              <a:rPr lang="en-US" altLang="zh-CN" dirty="0"/>
              <a:t>b(0, 0, 0, 0) = a(1,2,0,5) = a(0+1, 0+2, 0+0, 0+5)</a:t>
            </a:r>
          </a:p>
          <a:p>
            <a:r>
              <a:rPr lang="zh-CN" altLang="en-US" dirty="0"/>
              <a:t>因此</a:t>
            </a:r>
            <a:r>
              <a:rPr lang="en-US" altLang="zh-CN" dirty="0"/>
              <a:t>b</a:t>
            </a:r>
            <a:r>
              <a:rPr lang="zh-CN" altLang="en-US" dirty="0"/>
              <a:t>是</a:t>
            </a:r>
            <a:r>
              <a:rPr lang="en-US" altLang="zh-CN" dirty="0"/>
              <a:t>a</a:t>
            </a:r>
            <a:r>
              <a:rPr lang="zh-CN" altLang="en-US" dirty="0"/>
              <a:t>的 </a:t>
            </a:r>
            <a:r>
              <a:rPr lang="en-US" altLang="zh-CN" dirty="0"/>
              <a:t>(1,2,0,5)</a:t>
            </a:r>
            <a:r>
              <a:rPr lang="zh-CN" altLang="en-US" dirty="0"/>
              <a:t>型广义子张量，所以</a:t>
            </a:r>
            <a:r>
              <a:rPr lang="en-US" altLang="zh-CN" dirty="0"/>
              <a:t>b</a:t>
            </a:r>
            <a:r>
              <a:rPr lang="zh-CN" altLang="en-US" dirty="0"/>
              <a:t>的</a:t>
            </a:r>
            <a:endParaRPr lang="en-US" altLang="zh-CN" dirty="0"/>
          </a:p>
          <a:p>
            <a:r>
              <a:rPr lang="en-US" altLang="zh-CN" dirty="0"/>
              <a:t>shape: (6, 7, 8, 9) – (1, 2, 0, 5) = </a:t>
            </a:r>
            <a:r>
              <a:rPr lang="en-US" altLang="zh-CN" dirty="0">
                <a:solidFill>
                  <a:srgbClr val="92D050"/>
                </a:solidFill>
              </a:rPr>
              <a:t>(5, 5, 8, 4)</a:t>
            </a:r>
          </a:p>
          <a:p>
            <a:r>
              <a:rPr lang="en-US" altLang="zh-CN" dirty="0"/>
              <a:t>stride</a:t>
            </a:r>
            <a:r>
              <a:rPr lang="en-US" altLang="zh-CN" dirty="0">
                <a:sym typeface="Wingdings" panose="05000000000000000000" pitchFamily="2" charset="2"/>
              </a:rPr>
              <a:t>:</a:t>
            </a:r>
            <a:r>
              <a:rPr lang="en-US" altLang="zh-CN" dirty="0">
                <a:solidFill>
                  <a:srgbClr val="92D050"/>
                </a:solidFill>
                <a:sym typeface="Wingdings" panose="05000000000000000000" pitchFamily="2" charset="2"/>
              </a:rPr>
              <a:t> (504, 72, 9, 1)</a:t>
            </a:r>
            <a:endParaRPr lang="en-US" altLang="zh-CN" dirty="0">
              <a:solidFill>
                <a:srgbClr val="92D050"/>
              </a:solidFill>
            </a:endParaRPr>
          </a:p>
          <a:p>
            <a:r>
              <a:rPr lang="en-US" altLang="zh-CN" dirty="0"/>
              <a:t>offset: (1, 2, 0, 5) · (504, 72, 9, 1) = 1 * 504 + 2 *72 + 0 * 9 + 5 * 1 = 504 + 144 + 0 + 5 = </a:t>
            </a:r>
            <a:r>
              <a:rPr lang="en-US" altLang="zh-CN" dirty="0">
                <a:solidFill>
                  <a:srgbClr val="92D050"/>
                </a:solidFill>
              </a:rPr>
              <a:t>653</a:t>
            </a:r>
            <a:endParaRPr lang="zh-CN" altLang="en-US" dirty="0">
              <a:solidFill>
                <a:srgbClr val="92D050"/>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35" y="170180"/>
            <a:ext cx="560070" cy="420370"/>
            <a:chOff x="-1" y="268"/>
            <a:chExt cx="882" cy="662"/>
          </a:xfrm>
        </p:grpSpPr>
        <p:sp>
          <p:nvSpPr>
            <p:cNvPr id="2" name="任意多边形 1"/>
            <p:cNvSpPr/>
            <p:nvPr/>
          </p:nvSpPr>
          <p:spPr>
            <a:xfrm>
              <a:off x="-1" y="294"/>
              <a:ext cx="882" cy="63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882" h="636">
                  <a:moveTo>
                    <a:pt x="0" y="0"/>
                  </a:moveTo>
                  <a:lnTo>
                    <a:pt x="882" y="0"/>
                  </a:lnTo>
                  <a:lnTo>
                    <a:pt x="723" y="636"/>
                  </a:lnTo>
                  <a:lnTo>
                    <a:pt x="0" y="636"/>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平行四边形 3"/>
            <p:cNvSpPr/>
            <p:nvPr/>
          </p:nvSpPr>
          <p:spPr>
            <a:xfrm>
              <a:off x="240" y="268"/>
              <a:ext cx="425" cy="662"/>
            </a:xfrm>
            <a:prstGeom prst="parallelogram">
              <a:avLst>
                <a:gd name="adj" fmla="val 40235"/>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86740" y="108585"/>
            <a:ext cx="1929130" cy="429895"/>
          </a:xfrm>
          <a:prstGeom prst="rect">
            <a:avLst/>
          </a:prstGeom>
          <a:noFill/>
        </p:spPr>
        <p:txBody>
          <a:bodyPr wrap="square" rtlCol="0">
            <a:spAutoFit/>
          </a:bodyPr>
          <a:lstStyle/>
          <a:p>
            <a:pPr algn="dist">
              <a:lnSpc>
                <a:spcPct val="110000"/>
              </a:lnSpc>
            </a:pPr>
            <a:r>
              <a:rPr lang="en-US" altLang="zh-CN"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tensor</a:t>
            </a:r>
            <a:r>
              <a:rPr lang="zh-CN" altLang="en-US"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的操作</a:t>
            </a:r>
          </a:p>
        </p:txBody>
      </p:sp>
      <p:sp>
        <p:nvSpPr>
          <p:cNvPr id="5" name="文本框 4"/>
          <p:cNvSpPr txBox="1"/>
          <p:nvPr/>
        </p:nvSpPr>
        <p:spPr>
          <a:xfrm>
            <a:off x="316865" y="590550"/>
            <a:ext cx="3684905" cy="368300"/>
          </a:xfrm>
          <a:prstGeom prst="rect">
            <a:avLst/>
          </a:prstGeom>
          <a:noFill/>
        </p:spPr>
        <p:txBody>
          <a:bodyPr wrap="square" rtlCol="0">
            <a:spAutoFit/>
          </a:bodyPr>
          <a:lstStyle/>
          <a:p>
            <a:r>
              <a:rPr lang="en-US" altLang="zh-CN" dirty="0"/>
              <a:t>tensor</a:t>
            </a:r>
            <a:r>
              <a:rPr lang="zh-CN" altLang="en-US" dirty="0"/>
              <a:t>转置基础：</a:t>
            </a:r>
          </a:p>
        </p:txBody>
      </p:sp>
      <p:sp>
        <p:nvSpPr>
          <p:cNvPr id="6" name="文本框 5"/>
          <p:cNvSpPr txBox="1"/>
          <p:nvPr/>
        </p:nvSpPr>
        <p:spPr>
          <a:xfrm>
            <a:off x="528320" y="1745615"/>
            <a:ext cx="11497310" cy="922020"/>
          </a:xfrm>
          <a:prstGeom prst="rect">
            <a:avLst/>
          </a:prstGeom>
          <a:noFill/>
        </p:spPr>
        <p:txBody>
          <a:bodyPr wrap="square" rtlCol="0">
            <a:spAutoFit/>
          </a:bodyPr>
          <a:lstStyle/>
          <a:p>
            <a:r>
              <a:rPr lang="zh-CN" altLang="en-US" dirty="0">
                <a:solidFill>
                  <a:srgbClr val="FF0000"/>
                </a:solidFill>
              </a:rPr>
              <a:t>记</a:t>
            </a:r>
            <a:r>
              <a:rPr lang="en-US" altLang="zh-CN" dirty="0">
                <a:solidFill>
                  <a:srgbClr val="FF0000"/>
                </a:solidFill>
              </a:rPr>
              <a:t>(1,2,3,...,n)</a:t>
            </a:r>
            <a:r>
              <a:rPr lang="zh-CN" altLang="en-US" dirty="0">
                <a:solidFill>
                  <a:srgbClr val="FF0000"/>
                </a:solidFill>
              </a:rPr>
              <a:t>的任意一组排列</a:t>
            </a:r>
            <a:r>
              <a:rPr lang="en-US" altLang="zh-CN" dirty="0">
                <a:solidFill>
                  <a:srgbClr val="FF0000"/>
                </a:solidFill>
              </a:rPr>
              <a:t>T</a:t>
            </a:r>
            <a:r>
              <a:rPr lang="zh-CN" altLang="en-US" dirty="0">
                <a:solidFill>
                  <a:srgbClr val="FF0000"/>
                </a:solidFill>
              </a:rPr>
              <a:t>为</a:t>
            </a:r>
            <a:r>
              <a:rPr lang="en-US" altLang="zh-CN" dirty="0">
                <a:solidFill>
                  <a:srgbClr val="FF0000"/>
                </a:solidFill>
              </a:rPr>
              <a:t>(t</a:t>
            </a:r>
            <a:r>
              <a:rPr lang="en-US" altLang="zh-CN" baseline="-25000" dirty="0">
                <a:solidFill>
                  <a:srgbClr val="FF0000"/>
                </a:solidFill>
              </a:rPr>
              <a:t>1</a:t>
            </a:r>
            <a:r>
              <a:rPr lang="en-US" altLang="zh-CN" dirty="0">
                <a:solidFill>
                  <a:srgbClr val="FF0000"/>
                </a:solidFill>
              </a:rPr>
              <a:t>,t</a:t>
            </a:r>
            <a:r>
              <a:rPr lang="en-US" altLang="zh-CN" baseline="-25000" dirty="0">
                <a:solidFill>
                  <a:srgbClr val="FF0000"/>
                </a:solidFill>
              </a:rPr>
              <a:t>2</a:t>
            </a:r>
            <a:r>
              <a:rPr lang="en-US" altLang="zh-CN" dirty="0">
                <a:solidFill>
                  <a:srgbClr val="FF0000"/>
                </a:solidFill>
              </a:rPr>
              <a:t>,...</a:t>
            </a:r>
            <a:r>
              <a:rPr lang="en-US" altLang="zh-CN" dirty="0" err="1">
                <a:solidFill>
                  <a:srgbClr val="FF0000"/>
                </a:solidFill>
              </a:rPr>
              <a:t>t</a:t>
            </a:r>
            <a:r>
              <a:rPr lang="en-US" altLang="zh-CN" baseline="-25000" dirty="0" err="1">
                <a:solidFill>
                  <a:srgbClr val="FF0000"/>
                </a:solidFill>
              </a:rPr>
              <a:t>n</a:t>
            </a:r>
            <a:r>
              <a:rPr lang="en-US" altLang="zh-CN" dirty="0">
                <a:solidFill>
                  <a:srgbClr val="FF0000"/>
                </a:solidFill>
              </a:rPr>
              <a:t>),</a:t>
            </a:r>
            <a:r>
              <a:rPr lang="zh-CN" altLang="en-US" dirty="0">
                <a:solidFill>
                  <a:srgbClr val="FF0000"/>
                </a:solidFill>
              </a:rPr>
              <a:t>记另外一组排列</a:t>
            </a:r>
            <a:r>
              <a:rPr lang="en-US" altLang="zh-CN" dirty="0">
                <a:solidFill>
                  <a:srgbClr val="FF0000"/>
                </a:solidFill>
              </a:rPr>
              <a:t>O</a:t>
            </a:r>
            <a:r>
              <a:rPr lang="zh-CN" altLang="en-US" dirty="0">
                <a:solidFill>
                  <a:srgbClr val="FF0000"/>
                </a:solidFill>
              </a:rPr>
              <a:t>为</a:t>
            </a:r>
            <a:r>
              <a:rPr lang="en-US" altLang="zh-CN" dirty="0">
                <a:solidFill>
                  <a:srgbClr val="FF0000"/>
                </a:solidFill>
              </a:rPr>
              <a:t>(o</a:t>
            </a:r>
            <a:r>
              <a:rPr lang="en-US" altLang="zh-CN" baseline="-25000" dirty="0">
                <a:solidFill>
                  <a:srgbClr val="FF0000"/>
                </a:solidFill>
              </a:rPr>
              <a:t>1</a:t>
            </a:r>
            <a:r>
              <a:rPr lang="en-US" altLang="zh-CN" dirty="0">
                <a:solidFill>
                  <a:srgbClr val="FF0000"/>
                </a:solidFill>
              </a:rPr>
              <a:t>,o</a:t>
            </a:r>
            <a:r>
              <a:rPr lang="en-US" altLang="zh-CN" baseline="-25000" dirty="0">
                <a:solidFill>
                  <a:srgbClr val="FF0000"/>
                </a:solidFill>
              </a:rPr>
              <a:t>2</a:t>
            </a:r>
            <a:r>
              <a:rPr lang="en-US" altLang="zh-CN" dirty="0">
                <a:solidFill>
                  <a:srgbClr val="FF0000"/>
                </a:solidFill>
              </a:rPr>
              <a:t>,...,o</a:t>
            </a:r>
            <a:r>
              <a:rPr lang="en-US" altLang="zh-CN" baseline="-25000" dirty="0">
                <a:solidFill>
                  <a:srgbClr val="FF0000"/>
                </a:solidFill>
              </a:rPr>
              <a:t>n</a:t>
            </a:r>
            <a:r>
              <a:rPr lang="en-US" altLang="zh-CN" dirty="0">
                <a:solidFill>
                  <a:srgbClr val="FF0000"/>
                </a:solidFill>
              </a:rPr>
              <a:t>);</a:t>
            </a:r>
          </a:p>
          <a:p>
            <a:r>
              <a:rPr lang="zh-CN" altLang="en-US" dirty="0">
                <a:solidFill>
                  <a:srgbClr val="FF0000"/>
                </a:solidFill>
              </a:rPr>
              <a:t>若以</a:t>
            </a:r>
            <a:r>
              <a:rPr lang="en-US" altLang="zh-CN" dirty="0">
                <a:solidFill>
                  <a:srgbClr val="FF0000"/>
                </a:solidFill>
              </a:rPr>
              <a:t>T</a:t>
            </a:r>
            <a:r>
              <a:rPr lang="zh-CN" altLang="en-US" dirty="0">
                <a:solidFill>
                  <a:srgbClr val="FF0000"/>
                </a:solidFill>
              </a:rPr>
              <a:t>中的元素作为序号对</a:t>
            </a:r>
            <a:r>
              <a:rPr lang="en-US" altLang="zh-CN" dirty="0">
                <a:solidFill>
                  <a:srgbClr val="FF0000"/>
                </a:solidFill>
              </a:rPr>
              <a:t>O</a:t>
            </a:r>
            <a:r>
              <a:rPr lang="zh-CN" altLang="en-US" dirty="0">
                <a:solidFill>
                  <a:srgbClr val="FF0000"/>
                </a:solidFill>
              </a:rPr>
              <a:t>中的元素重新进行排列</a:t>
            </a:r>
            <a:r>
              <a:rPr lang="en-US" altLang="zh-CN" dirty="0">
                <a:solidFill>
                  <a:srgbClr val="FF0000"/>
                </a:solidFill>
              </a:rPr>
              <a:t>,</a:t>
            </a:r>
            <a:r>
              <a:rPr lang="zh-CN" altLang="en-US" dirty="0">
                <a:solidFill>
                  <a:srgbClr val="FF0000"/>
                </a:solidFill>
              </a:rPr>
              <a:t>可以得到</a:t>
            </a:r>
            <a:r>
              <a:rPr lang="en-US" altLang="zh-CN" dirty="0">
                <a:solidFill>
                  <a:srgbClr val="FF0000"/>
                </a:solidFill>
                <a:sym typeface="+mn-ea"/>
              </a:rPr>
              <a:t>(o</a:t>
            </a:r>
            <a:r>
              <a:rPr lang="en-US" altLang="zh-CN" baseline="-25000" dirty="0">
                <a:solidFill>
                  <a:srgbClr val="FF0000"/>
                </a:solidFill>
                <a:sym typeface="+mn-ea"/>
              </a:rPr>
              <a:t>t1</a:t>
            </a:r>
            <a:r>
              <a:rPr lang="en-US" altLang="zh-CN" dirty="0">
                <a:solidFill>
                  <a:srgbClr val="FF0000"/>
                </a:solidFill>
                <a:sym typeface="+mn-ea"/>
              </a:rPr>
              <a:t>,o</a:t>
            </a:r>
            <a:r>
              <a:rPr lang="en-US" altLang="zh-CN" baseline="-25000" dirty="0">
                <a:solidFill>
                  <a:srgbClr val="FF0000"/>
                </a:solidFill>
                <a:sym typeface="+mn-ea"/>
              </a:rPr>
              <a:t>t2</a:t>
            </a:r>
            <a:r>
              <a:rPr lang="en-US" altLang="zh-CN" dirty="0">
                <a:solidFill>
                  <a:srgbClr val="FF0000"/>
                </a:solidFill>
                <a:sym typeface="+mn-ea"/>
              </a:rPr>
              <a:t>,...,</a:t>
            </a:r>
            <a:r>
              <a:rPr lang="en-US" altLang="zh-CN" dirty="0" err="1">
                <a:solidFill>
                  <a:srgbClr val="FF0000"/>
                </a:solidFill>
                <a:sym typeface="+mn-ea"/>
              </a:rPr>
              <a:t>o</a:t>
            </a:r>
            <a:r>
              <a:rPr lang="en-US" altLang="zh-CN" baseline="-25000" dirty="0" err="1">
                <a:solidFill>
                  <a:srgbClr val="FF0000"/>
                </a:solidFill>
                <a:sym typeface="+mn-ea"/>
              </a:rPr>
              <a:t>tn</a:t>
            </a:r>
            <a:r>
              <a:rPr lang="en-US" altLang="zh-CN" dirty="0">
                <a:solidFill>
                  <a:srgbClr val="FF0000"/>
                </a:solidFill>
                <a:sym typeface="+mn-ea"/>
              </a:rPr>
              <a:t>);</a:t>
            </a:r>
          </a:p>
          <a:p>
            <a:r>
              <a:rPr lang="zh-CN" altLang="en-US" dirty="0">
                <a:solidFill>
                  <a:srgbClr val="FF0000"/>
                </a:solidFill>
                <a:sym typeface="+mn-ea"/>
              </a:rPr>
              <a:t>称</a:t>
            </a:r>
            <a:r>
              <a:rPr lang="en-US" altLang="zh-CN" dirty="0">
                <a:solidFill>
                  <a:srgbClr val="FF0000"/>
                </a:solidFill>
                <a:sym typeface="+mn-ea"/>
              </a:rPr>
              <a:t>(o</a:t>
            </a:r>
            <a:r>
              <a:rPr lang="en-US" altLang="zh-CN" baseline="-25000" dirty="0">
                <a:solidFill>
                  <a:srgbClr val="FF0000"/>
                </a:solidFill>
                <a:sym typeface="+mn-ea"/>
              </a:rPr>
              <a:t>t1</a:t>
            </a:r>
            <a:r>
              <a:rPr lang="en-US" altLang="zh-CN" dirty="0">
                <a:solidFill>
                  <a:srgbClr val="FF0000"/>
                </a:solidFill>
                <a:sym typeface="+mn-ea"/>
              </a:rPr>
              <a:t>,o</a:t>
            </a:r>
            <a:r>
              <a:rPr lang="en-US" altLang="zh-CN" baseline="-25000" dirty="0">
                <a:solidFill>
                  <a:srgbClr val="FF0000"/>
                </a:solidFill>
                <a:sym typeface="+mn-ea"/>
              </a:rPr>
              <a:t>t2</a:t>
            </a:r>
            <a:r>
              <a:rPr lang="en-US" altLang="zh-CN" dirty="0">
                <a:solidFill>
                  <a:srgbClr val="FF0000"/>
                </a:solidFill>
                <a:sym typeface="+mn-ea"/>
              </a:rPr>
              <a:t>,...,</a:t>
            </a:r>
            <a:r>
              <a:rPr lang="en-US" altLang="zh-CN" dirty="0" err="1">
                <a:solidFill>
                  <a:srgbClr val="FF0000"/>
                </a:solidFill>
                <a:sym typeface="+mn-ea"/>
              </a:rPr>
              <a:t>o</a:t>
            </a:r>
            <a:r>
              <a:rPr lang="en-US" altLang="zh-CN" baseline="-25000" dirty="0" err="1">
                <a:solidFill>
                  <a:srgbClr val="FF0000"/>
                </a:solidFill>
                <a:sym typeface="+mn-ea"/>
              </a:rPr>
              <a:t>tn</a:t>
            </a:r>
            <a:r>
              <a:rPr lang="en-US" altLang="zh-CN" dirty="0">
                <a:solidFill>
                  <a:srgbClr val="FF0000"/>
                </a:solidFill>
                <a:sym typeface="+mn-ea"/>
              </a:rPr>
              <a:t>)</a:t>
            </a:r>
            <a:r>
              <a:rPr lang="zh-CN" altLang="en-US" dirty="0">
                <a:solidFill>
                  <a:srgbClr val="FF0000"/>
                </a:solidFill>
                <a:sym typeface="+mn-ea"/>
              </a:rPr>
              <a:t>为排列</a:t>
            </a:r>
            <a:r>
              <a:rPr lang="en-US" altLang="zh-CN" dirty="0">
                <a:solidFill>
                  <a:srgbClr val="FF0000"/>
                </a:solidFill>
                <a:sym typeface="+mn-ea"/>
              </a:rPr>
              <a:t>O</a:t>
            </a:r>
            <a:r>
              <a:rPr lang="zh-CN" altLang="en-US" dirty="0">
                <a:solidFill>
                  <a:srgbClr val="FF0000"/>
                </a:solidFill>
                <a:sym typeface="+mn-ea"/>
              </a:rPr>
              <a:t>关于排列</a:t>
            </a:r>
            <a:r>
              <a:rPr lang="en-US" altLang="zh-CN" dirty="0">
                <a:solidFill>
                  <a:srgbClr val="FF0000"/>
                </a:solidFill>
                <a:sym typeface="+mn-ea"/>
              </a:rPr>
              <a:t>T</a:t>
            </a:r>
            <a:r>
              <a:rPr lang="zh-CN" altLang="en-US" dirty="0">
                <a:solidFill>
                  <a:srgbClr val="FF0000"/>
                </a:solidFill>
                <a:sym typeface="+mn-ea"/>
              </a:rPr>
              <a:t>的排列变换</a:t>
            </a:r>
            <a:r>
              <a:rPr lang="en-US" altLang="zh-CN" dirty="0">
                <a:solidFill>
                  <a:srgbClr val="FF0000"/>
                </a:solidFill>
                <a:sym typeface="+mn-ea"/>
              </a:rPr>
              <a:t>;</a:t>
            </a:r>
            <a:r>
              <a:rPr lang="zh-CN" altLang="en-US" dirty="0">
                <a:solidFill>
                  <a:srgbClr val="FF0000"/>
                </a:solidFill>
                <a:sym typeface="+mn-ea"/>
              </a:rPr>
              <a:t>用</a:t>
            </a:r>
            <a:r>
              <a:rPr lang="en-US" altLang="zh-CN" dirty="0">
                <a:solidFill>
                  <a:srgbClr val="FF0000"/>
                </a:solidFill>
                <a:sym typeface="+mn-ea"/>
              </a:rPr>
              <a:t>TO</a:t>
            </a:r>
            <a:r>
              <a:rPr lang="zh-CN" altLang="en-US" dirty="0">
                <a:solidFill>
                  <a:srgbClr val="FF0000"/>
                </a:solidFill>
                <a:sym typeface="+mn-ea"/>
              </a:rPr>
              <a:t>来表示。</a:t>
            </a:r>
          </a:p>
        </p:txBody>
      </p:sp>
      <p:sp>
        <p:nvSpPr>
          <p:cNvPr id="8" name="文本框 7"/>
          <p:cNvSpPr txBox="1"/>
          <p:nvPr/>
        </p:nvSpPr>
        <p:spPr>
          <a:xfrm>
            <a:off x="559435" y="2980690"/>
            <a:ext cx="11466195" cy="645160"/>
          </a:xfrm>
          <a:prstGeom prst="rect">
            <a:avLst/>
          </a:prstGeom>
          <a:noFill/>
        </p:spPr>
        <p:txBody>
          <a:bodyPr wrap="square" rtlCol="0">
            <a:spAutoFit/>
          </a:bodyPr>
          <a:lstStyle/>
          <a:p>
            <a:r>
              <a:rPr lang="zh-CN" altLang="en-US" dirty="0">
                <a:solidFill>
                  <a:srgbClr val="FF0000"/>
                </a:solidFill>
                <a:sym typeface="+mn-ea"/>
              </a:rPr>
              <a:t>显然有：</a:t>
            </a:r>
            <a:r>
              <a:rPr lang="en-US" altLang="zh-CN" dirty="0">
                <a:solidFill>
                  <a:srgbClr val="FF0000"/>
                </a:solidFill>
                <a:sym typeface="+mn-ea"/>
              </a:rPr>
              <a:t>TN = T(1,2,3,...,n) = (t</a:t>
            </a:r>
            <a:r>
              <a:rPr lang="en-US" altLang="zh-CN" baseline="-25000" dirty="0">
                <a:solidFill>
                  <a:srgbClr val="FF0000"/>
                </a:solidFill>
                <a:sym typeface="+mn-ea"/>
              </a:rPr>
              <a:t>1</a:t>
            </a:r>
            <a:r>
              <a:rPr lang="en-US" altLang="zh-CN" dirty="0">
                <a:solidFill>
                  <a:srgbClr val="FF0000"/>
                </a:solidFill>
                <a:sym typeface="+mn-ea"/>
              </a:rPr>
              <a:t>,t</a:t>
            </a:r>
            <a:r>
              <a:rPr lang="en-US" altLang="zh-CN" baseline="-25000" dirty="0">
                <a:solidFill>
                  <a:srgbClr val="FF0000"/>
                </a:solidFill>
                <a:sym typeface="+mn-ea"/>
              </a:rPr>
              <a:t>2</a:t>
            </a:r>
            <a:r>
              <a:rPr lang="en-US" altLang="zh-CN" dirty="0">
                <a:solidFill>
                  <a:srgbClr val="FF0000"/>
                </a:solidFill>
                <a:sym typeface="+mn-ea"/>
              </a:rPr>
              <a:t>,...</a:t>
            </a:r>
            <a:r>
              <a:rPr lang="en-US" altLang="zh-CN" dirty="0" err="1">
                <a:solidFill>
                  <a:srgbClr val="FF0000"/>
                </a:solidFill>
                <a:sym typeface="+mn-ea"/>
              </a:rPr>
              <a:t>t</a:t>
            </a:r>
            <a:r>
              <a:rPr lang="en-US" altLang="zh-CN" baseline="-25000" dirty="0" err="1">
                <a:solidFill>
                  <a:srgbClr val="FF0000"/>
                </a:solidFill>
                <a:sym typeface="+mn-ea"/>
              </a:rPr>
              <a:t>n</a:t>
            </a:r>
            <a:r>
              <a:rPr lang="en-US" altLang="zh-CN" dirty="0">
                <a:solidFill>
                  <a:srgbClr val="FF0000"/>
                </a:solidFill>
                <a:sym typeface="+mn-ea"/>
              </a:rPr>
              <a:t>) = T</a:t>
            </a:r>
          </a:p>
          <a:p>
            <a:r>
              <a:rPr lang="zh-CN" altLang="en-US" dirty="0">
                <a:solidFill>
                  <a:srgbClr val="FF0000"/>
                </a:solidFill>
              </a:rPr>
              <a:t>比如 </a:t>
            </a:r>
            <a:r>
              <a:rPr lang="en-US" altLang="zh-CN" dirty="0">
                <a:solidFill>
                  <a:srgbClr val="FF0000"/>
                </a:solidFill>
              </a:rPr>
              <a:t>T = (2,5,3,4,1)</a:t>
            </a:r>
            <a:r>
              <a:rPr lang="zh-CN" altLang="en-US" dirty="0">
                <a:solidFill>
                  <a:srgbClr val="FF0000"/>
                </a:solidFill>
              </a:rPr>
              <a:t>  </a:t>
            </a:r>
            <a:r>
              <a:rPr lang="en-US" altLang="zh-CN" dirty="0">
                <a:solidFill>
                  <a:srgbClr val="FF0000"/>
                </a:solidFill>
              </a:rPr>
              <a:t>N = (1,2,3,4,5)  TN = (2,5,3,4,1)</a:t>
            </a:r>
          </a:p>
        </p:txBody>
      </p:sp>
      <p:sp>
        <p:nvSpPr>
          <p:cNvPr id="11" name="文本框 10"/>
          <p:cNvSpPr txBox="1"/>
          <p:nvPr/>
        </p:nvSpPr>
        <p:spPr>
          <a:xfrm>
            <a:off x="559435" y="4170045"/>
            <a:ext cx="11497310" cy="922020"/>
          </a:xfrm>
          <a:prstGeom prst="rect">
            <a:avLst/>
          </a:prstGeom>
          <a:noFill/>
        </p:spPr>
        <p:txBody>
          <a:bodyPr wrap="square" rtlCol="0">
            <a:spAutoFit/>
          </a:bodyPr>
          <a:lstStyle/>
          <a:p>
            <a:r>
              <a:rPr lang="en-US" altLang="zh-CN" dirty="0">
                <a:solidFill>
                  <a:srgbClr val="FF0000"/>
                </a:solidFill>
                <a:sym typeface="+mn-ea"/>
              </a:rPr>
              <a:t>F</a:t>
            </a:r>
            <a:r>
              <a:rPr lang="zh-CN" altLang="en-US" dirty="0">
                <a:solidFill>
                  <a:srgbClr val="FF0000"/>
                </a:solidFill>
                <a:sym typeface="+mn-ea"/>
              </a:rPr>
              <a:t>和</a:t>
            </a:r>
            <a:r>
              <a:rPr lang="en-US" altLang="zh-CN" dirty="0">
                <a:solidFill>
                  <a:srgbClr val="FF0000"/>
                </a:solidFill>
                <a:sym typeface="+mn-ea"/>
              </a:rPr>
              <a:t>T</a:t>
            </a:r>
            <a:r>
              <a:rPr lang="zh-CN" altLang="en-US" dirty="0">
                <a:solidFill>
                  <a:srgbClr val="FF0000"/>
                </a:solidFill>
                <a:sym typeface="+mn-ea"/>
              </a:rPr>
              <a:t>均为</a:t>
            </a:r>
            <a:r>
              <a:rPr lang="en-US" altLang="zh-CN" dirty="0">
                <a:solidFill>
                  <a:srgbClr val="FF0000"/>
                </a:solidFill>
                <a:sym typeface="+mn-ea"/>
              </a:rPr>
              <a:t>1</a:t>
            </a:r>
            <a:r>
              <a:rPr lang="zh-CN" altLang="en-US" dirty="0">
                <a:solidFill>
                  <a:srgbClr val="FF0000"/>
                </a:solidFill>
                <a:sym typeface="+mn-ea"/>
              </a:rPr>
              <a:t>～</a:t>
            </a:r>
            <a:r>
              <a:rPr lang="en-US" altLang="zh-CN" dirty="0">
                <a:solidFill>
                  <a:srgbClr val="FF0000"/>
                </a:solidFill>
                <a:sym typeface="+mn-ea"/>
              </a:rPr>
              <a:t>n</a:t>
            </a:r>
            <a:r>
              <a:rPr lang="zh-CN" altLang="en-US" dirty="0">
                <a:solidFill>
                  <a:srgbClr val="FF0000"/>
                </a:solidFill>
                <a:sym typeface="+mn-ea"/>
              </a:rPr>
              <a:t>的一组排列，若对</a:t>
            </a:r>
            <a:r>
              <a:rPr lang="en-US" altLang="zh-CN" dirty="0">
                <a:solidFill>
                  <a:srgbClr val="FF0000"/>
                </a:solidFill>
                <a:sym typeface="+mn-ea"/>
              </a:rPr>
              <a:t>1</a:t>
            </a:r>
            <a:r>
              <a:rPr lang="zh-CN" altLang="en-US" dirty="0">
                <a:solidFill>
                  <a:srgbClr val="FF0000"/>
                </a:solidFill>
                <a:sym typeface="+mn-ea"/>
              </a:rPr>
              <a:t>～</a:t>
            </a:r>
            <a:r>
              <a:rPr lang="en-US" altLang="zh-CN" dirty="0">
                <a:solidFill>
                  <a:srgbClr val="FF0000"/>
                </a:solidFill>
                <a:sym typeface="+mn-ea"/>
              </a:rPr>
              <a:t>n</a:t>
            </a:r>
            <a:r>
              <a:rPr lang="zh-CN" altLang="en-US" dirty="0">
                <a:solidFill>
                  <a:srgbClr val="FF0000"/>
                </a:solidFill>
                <a:sym typeface="+mn-ea"/>
              </a:rPr>
              <a:t>的任意一组排列</a:t>
            </a:r>
            <a:r>
              <a:rPr lang="en-US" altLang="zh-CN" dirty="0">
                <a:solidFill>
                  <a:srgbClr val="FF0000"/>
                </a:solidFill>
                <a:sym typeface="+mn-ea"/>
              </a:rPr>
              <a:t>O</a:t>
            </a:r>
            <a:r>
              <a:rPr lang="zh-CN" altLang="en-US" dirty="0">
                <a:solidFill>
                  <a:srgbClr val="FF0000"/>
                </a:solidFill>
                <a:sym typeface="+mn-ea"/>
              </a:rPr>
              <a:t>，均有</a:t>
            </a:r>
            <a:r>
              <a:rPr lang="en-US" altLang="zh-CN" dirty="0">
                <a:solidFill>
                  <a:srgbClr val="FF0000"/>
                </a:solidFill>
                <a:sym typeface="+mn-ea"/>
              </a:rPr>
              <a:t>FTO = O ,</a:t>
            </a:r>
            <a:r>
              <a:rPr lang="zh-CN" altLang="en-US" dirty="0">
                <a:solidFill>
                  <a:srgbClr val="FF0000"/>
                </a:solidFill>
                <a:sym typeface="+mn-ea"/>
              </a:rPr>
              <a:t>则称</a:t>
            </a:r>
            <a:r>
              <a:rPr lang="en-US" altLang="zh-CN" dirty="0">
                <a:solidFill>
                  <a:srgbClr val="FF0000"/>
                </a:solidFill>
                <a:sym typeface="+mn-ea"/>
              </a:rPr>
              <a:t>F</a:t>
            </a:r>
            <a:r>
              <a:rPr lang="zh-CN" altLang="en-US" dirty="0">
                <a:solidFill>
                  <a:srgbClr val="FF0000"/>
                </a:solidFill>
                <a:sym typeface="+mn-ea"/>
              </a:rPr>
              <a:t>为</a:t>
            </a:r>
            <a:r>
              <a:rPr lang="en-US" altLang="zh-CN" dirty="0">
                <a:solidFill>
                  <a:srgbClr val="FF0000"/>
                </a:solidFill>
                <a:sym typeface="+mn-ea"/>
              </a:rPr>
              <a:t>T</a:t>
            </a:r>
            <a:r>
              <a:rPr lang="zh-CN" altLang="en-US" dirty="0">
                <a:solidFill>
                  <a:srgbClr val="FF0000"/>
                </a:solidFill>
                <a:sym typeface="+mn-ea"/>
              </a:rPr>
              <a:t>的逆排列</a:t>
            </a:r>
            <a:r>
              <a:rPr lang="en-US" altLang="zh-CN" dirty="0">
                <a:solidFill>
                  <a:srgbClr val="FF0000"/>
                </a:solidFill>
                <a:sym typeface="+mn-ea"/>
              </a:rPr>
              <a:t>,</a:t>
            </a:r>
            <a:r>
              <a:rPr lang="zh-CN" altLang="en-US" dirty="0">
                <a:solidFill>
                  <a:srgbClr val="FF0000"/>
                </a:solidFill>
                <a:sym typeface="+mn-ea"/>
              </a:rPr>
              <a:t>记为</a:t>
            </a:r>
            <a:r>
              <a:rPr lang="en-US" altLang="zh-CN" dirty="0">
                <a:solidFill>
                  <a:srgbClr val="FF0000"/>
                </a:solidFill>
                <a:sym typeface="+mn-ea"/>
              </a:rPr>
              <a:t>F=T</a:t>
            </a:r>
            <a:r>
              <a:rPr lang="en-US" altLang="zh-CN" baseline="30000" dirty="0">
                <a:solidFill>
                  <a:srgbClr val="FF0000"/>
                </a:solidFill>
                <a:sym typeface="+mn-ea"/>
              </a:rPr>
              <a:t>-1</a:t>
            </a:r>
            <a:r>
              <a:rPr lang="zh-CN" altLang="en-US" dirty="0">
                <a:solidFill>
                  <a:srgbClr val="FF0000"/>
                </a:solidFill>
                <a:sym typeface="+mn-ea"/>
              </a:rPr>
              <a:t>。</a:t>
            </a:r>
          </a:p>
          <a:p>
            <a:r>
              <a:rPr lang="zh-CN" altLang="en-US" dirty="0">
                <a:solidFill>
                  <a:srgbClr val="FF0000"/>
                </a:solidFill>
                <a:sym typeface="+mn-ea"/>
              </a:rPr>
              <a:t>比如 </a:t>
            </a:r>
            <a:r>
              <a:rPr lang="en-US" altLang="zh-CN" dirty="0">
                <a:solidFill>
                  <a:srgbClr val="FF0000"/>
                </a:solidFill>
                <a:sym typeface="+mn-ea"/>
              </a:rPr>
              <a:t>T = (2,5,3,4,1)</a:t>
            </a:r>
            <a:r>
              <a:rPr lang="zh-CN" altLang="en-US" dirty="0">
                <a:solidFill>
                  <a:srgbClr val="FF0000"/>
                </a:solidFill>
                <a:sym typeface="+mn-ea"/>
              </a:rPr>
              <a:t>  </a:t>
            </a:r>
            <a:r>
              <a:rPr lang="en-US" altLang="zh-CN" dirty="0">
                <a:solidFill>
                  <a:srgbClr val="FF0000"/>
                </a:solidFill>
                <a:sym typeface="+mn-ea"/>
              </a:rPr>
              <a:t>O = (1,2,3,4,5)  TO = (2,5,3,4,1) ,</a:t>
            </a:r>
            <a:r>
              <a:rPr lang="zh-CN" altLang="en-US" dirty="0">
                <a:solidFill>
                  <a:srgbClr val="FF0000"/>
                </a:solidFill>
                <a:sym typeface="+mn-ea"/>
              </a:rPr>
              <a:t>取 </a:t>
            </a:r>
            <a:r>
              <a:rPr lang="en-US" altLang="zh-CN" dirty="0">
                <a:solidFill>
                  <a:srgbClr val="FF0000"/>
                </a:solidFill>
                <a:sym typeface="+mn-ea"/>
              </a:rPr>
              <a:t>F = (5,1,3,4,2) </a:t>
            </a:r>
            <a:r>
              <a:rPr lang="zh-CN" altLang="en-US" dirty="0">
                <a:solidFill>
                  <a:srgbClr val="FF0000"/>
                </a:solidFill>
                <a:sym typeface="+mn-ea"/>
              </a:rPr>
              <a:t>便有</a:t>
            </a:r>
          </a:p>
          <a:p>
            <a:r>
              <a:rPr lang="en-US" altLang="zh-CN" dirty="0">
                <a:solidFill>
                  <a:srgbClr val="FF0000"/>
                </a:solidFill>
                <a:sym typeface="+mn-ea"/>
              </a:rPr>
              <a:t>FTO = (1,2,3,4,5)</a:t>
            </a:r>
            <a:endParaRPr lang="zh-CN" altLang="en-US" dirty="0">
              <a:solidFill>
                <a:srgbClr val="FF0000"/>
              </a:solidFill>
              <a:sym typeface="+mn-ea"/>
            </a:endParaRPr>
          </a:p>
        </p:txBody>
      </p:sp>
      <p:sp>
        <p:nvSpPr>
          <p:cNvPr id="7" name="文本框 6"/>
          <p:cNvSpPr txBox="1"/>
          <p:nvPr/>
        </p:nvSpPr>
        <p:spPr>
          <a:xfrm>
            <a:off x="518795" y="1064260"/>
            <a:ext cx="7430135" cy="368300"/>
          </a:xfrm>
          <a:prstGeom prst="rect">
            <a:avLst/>
          </a:prstGeom>
          <a:noFill/>
        </p:spPr>
        <p:txBody>
          <a:bodyPr wrap="square" rtlCol="0">
            <a:spAutoFit/>
          </a:bodyPr>
          <a:lstStyle/>
          <a:p>
            <a:r>
              <a:rPr lang="zh-CN" altLang="en-US" dirty="0">
                <a:solidFill>
                  <a:srgbClr val="FF0000"/>
                </a:solidFill>
              </a:rPr>
              <a:t>称</a:t>
            </a:r>
            <a:r>
              <a:rPr lang="en-US" altLang="zh-CN" dirty="0">
                <a:solidFill>
                  <a:srgbClr val="FF0000"/>
                </a:solidFill>
              </a:rPr>
              <a:t>(1,2,3...n)</a:t>
            </a:r>
            <a:r>
              <a:rPr lang="zh-CN" altLang="en-US" dirty="0">
                <a:solidFill>
                  <a:srgbClr val="FF0000"/>
                </a:solidFill>
              </a:rPr>
              <a:t>为</a:t>
            </a:r>
            <a:r>
              <a:rPr lang="en-US" altLang="zh-CN" dirty="0">
                <a:solidFill>
                  <a:srgbClr val="FF0000"/>
                </a:solidFill>
              </a:rPr>
              <a:t>1</a:t>
            </a:r>
            <a:r>
              <a:rPr lang="zh-CN" altLang="en-US" dirty="0">
                <a:solidFill>
                  <a:srgbClr val="FF0000"/>
                </a:solidFill>
              </a:rPr>
              <a:t>～</a:t>
            </a:r>
            <a:r>
              <a:rPr lang="en-US" altLang="zh-CN" dirty="0">
                <a:solidFill>
                  <a:srgbClr val="FF0000"/>
                </a:solidFill>
              </a:rPr>
              <a:t>n</a:t>
            </a:r>
            <a:r>
              <a:rPr lang="zh-CN" altLang="en-US" dirty="0">
                <a:solidFill>
                  <a:srgbClr val="FF0000"/>
                </a:solidFill>
              </a:rPr>
              <a:t>的自然排列，记为</a:t>
            </a:r>
            <a:r>
              <a:rPr lang="en-US" altLang="zh-CN" dirty="0">
                <a:solidFill>
                  <a:srgbClr val="FF0000"/>
                </a:solidFill>
              </a:rPr>
              <a:t>N</a:t>
            </a:r>
            <a:r>
              <a:rPr lang="zh-CN" altLang="en-US" dirty="0">
                <a:solidFill>
                  <a:srgbClr val="FF0000"/>
                </a:solidFill>
              </a:rPr>
              <a: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35" y="170180"/>
            <a:ext cx="560070" cy="420370"/>
            <a:chOff x="-1" y="268"/>
            <a:chExt cx="882" cy="662"/>
          </a:xfrm>
        </p:grpSpPr>
        <p:sp>
          <p:nvSpPr>
            <p:cNvPr id="2" name="任意多边形 1"/>
            <p:cNvSpPr/>
            <p:nvPr/>
          </p:nvSpPr>
          <p:spPr>
            <a:xfrm>
              <a:off x="-1" y="294"/>
              <a:ext cx="882" cy="63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882" h="636">
                  <a:moveTo>
                    <a:pt x="0" y="0"/>
                  </a:moveTo>
                  <a:lnTo>
                    <a:pt x="882" y="0"/>
                  </a:lnTo>
                  <a:lnTo>
                    <a:pt x="723" y="636"/>
                  </a:lnTo>
                  <a:lnTo>
                    <a:pt x="0" y="636"/>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平行四边形 3"/>
            <p:cNvSpPr/>
            <p:nvPr/>
          </p:nvSpPr>
          <p:spPr>
            <a:xfrm>
              <a:off x="240" y="268"/>
              <a:ext cx="425" cy="662"/>
            </a:xfrm>
            <a:prstGeom prst="parallelogram">
              <a:avLst>
                <a:gd name="adj" fmla="val 40235"/>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86740" y="108585"/>
            <a:ext cx="1929130" cy="429895"/>
          </a:xfrm>
          <a:prstGeom prst="rect">
            <a:avLst/>
          </a:prstGeom>
          <a:noFill/>
        </p:spPr>
        <p:txBody>
          <a:bodyPr wrap="square" rtlCol="0">
            <a:spAutoFit/>
          </a:bodyPr>
          <a:lstStyle/>
          <a:p>
            <a:pPr algn="dist">
              <a:lnSpc>
                <a:spcPct val="110000"/>
              </a:lnSpc>
            </a:pPr>
            <a:r>
              <a:rPr lang="en-US" altLang="zh-CN"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tensor</a:t>
            </a:r>
            <a:r>
              <a:rPr lang="zh-CN" altLang="en-US"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的操作</a:t>
            </a:r>
          </a:p>
        </p:txBody>
      </p:sp>
      <p:sp>
        <p:nvSpPr>
          <p:cNvPr id="5" name="文本框 4"/>
          <p:cNvSpPr txBox="1"/>
          <p:nvPr/>
        </p:nvSpPr>
        <p:spPr>
          <a:xfrm>
            <a:off x="316865" y="590550"/>
            <a:ext cx="3684905" cy="368300"/>
          </a:xfrm>
          <a:prstGeom prst="rect">
            <a:avLst/>
          </a:prstGeom>
          <a:noFill/>
        </p:spPr>
        <p:txBody>
          <a:bodyPr wrap="square" rtlCol="0">
            <a:spAutoFit/>
          </a:bodyPr>
          <a:lstStyle/>
          <a:p>
            <a:r>
              <a:rPr lang="en-US" altLang="zh-CN"/>
              <a:t>tensor</a:t>
            </a:r>
            <a:r>
              <a:rPr lang="zh-CN" altLang="en-US"/>
              <a:t>转置基础：</a:t>
            </a:r>
          </a:p>
        </p:txBody>
      </p:sp>
      <p:sp>
        <p:nvSpPr>
          <p:cNvPr id="13" name="文本框 12"/>
          <p:cNvSpPr txBox="1"/>
          <p:nvPr/>
        </p:nvSpPr>
        <p:spPr>
          <a:xfrm>
            <a:off x="456565" y="4111625"/>
            <a:ext cx="11497310" cy="368300"/>
          </a:xfrm>
          <a:prstGeom prst="rect">
            <a:avLst/>
          </a:prstGeom>
          <a:noFill/>
        </p:spPr>
        <p:txBody>
          <a:bodyPr wrap="square" rtlCol="0">
            <a:spAutoFit/>
          </a:bodyPr>
          <a:lstStyle/>
          <a:p>
            <a:r>
              <a:rPr lang="zh-CN" altLang="en-US" dirty="0">
                <a:solidFill>
                  <a:schemeClr val="tx1">
                    <a:lumMod val="50000"/>
                    <a:lumOff val="50000"/>
                  </a:schemeClr>
                </a:solidFill>
              </a:rPr>
              <a:t>对于</a:t>
            </a:r>
            <a:r>
              <a:rPr lang="en-US" altLang="zh-CN" dirty="0">
                <a:solidFill>
                  <a:schemeClr val="tx1">
                    <a:lumMod val="50000"/>
                    <a:lumOff val="50000"/>
                  </a:schemeClr>
                </a:solidFill>
              </a:rPr>
              <a:t>(1,2,3,...,n)</a:t>
            </a:r>
            <a:r>
              <a:rPr lang="zh-CN" altLang="en-US" dirty="0">
                <a:solidFill>
                  <a:schemeClr val="tx1">
                    <a:lumMod val="50000"/>
                    <a:lumOff val="50000"/>
                  </a:schemeClr>
                </a:solidFill>
              </a:rPr>
              <a:t>的任意一组排列</a:t>
            </a:r>
            <a:r>
              <a:rPr lang="en-US" altLang="zh-CN" dirty="0">
                <a:solidFill>
                  <a:schemeClr val="tx1">
                    <a:lumMod val="50000"/>
                    <a:lumOff val="50000"/>
                  </a:schemeClr>
                </a:solidFill>
              </a:rPr>
              <a:t>T</a:t>
            </a:r>
            <a:r>
              <a:rPr lang="zh-CN" altLang="en-US" dirty="0">
                <a:solidFill>
                  <a:schemeClr val="tx1">
                    <a:lumMod val="50000"/>
                    <a:lumOff val="50000"/>
                  </a:schemeClr>
                </a:solidFill>
              </a:rPr>
              <a:t>，</a:t>
            </a:r>
            <a:r>
              <a:rPr lang="en-US" altLang="zh-CN" dirty="0">
                <a:solidFill>
                  <a:schemeClr val="tx1">
                    <a:lumMod val="50000"/>
                    <a:lumOff val="50000"/>
                  </a:schemeClr>
                </a:solidFill>
                <a:sym typeface="+mn-ea"/>
              </a:rPr>
              <a:t>(t</a:t>
            </a:r>
            <a:r>
              <a:rPr lang="en-US" altLang="zh-CN" baseline="-25000" dirty="0">
                <a:solidFill>
                  <a:schemeClr val="tx1">
                    <a:lumMod val="50000"/>
                    <a:lumOff val="50000"/>
                  </a:schemeClr>
                </a:solidFill>
                <a:sym typeface="+mn-ea"/>
              </a:rPr>
              <a:t>1</a:t>
            </a:r>
            <a:r>
              <a:rPr lang="en-US" altLang="zh-CN" dirty="0">
                <a:solidFill>
                  <a:schemeClr val="tx1">
                    <a:lumMod val="50000"/>
                    <a:lumOff val="50000"/>
                  </a:schemeClr>
                </a:solidFill>
                <a:sym typeface="+mn-ea"/>
              </a:rPr>
              <a:t>,t</a:t>
            </a:r>
            <a:r>
              <a:rPr lang="en-US" altLang="zh-CN" baseline="-25000" dirty="0">
                <a:solidFill>
                  <a:schemeClr val="tx1">
                    <a:lumMod val="50000"/>
                    <a:lumOff val="50000"/>
                  </a:schemeClr>
                </a:solidFill>
                <a:sym typeface="+mn-ea"/>
              </a:rPr>
              <a:t>2</a:t>
            </a:r>
            <a:r>
              <a:rPr lang="en-US" altLang="zh-CN" dirty="0">
                <a:solidFill>
                  <a:schemeClr val="tx1">
                    <a:lumMod val="50000"/>
                    <a:lumOff val="50000"/>
                  </a:schemeClr>
                </a:solidFill>
                <a:sym typeface="+mn-ea"/>
              </a:rPr>
              <a:t>,...</a:t>
            </a:r>
            <a:r>
              <a:rPr lang="en-US" altLang="zh-CN" dirty="0" err="1">
                <a:solidFill>
                  <a:schemeClr val="tx1">
                    <a:lumMod val="50000"/>
                    <a:lumOff val="50000"/>
                  </a:schemeClr>
                </a:solidFill>
                <a:sym typeface="+mn-ea"/>
              </a:rPr>
              <a:t>t</a:t>
            </a:r>
            <a:r>
              <a:rPr lang="en-US" altLang="zh-CN" baseline="-25000" dirty="0" err="1">
                <a:solidFill>
                  <a:schemeClr val="tx1">
                    <a:lumMod val="50000"/>
                    <a:lumOff val="50000"/>
                  </a:schemeClr>
                </a:solidFill>
                <a:sym typeface="+mn-ea"/>
              </a:rPr>
              <a:t>n</a:t>
            </a:r>
            <a:r>
              <a:rPr lang="en-US" altLang="zh-CN" dirty="0">
                <a:solidFill>
                  <a:schemeClr val="tx1">
                    <a:lumMod val="50000"/>
                    <a:lumOff val="50000"/>
                  </a:schemeClr>
                </a:solidFill>
                <a:sym typeface="+mn-ea"/>
              </a:rPr>
              <a:t>)</a:t>
            </a:r>
            <a:r>
              <a:rPr lang="zh-CN" altLang="en-US" dirty="0">
                <a:solidFill>
                  <a:schemeClr val="tx1">
                    <a:lumMod val="50000"/>
                    <a:lumOff val="50000"/>
                  </a:schemeClr>
                </a:solidFill>
              </a:rPr>
              <a:t>，其逆排列</a:t>
            </a:r>
            <a:r>
              <a:rPr lang="en-US" altLang="zh-CN" dirty="0">
                <a:solidFill>
                  <a:schemeClr val="tx1">
                    <a:lumMod val="50000"/>
                    <a:lumOff val="50000"/>
                  </a:schemeClr>
                </a:solidFill>
                <a:sym typeface="+mn-ea"/>
              </a:rPr>
              <a:t>T</a:t>
            </a:r>
            <a:r>
              <a:rPr lang="en-US" altLang="zh-CN" baseline="30000" dirty="0">
                <a:solidFill>
                  <a:schemeClr val="tx1">
                    <a:lumMod val="50000"/>
                    <a:lumOff val="50000"/>
                  </a:schemeClr>
                </a:solidFill>
                <a:sym typeface="+mn-ea"/>
              </a:rPr>
              <a:t>-1</a:t>
            </a:r>
            <a:r>
              <a:rPr lang="zh-CN" altLang="en-US" dirty="0">
                <a:solidFill>
                  <a:schemeClr val="tx1">
                    <a:lumMod val="50000"/>
                    <a:lumOff val="50000"/>
                  </a:schemeClr>
                </a:solidFill>
              </a:rPr>
              <a:t>必然存在且唯一</a:t>
            </a:r>
            <a:r>
              <a:rPr lang="zh-CN" altLang="en-US" dirty="0">
                <a:solidFill>
                  <a:schemeClr val="tx1">
                    <a:lumMod val="50000"/>
                    <a:lumOff val="50000"/>
                  </a:schemeClr>
                </a:solidFill>
                <a:sym typeface="+mn-ea"/>
              </a:rPr>
              <a:t>。</a:t>
            </a:r>
          </a:p>
        </p:txBody>
      </p:sp>
      <p:sp>
        <p:nvSpPr>
          <p:cNvPr id="15" name="文本框 14"/>
          <p:cNvSpPr txBox="1"/>
          <p:nvPr/>
        </p:nvSpPr>
        <p:spPr>
          <a:xfrm>
            <a:off x="488950" y="4479925"/>
            <a:ext cx="11497310" cy="1198880"/>
          </a:xfrm>
          <a:prstGeom prst="rect">
            <a:avLst/>
          </a:prstGeom>
          <a:noFill/>
        </p:spPr>
        <p:txBody>
          <a:bodyPr wrap="square" rtlCol="0">
            <a:spAutoFit/>
          </a:bodyPr>
          <a:lstStyle/>
          <a:p>
            <a:r>
              <a:rPr lang="zh-CN" altLang="en-US" dirty="0">
                <a:solidFill>
                  <a:schemeClr val="tx1">
                    <a:lumMod val="50000"/>
                    <a:lumOff val="50000"/>
                  </a:schemeClr>
                </a:solidFill>
              </a:rPr>
              <a:t>存在性证明：构造性地证明存在性</a:t>
            </a:r>
          </a:p>
          <a:p>
            <a:r>
              <a:rPr lang="zh-CN" altLang="en-US" dirty="0">
                <a:solidFill>
                  <a:schemeClr val="tx1">
                    <a:lumMod val="50000"/>
                    <a:lumOff val="50000"/>
                  </a:schemeClr>
                </a:solidFill>
              </a:rPr>
              <a:t>        </a:t>
            </a:r>
            <a:r>
              <a:rPr lang="zh-CN" altLang="en-US" dirty="0">
                <a:solidFill>
                  <a:schemeClr val="tx1">
                    <a:lumMod val="50000"/>
                    <a:lumOff val="50000"/>
                  </a:schemeClr>
                </a:solidFill>
                <a:sym typeface="+mn-ea"/>
              </a:rPr>
              <a:t>对于</a:t>
            </a:r>
            <a:r>
              <a:rPr lang="en-US" altLang="zh-CN" dirty="0">
                <a:solidFill>
                  <a:schemeClr val="tx1">
                    <a:lumMod val="50000"/>
                    <a:lumOff val="50000"/>
                  </a:schemeClr>
                </a:solidFill>
                <a:sym typeface="+mn-ea"/>
              </a:rPr>
              <a:t>(1,2,3,...,n)</a:t>
            </a:r>
            <a:r>
              <a:rPr lang="zh-CN" altLang="en-US" dirty="0">
                <a:solidFill>
                  <a:schemeClr val="tx1">
                    <a:lumMod val="50000"/>
                    <a:lumOff val="50000"/>
                  </a:schemeClr>
                </a:solidFill>
                <a:sym typeface="+mn-ea"/>
              </a:rPr>
              <a:t>的任意一组排列</a:t>
            </a:r>
            <a:r>
              <a:rPr lang="en-US" altLang="zh-CN" dirty="0">
                <a:solidFill>
                  <a:schemeClr val="tx1">
                    <a:lumMod val="50000"/>
                    <a:lumOff val="50000"/>
                  </a:schemeClr>
                </a:solidFill>
                <a:sym typeface="+mn-ea"/>
              </a:rPr>
              <a:t>T(t</a:t>
            </a:r>
            <a:r>
              <a:rPr lang="en-US" altLang="zh-CN" baseline="-25000" dirty="0">
                <a:solidFill>
                  <a:schemeClr val="tx1">
                    <a:lumMod val="50000"/>
                    <a:lumOff val="50000"/>
                  </a:schemeClr>
                </a:solidFill>
                <a:sym typeface="+mn-ea"/>
              </a:rPr>
              <a:t>1</a:t>
            </a:r>
            <a:r>
              <a:rPr lang="en-US" altLang="zh-CN" dirty="0">
                <a:solidFill>
                  <a:schemeClr val="tx1">
                    <a:lumMod val="50000"/>
                    <a:lumOff val="50000"/>
                  </a:schemeClr>
                </a:solidFill>
                <a:sym typeface="+mn-ea"/>
              </a:rPr>
              <a:t>,t</a:t>
            </a:r>
            <a:r>
              <a:rPr lang="en-US" altLang="zh-CN" baseline="-25000" dirty="0">
                <a:solidFill>
                  <a:schemeClr val="tx1">
                    <a:lumMod val="50000"/>
                    <a:lumOff val="50000"/>
                  </a:schemeClr>
                </a:solidFill>
                <a:sym typeface="+mn-ea"/>
              </a:rPr>
              <a:t>2</a:t>
            </a:r>
            <a:r>
              <a:rPr lang="en-US" altLang="zh-CN" dirty="0">
                <a:solidFill>
                  <a:schemeClr val="tx1">
                    <a:lumMod val="50000"/>
                    <a:lumOff val="50000"/>
                  </a:schemeClr>
                </a:solidFill>
                <a:sym typeface="+mn-ea"/>
              </a:rPr>
              <a:t>,...</a:t>
            </a:r>
            <a:r>
              <a:rPr lang="en-US" altLang="zh-CN" dirty="0" err="1">
                <a:solidFill>
                  <a:schemeClr val="tx1">
                    <a:lumMod val="50000"/>
                    <a:lumOff val="50000"/>
                  </a:schemeClr>
                </a:solidFill>
                <a:sym typeface="+mn-ea"/>
              </a:rPr>
              <a:t>t</a:t>
            </a:r>
            <a:r>
              <a:rPr lang="en-US" altLang="zh-CN" baseline="-25000" dirty="0" err="1">
                <a:solidFill>
                  <a:schemeClr val="tx1">
                    <a:lumMod val="50000"/>
                    <a:lumOff val="50000"/>
                  </a:schemeClr>
                </a:solidFill>
                <a:sym typeface="+mn-ea"/>
              </a:rPr>
              <a:t>n</a:t>
            </a:r>
            <a:r>
              <a:rPr lang="en-US" altLang="zh-CN" dirty="0">
                <a:solidFill>
                  <a:schemeClr val="tx1">
                    <a:lumMod val="50000"/>
                    <a:lumOff val="50000"/>
                  </a:schemeClr>
                </a:solidFill>
                <a:sym typeface="+mn-ea"/>
              </a:rPr>
              <a:t>)</a:t>
            </a:r>
            <a:r>
              <a:rPr lang="zh-CN" altLang="en-US" dirty="0">
                <a:solidFill>
                  <a:schemeClr val="tx1">
                    <a:lumMod val="50000"/>
                    <a:lumOff val="50000"/>
                  </a:schemeClr>
                </a:solidFill>
                <a:sym typeface="+mn-ea"/>
              </a:rPr>
              <a:t>，</a:t>
            </a:r>
            <a:r>
              <a:rPr lang="zh-CN" altLang="en-US" dirty="0">
                <a:solidFill>
                  <a:schemeClr val="tx1">
                    <a:lumMod val="50000"/>
                    <a:lumOff val="50000"/>
                  </a:schemeClr>
                </a:solidFill>
              </a:rPr>
              <a:t>记</a:t>
            </a:r>
            <a:r>
              <a:rPr lang="en-US" altLang="zh-CN" dirty="0">
                <a:solidFill>
                  <a:schemeClr val="tx1">
                    <a:lumMod val="50000"/>
                    <a:lumOff val="50000"/>
                  </a:schemeClr>
                </a:solidFill>
              </a:rPr>
              <a:t>F</a:t>
            </a:r>
            <a:r>
              <a:rPr lang="zh-CN" altLang="en-US" dirty="0">
                <a:solidFill>
                  <a:schemeClr val="tx1">
                    <a:lumMod val="50000"/>
                    <a:lumOff val="50000"/>
                  </a:schemeClr>
                </a:solidFill>
              </a:rPr>
              <a:t>为</a:t>
            </a:r>
            <a:r>
              <a:rPr lang="en-US" altLang="zh-CN" dirty="0">
                <a:solidFill>
                  <a:schemeClr val="tx1">
                    <a:lumMod val="50000"/>
                    <a:lumOff val="50000"/>
                  </a:schemeClr>
                </a:solidFill>
              </a:rPr>
              <a:t>(f</a:t>
            </a:r>
            <a:r>
              <a:rPr lang="en-US" altLang="zh-CN" baseline="-25000" dirty="0">
                <a:solidFill>
                  <a:schemeClr val="tx1">
                    <a:lumMod val="50000"/>
                    <a:lumOff val="50000"/>
                  </a:schemeClr>
                </a:solidFill>
              </a:rPr>
              <a:t>1</a:t>
            </a:r>
            <a:r>
              <a:rPr lang="en-US" altLang="zh-CN" dirty="0">
                <a:solidFill>
                  <a:schemeClr val="tx1">
                    <a:lumMod val="50000"/>
                    <a:lumOff val="50000"/>
                  </a:schemeClr>
                </a:solidFill>
              </a:rPr>
              <a:t>,f</a:t>
            </a:r>
            <a:r>
              <a:rPr lang="en-US" altLang="zh-CN" baseline="-25000" dirty="0">
                <a:solidFill>
                  <a:schemeClr val="tx1">
                    <a:lumMod val="50000"/>
                    <a:lumOff val="50000"/>
                  </a:schemeClr>
                </a:solidFill>
              </a:rPr>
              <a:t>2</a:t>
            </a:r>
            <a:r>
              <a:rPr lang="en-US" altLang="zh-CN" dirty="0">
                <a:solidFill>
                  <a:schemeClr val="tx1">
                    <a:lumMod val="50000"/>
                    <a:lumOff val="50000"/>
                  </a:schemeClr>
                </a:solidFill>
              </a:rPr>
              <a:t>,...</a:t>
            </a:r>
            <a:r>
              <a:rPr lang="en-US" altLang="zh-CN" dirty="0" err="1">
                <a:solidFill>
                  <a:schemeClr val="tx1">
                    <a:lumMod val="50000"/>
                    <a:lumOff val="50000"/>
                  </a:schemeClr>
                </a:solidFill>
              </a:rPr>
              <a:t>f</a:t>
            </a:r>
            <a:r>
              <a:rPr lang="en-US" altLang="zh-CN" baseline="-25000" dirty="0" err="1">
                <a:solidFill>
                  <a:schemeClr val="tx1">
                    <a:lumMod val="50000"/>
                    <a:lumOff val="50000"/>
                  </a:schemeClr>
                </a:solidFill>
              </a:rPr>
              <a:t>n</a:t>
            </a:r>
            <a:r>
              <a:rPr lang="en-US" altLang="zh-CN" dirty="0">
                <a:solidFill>
                  <a:schemeClr val="tx1">
                    <a:lumMod val="50000"/>
                    <a:lumOff val="50000"/>
                  </a:schemeClr>
                </a:solidFill>
              </a:rPr>
              <a:t>)</a:t>
            </a:r>
            <a:r>
              <a:rPr lang="zh-CN" altLang="en-US" dirty="0">
                <a:solidFill>
                  <a:schemeClr val="tx1">
                    <a:lumMod val="50000"/>
                    <a:lumOff val="50000"/>
                  </a:schemeClr>
                </a:solidFill>
              </a:rPr>
              <a:t>，其中</a:t>
            </a:r>
            <a:r>
              <a:rPr lang="en-US" altLang="zh-CN" dirty="0">
                <a:solidFill>
                  <a:schemeClr val="tx1">
                    <a:lumMod val="50000"/>
                    <a:lumOff val="50000"/>
                  </a:schemeClr>
                </a:solidFill>
              </a:rPr>
              <a:t>f</a:t>
            </a:r>
            <a:r>
              <a:rPr lang="en-US" altLang="zh-CN" baseline="-25000" dirty="0">
                <a:solidFill>
                  <a:schemeClr val="tx1">
                    <a:lumMod val="50000"/>
                    <a:lumOff val="50000"/>
                  </a:schemeClr>
                </a:solidFill>
              </a:rPr>
              <a:t>i</a:t>
            </a:r>
            <a:r>
              <a:rPr lang="zh-CN" altLang="en-US" dirty="0">
                <a:solidFill>
                  <a:schemeClr val="tx1">
                    <a:lumMod val="50000"/>
                    <a:lumOff val="50000"/>
                  </a:schemeClr>
                </a:solidFill>
              </a:rPr>
              <a:t>为</a:t>
            </a:r>
            <a:r>
              <a:rPr lang="en-US" altLang="zh-CN" dirty="0" err="1">
                <a:solidFill>
                  <a:schemeClr val="tx1">
                    <a:lumMod val="50000"/>
                    <a:lumOff val="50000"/>
                  </a:schemeClr>
                </a:solidFill>
              </a:rPr>
              <a:t>i</a:t>
            </a:r>
            <a:r>
              <a:rPr lang="zh-CN" altLang="en-US" dirty="0">
                <a:solidFill>
                  <a:schemeClr val="tx1">
                    <a:lumMod val="50000"/>
                    <a:lumOff val="50000"/>
                  </a:schemeClr>
                </a:solidFill>
              </a:rPr>
              <a:t>在</a:t>
            </a:r>
            <a:r>
              <a:rPr lang="en-US" altLang="zh-CN" dirty="0">
                <a:solidFill>
                  <a:schemeClr val="tx1">
                    <a:lumMod val="50000"/>
                    <a:lumOff val="50000"/>
                  </a:schemeClr>
                </a:solidFill>
              </a:rPr>
              <a:t>T</a:t>
            </a:r>
            <a:r>
              <a:rPr lang="zh-CN" altLang="en-US" dirty="0">
                <a:solidFill>
                  <a:schemeClr val="tx1">
                    <a:lumMod val="50000"/>
                    <a:lumOff val="50000"/>
                  </a:schemeClr>
                </a:solidFill>
              </a:rPr>
              <a:t>中的序号，</a:t>
            </a:r>
          </a:p>
          <a:p>
            <a:r>
              <a:rPr lang="en-US" altLang="zh-CN" dirty="0">
                <a:solidFill>
                  <a:schemeClr val="tx1">
                    <a:lumMod val="50000"/>
                    <a:lumOff val="50000"/>
                  </a:schemeClr>
                </a:solidFill>
              </a:rPr>
              <a:t>FTN = FT = (1,2,3..n) = N</a:t>
            </a:r>
            <a:r>
              <a:rPr lang="zh-CN" altLang="en-US" dirty="0">
                <a:solidFill>
                  <a:schemeClr val="tx1">
                    <a:lumMod val="50000"/>
                    <a:lumOff val="50000"/>
                  </a:schemeClr>
                </a:solidFill>
              </a:rPr>
              <a:t>，因此</a:t>
            </a:r>
            <a:r>
              <a:rPr lang="en-US" altLang="zh-CN" dirty="0">
                <a:solidFill>
                  <a:schemeClr val="tx1">
                    <a:lumMod val="50000"/>
                    <a:lumOff val="50000"/>
                  </a:schemeClr>
                </a:solidFill>
              </a:rPr>
              <a:t>F</a:t>
            </a:r>
            <a:r>
              <a:rPr lang="zh-CN" altLang="en-US" dirty="0">
                <a:solidFill>
                  <a:schemeClr val="tx1">
                    <a:lumMod val="50000"/>
                    <a:lumOff val="50000"/>
                  </a:schemeClr>
                </a:solidFill>
              </a:rPr>
              <a:t>便为</a:t>
            </a:r>
            <a:r>
              <a:rPr lang="en-US" altLang="zh-CN" dirty="0">
                <a:solidFill>
                  <a:schemeClr val="tx1">
                    <a:lumMod val="50000"/>
                    <a:lumOff val="50000"/>
                  </a:schemeClr>
                </a:solidFill>
              </a:rPr>
              <a:t>T</a:t>
            </a:r>
            <a:r>
              <a:rPr lang="zh-CN" altLang="en-US" dirty="0">
                <a:solidFill>
                  <a:schemeClr val="tx1">
                    <a:lumMod val="50000"/>
                    <a:lumOff val="50000"/>
                  </a:schemeClr>
                </a:solidFill>
              </a:rPr>
              <a:t>的逆排列。</a:t>
            </a:r>
          </a:p>
          <a:p>
            <a:r>
              <a:rPr lang="zh-CN" altLang="en-US" dirty="0">
                <a:solidFill>
                  <a:schemeClr val="tx1">
                    <a:lumMod val="50000"/>
                    <a:lumOff val="50000"/>
                  </a:schemeClr>
                </a:solidFill>
              </a:rPr>
              <a:t>唯一性显然</a:t>
            </a:r>
          </a:p>
        </p:txBody>
      </p:sp>
      <p:sp>
        <p:nvSpPr>
          <p:cNvPr id="12" name="文本框 11"/>
          <p:cNvSpPr txBox="1"/>
          <p:nvPr/>
        </p:nvSpPr>
        <p:spPr>
          <a:xfrm>
            <a:off x="389890" y="1248410"/>
            <a:ext cx="11630025" cy="368300"/>
          </a:xfrm>
          <a:prstGeom prst="rect">
            <a:avLst/>
          </a:prstGeom>
          <a:noFill/>
        </p:spPr>
        <p:txBody>
          <a:bodyPr wrap="square" rtlCol="0">
            <a:spAutoFit/>
          </a:bodyPr>
          <a:lstStyle/>
          <a:p>
            <a:r>
              <a:rPr lang="en-US" altLang="zh-CN" dirty="0">
                <a:solidFill>
                  <a:schemeClr val="tx1">
                    <a:lumMod val="50000"/>
                    <a:lumOff val="50000"/>
                  </a:schemeClr>
                </a:solidFill>
              </a:rPr>
              <a:t>F</a:t>
            </a:r>
            <a:r>
              <a:rPr lang="zh-CN" altLang="en-US" dirty="0">
                <a:solidFill>
                  <a:schemeClr val="tx1">
                    <a:lumMod val="50000"/>
                    <a:lumOff val="50000"/>
                  </a:schemeClr>
                </a:solidFill>
              </a:rPr>
              <a:t>和</a:t>
            </a:r>
            <a:r>
              <a:rPr lang="en-US" altLang="zh-CN" dirty="0">
                <a:solidFill>
                  <a:schemeClr val="tx1">
                    <a:lumMod val="50000"/>
                    <a:lumOff val="50000"/>
                  </a:schemeClr>
                </a:solidFill>
              </a:rPr>
              <a:t>T</a:t>
            </a:r>
            <a:r>
              <a:rPr lang="zh-CN" altLang="en-US" dirty="0">
                <a:solidFill>
                  <a:schemeClr val="tx1">
                    <a:lumMod val="50000"/>
                    <a:lumOff val="50000"/>
                  </a:schemeClr>
                </a:solidFill>
              </a:rPr>
              <a:t>均为</a:t>
            </a:r>
            <a:r>
              <a:rPr lang="en-US" altLang="zh-CN" dirty="0">
                <a:solidFill>
                  <a:schemeClr val="tx1">
                    <a:lumMod val="50000"/>
                    <a:lumOff val="50000"/>
                  </a:schemeClr>
                </a:solidFill>
              </a:rPr>
              <a:t>1</a:t>
            </a:r>
            <a:r>
              <a:rPr lang="zh-CN" altLang="en-US" dirty="0">
                <a:solidFill>
                  <a:schemeClr val="tx1">
                    <a:lumMod val="50000"/>
                    <a:lumOff val="50000"/>
                  </a:schemeClr>
                </a:solidFill>
              </a:rPr>
              <a:t>～</a:t>
            </a:r>
            <a:r>
              <a:rPr lang="en-US" altLang="zh-CN" dirty="0">
                <a:solidFill>
                  <a:schemeClr val="tx1">
                    <a:lumMod val="50000"/>
                    <a:lumOff val="50000"/>
                  </a:schemeClr>
                </a:solidFill>
              </a:rPr>
              <a:t>n</a:t>
            </a:r>
            <a:r>
              <a:rPr lang="zh-CN" altLang="en-US" dirty="0">
                <a:solidFill>
                  <a:schemeClr val="tx1">
                    <a:lumMod val="50000"/>
                    <a:lumOff val="50000"/>
                  </a:schemeClr>
                </a:solidFill>
              </a:rPr>
              <a:t>的一组排列，</a:t>
            </a:r>
            <a:r>
              <a:rPr lang="en-US" altLang="zh-CN" dirty="0">
                <a:solidFill>
                  <a:schemeClr val="tx1">
                    <a:lumMod val="50000"/>
                    <a:lumOff val="50000"/>
                  </a:schemeClr>
                </a:solidFill>
              </a:rPr>
              <a:t>O</a:t>
            </a:r>
            <a:r>
              <a:rPr lang="zh-CN" altLang="en-US" dirty="0">
                <a:solidFill>
                  <a:schemeClr val="tx1">
                    <a:lumMod val="50000"/>
                    <a:lumOff val="50000"/>
                  </a:schemeClr>
                </a:solidFill>
              </a:rPr>
              <a:t>为</a:t>
            </a:r>
            <a:r>
              <a:rPr lang="en-US" altLang="zh-CN" dirty="0">
                <a:solidFill>
                  <a:schemeClr val="tx1">
                    <a:lumMod val="50000"/>
                    <a:lumOff val="50000"/>
                  </a:schemeClr>
                </a:solidFill>
              </a:rPr>
              <a:t>1</a:t>
            </a:r>
            <a:r>
              <a:rPr lang="zh-CN" altLang="en-US" dirty="0">
                <a:solidFill>
                  <a:schemeClr val="tx1">
                    <a:lumMod val="50000"/>
                    <a:lumOff val="50000"/>
                  </a:schemeClr>
                </a:solidFill>
              </a:rPr>
              <a:t>～</a:t>
            </a:r>
            <a:r>
              <a:rPr lang="en-US" altLang="zh-CN" dirty="0">
                <a:solidFill>
                  <a:schemeClr val="tx1">
                    <a:lumMod val="50000"/>
                    <a:lumOff val="50000"/>
                  </a:schemeClr>
                </a:solidFill>
              </a:rPr>
              <a:t>n</a:t>
            </a:r>
            <a:r>
              <a:rPr lang="zh-CN" altLang="en-US" dirty="0">
                <a:solidFill>
                  <a:schemeClr val="tx1">
                    <a:lumMod val="50000"/>
                    <a:lumOff val="50000"/>
                  </a:schemeClr>
                </a:solidFill>
              </a:rPr>
              <a:t>的任意一组排列，</a:t>
            </a:r>
            <a:r>
              <a:rPr lang="en-US" altLang="zh-CN" dirty="0">
                <a:solidFill>
                  <a:schemeClr val="tx1">
                    <a:lumMod val="50000"/>
                    <a:lumOff val="50000"/>
                  </a:schemeClr>
                </a:solidFill>
              </a:rPr>
              <a:t>N</a:t>
            </a:r>
            <a:r>
              <a:rPr lang="zh-CN" altLang="en-US" dirty="0">
                <a:solidFill>
                  <a:schemeClr val="tx1">
                    <a:lumMod val="50000"/>
                    <a:lumOff val="50000"/>
                  </a:schemeClr>
                </a:solidFill>
              </a:rPr>
              <a:t>为</a:t>
            </a:r>
            <a:r>
              <a:rPr lang="en-US" altLang="zh-CN" dirty="0">
                <a:solidFill>
                  <a:schemeClr val="tx1">
                    <a:lumMod val="50000"/>
                    <a:lumOff val="50000"/>
                  </a:schemeClr>
                </a:solidFill>
              </a:rPr>
              <a:t>1</a:t>
            </a:r>
            <a:r>
              <a:rPr lang="zh-CN" altLang="en-US" dirty="0">
                <a:solidFill>
                  <a:schemeClr val="tx1">
                    <a:lumMod val="50000"/>
                    <a:lumOff val="50000"/>
                  </a:schemeClr>
                </a:solidFill>
              </a:rPr>
              <a:t>～</a:t>
            </a:r>
            <a:r>
              <a:rPr lang="en-US" altLang="zh-CN" dirty="0">
                <a:solidFill>
                  <a:schemeClr val="tx1">
                    <a:lumMod val="50000"/>
                    <a:lumOff val="50000"/>
                  </a:schemeClr>
                </a:solidFill>
              </a:rPr>
              <a:t>n</a:t>
            </a:r>
            <a:r>
              <a:rPr lang="zh-CN" altLang="en-US" dirty="0">
                <a:solidFill>
                  <a:schemeClr val="tx1">
                    <a:lumMod val="50000"/>
                    <a:lumOff val="50000"/>
                  </a:schemeClr>
                </a:solidFill>
              </a:rPr>
              <a:t>的自然排列，则</a:t>
            </a:r>
            <a:r>
              <a:rPr lang="en-US" altLang="zh-CN" dirty="0">
                <a:solidFill>
                  <a:schemeClr val="tx1">
                    <a:lumMod val="50000"/>
                    <a:lumOff val="50000"/>
                  </a:schemeClr>
                </a:solidFill>
              </a:rPr>
              <a:t>FTO = O </a:t>
            </a:r>
            <a:r>
              <a:rPr lang="zh-CN" altLang="en-US" dirty="0">
                <a:solidFill>
                  <a:schemeClr val="tx1">
                    <a:lumMod val="50000"/>
                    <a:lumOff val="50000"/>
                  </a:schemeClr>
                </a:solidFill>
              </a:rPr>
              <a:t>是 </a:t>
            </a:r>
            <a:r>
              <a:rPr lang="en-US" altLang="zh-CN" dirty="0">
                <a:solidFill>
                  <a:schemeClr val="tx1">
                    <a:lumMod val="50000"/>
                    <a:lumOff val="50000"/>
                  </a:schemeClr>
                </a:solidFill>
              </a:rPr>
              <a:t>FTN = N </a:t>
            </a:r>
            <a:r>
              <a:rPr lang="zh-CN" altLang="en-US" dirty="0">
                <a:solidFill>
                  <a:schemeClr val="tx1">
                    <a:lumMod val="50000"/>
                    <a:lumOff val="50000"/>
                  </a:schemeClr>
                </a:solidFill>
              </a:rPr>
              <a:t>的充要条件</a:t>
            </a:r>
          </a:p>
        </p:txBody>
      </p:sp>
      <p:sp>
        <p:nvSpPr>
          <p:cNvPr id="14" name="文本框 13"/>
          <p:cNvSpPr txBox="1"/>
          <p:nvPr/>
        </p:nvSpPr>
        <p:spPr>
          <a:xfrm>
            <a:off x="422275" y="1616710"/>
            <a:ext cx="11119485" cy="922020"/>
          </a:xfrm>
          <a:prstGeom prst="rect">
            <a:avLst/>
          </a:prstGeom>
          <a:noFill/>
        </p:spPr>
        <p:txBody>
          <a:bodyPr wrap="square" rtlCol="0">
            <a:spAutoFit/>
          </a:bodyPr>
          <a:lstStyle/>
          <a:p>
            <a:r>
              <a:rPr lang="zh-CN" altLang="en-US" dirty="0">
                <a:solidFill>
                  <a:schemeClr val="tx1">
                    <a:lumMod val="50000"/>
                    <a:lumOff val="50000"/>
                  </a:schemeClr>
                </a:solidFill>
              </a:rPr>
              <a:t>充分性证明：显然</a:t>
            </a:r>
          </a:p>
          <a:p>
            <a:r>
              <a:rPr lang="zh-CN" altLang="en-US" dirty="0">
                <a:solidFill>
                  <a:schemeClr val="tx1">
                    <a:lumMod val="50000"/>
                    <a:lumOff val="50000"/>
                  </a:schemeClr>
                </a:solidFill>
              </a:rPr>
              <a:t>必要性证明：排列</a:t>
            </a:r>
            <a:r>
              <a:rPr lang="en-US" altLang="zh-CN" dirty="0">
                <a:solidFill>
                  <a:schemeClr val="tx1">
                    <a:lumMod val="50000"/>
                    <a:lumOff val="50000"/>
                  </a:schemeClr>
                </a:solidFill>
                <a:sym typeface="+mn-ea"/>
              </a:rPr>
              <a:t>O</a:t>
            </a:r>
            <a:r>
              <a:rPr lang="zh-CN" altLang="en-US" dirty="0">
                <a:solidFill>
                  <a:schemeClr val="tx1">
                    <a:lumMod val="50000"/>
                    <a:lumOff val="50000"/>
                  </a:schemeClr>
                </a:solidFill>
                <a:sym typeface="+mn-ea"/>
              </a:rPr>
              <a:t>中的每个元素</a:t>
            </a:r>
            <a:r>
              <a:rPr lang="en-US" altLang="zh-CN" dirty="0">
                <a:solidFill>
                  <a:schemeClr val="tx1">
                    <a:lumMod val="50000"/>
                    <a:lumOff val="50000"/>
                  </a:schemeClr>
                </a:solidFill>
                <a:sym typeface="+mn-ea"/>
              </a:rPr>
              <a:t>(o</a:t>
            </a:r>
            <a:r>
              <a:rPr lang="en-US" altLang="zh-CN" baseline="-25000" dirty="0">
                <a:solidFill>
                  <a:schemeClr val="tx1">
                    <a:lumMod val="50000"/>
                    <a:lumOff val="50000"/>
                  </a:schemeClr>
                </a:solidFill>
                <a:sym typeface="+mn-ea"/>
              </a:rPr>
              <a:t>1</a:t>
            </a:r>
            <a:r>
              <a:rPr lang="en-US" altLang="zh-CN" dirty="0">
                <a:solidFill>
                  <a:schemeClr val="tx1">
                    <a:lumMod val="50000"/>
                    <a:lumOff val="50000"/>
                  </a:schemeClr>
                </a:solidFill>
                <a:sym typeface="+mn-ea"/>
              </a:rPr>
              <a:t>,o</a:t>
            </a:r>
            <a:r>
              <a:rPr lang="en-US" altLang="zh-CN" baseline="-25000" dirty="0">
                <a:solidFill>
                  <a:schemeClr val="tx1">
                    <a:lumMod val="50000"/>
                    <a:lumOff val="50000"/>
                  </a:schemeClr>
                </a:solidFill>
                <a:sym typeface="+mn-ea"/>
              </a:rPr>
              <a:t>2</a:t>
            </a:r>
            <a:r>
              <a:rPr lang="en-US" altLang="zh-CN" dirty="0">
                <a:solidFill>
                  <a:schemeClr val="tx1">
                    <a:lumMod val="50000"/>
                    <a:lumOff val="50000"/>
                  </a:schemeClr>
                </a:solidFill>
                <a:sym typeface="+mn-ea"/>
              </a:rPr>
              <a:t>,...,o</a:t>
            </a:r>
            <a:r>
              <a:rPr lang="en-US" altLang="zh-CN" baseline="-25000" dirty="0">
                <a:solidFill>
                  <a:schemeClr val="tx1">
                    <a:lumMod val="50000"/>
                    <a:lumOff val="50000"/>
                  </a:schemeClr>
                </a:solidFill>
                <a:sym typeface="+mn-ea"/>
              </a:rPr>
              <a:t>n</a:t>
            </a:r>
            <a:r>
              <a:rPr lang="en-US" altLang="zh-CN" dirty="0">
                <a:solidFill>
                  <a:schemeClr val="tx1">
                    <a:lumMod val="50000"/>
                    <a:lumOff val="50000"/>
                  </a:schemeClr>
                </a:solidFill>
                <a:sym typeface="+mn-ea"/>
              </a:rPr>
              <a:t>)</a:t>
            </a:r>
            <a:r>
              <a:rPr lang="zh-CN" altLang="en-US" dirty="0">
                <a:solidFill>
                  <a:schemeClr val="tx1">
                    <a:lumMod val="50000"/>
                    <a:lumOff val="50000"/>
                  </a:schemeClr>
                </a:solidFill>
                <a:sym typeface="+mn-ea"/>
              </a:rPr>
              <a:t>均与排列</a:t>
            </a:r>
            <a:r>
              <a:rPr lang="en-US" altLang="zh-CN" dirty="0">
                <a:solidFill>
                  <a:schemeClr val="tx1">
                    <a:lumMod val="50000"/>
                    <a:lumOff val="50000"/>
                  </a:schemeClr>
                </a:solidFill>
                <a:sym typeface="+mn-ea"/>
              </a:rPr>
              <a:t>N(1,2,3..n)</a:t>
            </a:r>
            <a:r>
              <a:rPr lang="zh-CN" altLang="en-US" dirty="0">
                <a:solidFill>
                  <a:schemeClr val="tx1">
                    <a:lumMod val="50000"/>
                    <a:lumOff val="50000"/>
                  </a:schemeClr>
                </a:solidFill>
                <a:sym typeface="+mn-ea"/>
              </a:rPr>
              <a:t>中的每个元素一一对应，因此若有</a:t>
            </a:r>
          </a:p>
          <a:p>
            <a:r>
              <a:rPr lang="en-US" altLang="zh-CN" dirty="0">
                <a:solidFill>
                  <a:schemeClr val="tx1">
                    <a:lumMod val="50000"/>
                    <a:lumOff val="50000"/>
                  </a:schemeClr>
                </a:solidFill>
                <a:sym typeface="+mn-ea"/>
              </a:rPr>
              <a:t>FT(1,2,3...n)=(1,2,3...n),</a:t>
            </a:r>
            <a:r>
              <a:rPr lang="zh-CN" altLang="en-US" dirty="0">
                <a:solidFill>
                  <a:schemeClr val="tx1">
                    <a:lumMod val="50000"/>
                    <a:lumOff val="50000"/>
                  </a:schemeClr>
                </a:solidFill>
                <a:sym typeface="+mn-ea"/>
              </a:rPr>
              <a:t>必然有</a:t>
            </a:r>
            <a:r>
              <a:rPr lang="en-US" altLang="zh-CN" dirty="0">
                <a:solidFill>
                  <a:schemeClr val="tx1">
                    <a:lumMod val="50000"/>
                    <a:lumOff val="50000"/>
                  </a:schemeClr>
                </a:solidFill>
                <a:sym typeface="+mn-ea"/>
              </a:rPr>
              <a:t>FT(o</a:t>
            </a:r>
            <a:r>
              <a:rPr lang="en-US" altLang="zh-CN" baseline="-25000" dirty="0">
                <a:solidFill>
                  <a:schemeClr val="tx1">
                    <a:lumMod val="50000"/>
                    <a:lumOff val="50000"/>
                  </a:schemeClr>
                </a:solidFill>
                <a:sym typeface="+mn-ea"/>
              </a:rPr>
              <a:t>1</a:t>
            </a:r>
            <a:r>
              <a:rPr lang="en-US" altLang="zh-CN" dirty="0">
                <a:solidFill>
                  <a:schemeClr val="tx1">
                    <a:lumMod val="50000"/>
                    <a:lumOff val="50000"/>
                  </a:schemeClr>
                </a:solidFill>
                <a:sym typeface="+mn-ea"/>
              </a:rPr>
              <a:t>,o</a:t>
            </a:r>
            <a:r>
              <a:rPr lang="en-US" altLang="zh-CN" baseline="-25000" dirty="0">
                <a:solidFill>
                  <a:schemeClr val="tx1">
                    <a:lumMod val="50000"/>
                    <a:lumOff val="50000"/>
                  </a:schemeClr>
                </a:solidFill>
                <a:sym typeface="+mn-ea"/>
              </a:rPr>
              <a:t>2</a:t>
            </a:r>
            <a:r>
              <a:rPr lang="en-US" altLang="zh-CN" dirty="0">
                <a:solidFill>
                  <a:schemeClr val="tx1">
                    <a:lumMod val="50000"/>
                    <a:lumOff val="50000"/>
                  </a:schemeClr>
                </a:solidFill>
                <a:sym typeface="+mn-ea"/>
              </a:rPr>
              <a:t>,...,o</a:t>
            </a:r>
            <a:r>
              <a:rPr lang="en-US" altLang="zh-CN" baseline="-25000" dirty="0">
                <a:solidFill>
                  <a:schemeClr val="tx1">
                    <a:lumMod val="50000"/>
                    <a:lumOff val="50000"/>
                  </a:schemeClr>
                </a:solidFill>
                <a:sym typeface="+mn-ea"/>
              </a:rPr>
              <a:t>n</a:t>
            </a:r>
            <a:r>
              <a:rPr lang="en-US" altLang="zh-CN" dirty="0">
                <a:solidFill>
                  <a:schemeClr val="tx1">
                    <a:lumMod val="50000"/>
                    <a:lumOff val="50000"/>
                  </a:schemeClr>
                </a:solidFill>
                <a:sym typeface="+mn-ea"/>
              </a:rPr>
              <a:t>) = (o</a:t>
            </a:r>
            <a:r>
              <a:rPr lang="en-US" altLang="zh-CN" baseline="-25000" dirty="0">
                <a:solidFill>
                  <a:schemeClr val="tx1">
                    <a:lumMod val="50000"/>
                    <a:lumOff val="50000"/>
                  </a:schemeClr>
                </a:solidFill>
                <a:sym typeface="+mn-ea"/>
              </a:rPr>
              <a:t>1</a:t>
            </a:r>
            <a:r>
              <a:rPr lang="en-US" altLang="zh-CN" dirty="0">
                <a:solidFill>
                  <a:schemeClr val="tx1">
                    <a:lumMod val="50000"/>
                    <a:lumOff val="50000"/>
                  </a:schemeClr>
                </a:solidFill>
                <a:sym typeface="+mn-ea"/>
              </a:rPr>
              <a:t>,o</a:t>
            </a:r>
            <a:r>
              <a:rPr lang="en-US" altLang="zh-CN" baseline="-25000" dirty="0">
                <a:solidFill>
                  <a:schemeClr val="tx1">
                    <a:lumMod val="50000"/>
                    <a:lumOff val="50000"/>
                  </a:schemeClr>
                </a:solidFill>
                <a:sym typeface="+mn-ea"/>
              </a:rPr>
              <a:t>2</a:t>
            </a:r>
            <a:r>
              <a:rPr lang="en-US" altLang="zh-CN" dirty="0">
                <a:solidFill>
                  <a:schemeClr val="tx1">
                    <a:lumMod val="50000"/>
                    <a:lumOff val="50000"/>
                  </a:schemeClr>
                </a:solidFill>
                <a:sym typeface="+mn-ea"/>
              </a:rPr>
              <a:t>,...,o</a:t>
            </a:r>
            <a:r>
              <a:rPr lang="en-US" altLang="zh-CN" baseline="-25000" dirty="0">
                <a:solidFill>
                  <a:schemeClr val="tx1">
                    <a:lumMod val="50000"/>
                    <a:lumOff val="50000"/>
                  </a:schemeClr>
                </a:solidFill>
                <a:sym typeface="+mn-ea"/>
              </a:rPr>
              <a:t>n</a:t>
            </a:r>
            <a:r>
              <a:rPr lang="en-US" altLang="zh-CN" dirty="0">
                <a:solidFill>
                  <a:schemeClr val="tx1">
                    <a:lumMod val="50000"/>
                    <a:lumOff val="50000"/>
                  </a:schemeClr>
                </a:solidFill>
                <a:sym typeface="+mn-ea"/>
              </a:rPr>
              <a:t>);</a:t>
            </a:r>
            <a:r>
              <a:rPr lang="zh-CN" altLang="en-US" dirty="0">
                <a:solidFill>
                  <a:schemeClr val="tx1">
                    <a:lumMod val="50000"/>
                    <a:lumOff val="50000"/>
                  </a:schemeClr>
                </a:solidFill>
                <a:sym typeface="+mn-ea"/>
              </a:rPr>
              <a:t>证毕</a:t>
            </a:r>
          </a:p>
        </p:txBody>
      </p:sp>
      <p:grpSp>
        <p:nvGrpSpPr>
          <p:cNvPr id="20" name="组合 19"/>
          <p:cNvGrpSpPr/>
          <p:nvPr/>
        </p:nvGrpSpPr>
        <p:grpSpPr>
          <a:xfrm>
            <a:off x="7948930" y="186690"/>
            <a:ext cx="4036060" cy="993140"/>
            <a:chOff x="12419" y="268"/>
            <a:chExt cx="6356" cy="1564"/>
          </a:xfrm>
        </p:grpSpPr>
        <p:pic>
          <p:nvPicPr>
            <p:cNvPr id="18" name="图片 17" descr="截屏2021-05-21 下午6.29.11"/>
            <p:cNvPicPr>
              <a:picLocks noChangeAspect="1"/>
            </p:cNvPicPr>
            <p:nvPr/>
          </p:nvPicPr>
          <p:blipFill>
            <a:blip r:embed="rId3"/>
            <a:stretch>
              <a:fillRect/>
            </a:stretch>
          </p:blipFill>
          <p:spPr>
            <a:xfrm>
              <a:off x="12419" y="268"/>
              <a:ext cx="6357" cy="1565"/>
            </a:xfrm>
            <a:prstGeom prst="rect">
              <a:avLst/>
            </a:prstGeom>
          </p:spPr>
        </p:pic>
        <p:sp>
          <p:nvSpPr>
            <p:cNvPr id="19" name="文本框 18"/>
            <p:cNvSpPr txBox="1"/>
            <p:nvPr/>
          </p:nvSpPr>
          <p:spPr>
            <a:xfrm>
              <a:off x="12834" y="751"/>
              <a:ext cx="5729" cy="580"/>
            </a:xfrm>
            <a:prstGeom prst="rect">
              <a:avLst/>
            </a:prstGeom>
            <a:noFill/>
          </p:spPr>
          <p:txBody>
            <a:bodyPr wrap="square" rtlCol="0">
              <a:spAutoFit/>
            </a:bodyPr>
            <a:lstStyle/>
            <a:p>
              <a:r>
                <a:rPr lang="en-US" altLang="zh-CN"/>
                <a:t>    1               2               3            4</a:t>
              </a:r>
            </a:p>
          </p:txBody>
        </p:sp>
      </p:grpSp>
      <p:sp>
        <p:nvSpPr>
          <p:cNvPr id="3" name="文本框 2"/>
          <p:cNvSpPr txBox="1"/>
          <p:nvPr/>
        </p:nvSpPr>
        <p:spPr>
          <a:xfrm>
            <a:off x="422275" y="2639060"/>
            <a:ext cx="11630025" cy="922020"/>
          </a:xfrm>
          <a:prstGeom prst="rect">
            <a:avLst/>
          </a:prstGeom>
          <a:noFill/>
        </p:spPr>
        <p:txBody>
          <a:bodyPr wrap="square" rtlCol="0">
            <a:spAutoFit/>
          </a:bodyPr>
          <a:lstStyle/>
          <a:p>
            <a:r>
              <a:rPr lang="zh-CN" altLang="en-US" dirty="0">
                <a:solidFill>
                  <a:schemeClr val="tx1">
                    <a:lumMod val="50000"/>
                    <a:lumOff val="50000"/>
                  </a:schemeClr>
                </a:solidFill>
              </a:rPr>
              <a:t>推论：</a:t>
            </a:r>
            <a:r>
              <a:rPr lang="en-US" altLang="zh-CN" dirty="0">
                <a:solidFill>
                  <a:schemeClr val="tx1">
                    <a:lumMod val="50000"/>
                    <a:lumOff val="50000"/>
                  </a:schemeClr>
                </a:solidFill>
              </a:rPr>
              <a:t>F</a:t>
            </a:r>
            <a:r>
              <a:rPr lang="zh-CN" altLang="en-US" dirty="0">
                <a:solidFill>
                  <a:schemeClr val="tx1">
                    <a:lumMod val="50000"/>
                    <a:lumOff val="50000"/>
                  </a:schemeClr>
                </a:solidFill>
              </a:rPr>
              <a:t>和</a:t>
            </a:r>
            <a:r>
              <a:rPr lang="en-US" altLang="zh-CN" dirty="0">
                <a:solidFill>
                  <a:schemeClr val="tx1">
                    <a:lumMod val="50000"/>
                    <a:lumOff val="50000"/>
                  </a:schemeClr>
                </a:solidFill>
              </a:rPr>
              <a:t>T</a:t>
            </a:r>
            <a:r>
              <a:rPr lang="zh-CN" altLang="en-US" dirty="0">
                <a:solidFill>
                  <a:schemeClr val="tx1">
                    <a:lumMod val="50000"/>
                    <a:lumOff val="50000"/>
                  </a:schemeClr>
                </a:solidFill>
              </a:rPr>
              <a:t>均为</a:t>
            </a:r>
            <a:r>
              <a:rPr lang="en-US" altLang="zh-CN" dirty="0">
                <a:solidFill>
                  <a:schemeClr val="tx1">
                    <a:lumMod val="50000"/>
                    <a:lumOff val="50000"/>
                  </a:schemeClr>
                </a:solidFill>
              </a:rPr>
              <a:t>1</a:t>
            </a:r>
            <a:r>
              <a:rPr lang="zh-CN" altLang="en-US" dirty="0">
                <a:solidFill>
                  <a:schemeClr val="tx1">
                    <a:lumMod val="50000"/>
                    <a:lumOff val="50000"/>
                  </a:schemeClr>
                </a:solidFill>
              </a:rPr>
              <a:t>～</a:t>
            </a:r>
            <a:r>
              <a:rPr lang="en-US" altLang="zh-CN" dirty="0">
                <a:solidFill>
                  <a:schemeClr val="tx1">
                    <a:lumMod val="50000"/>
                    <a:lumOff val="50000"/>
                  </a:schemeClr>
                </a:solidFill>
              </a:rPr>
              <a:t>n</a:t>
            </a:r>
            <a:r>
              <a:rPr lang="zh-CN" altLang="en-US" dirty="0">
                <a:solidFill>
                  <a:schemeClr val="tx1">
                    <a:lumMod val="50000"/>
                    <a:lumOff val="50000"/>
                  </a:schemeClr>
                </a:solidFill>
              </a:rPr>
              <a:t>的一组排列，</a:t>
            </a:r>
            <a:r>
              <a:rPr lang="en-US" altLang="zh-CN" dirty="0">
                <a:solidFill>
                  <a:schemeClr val="tx1">
                    <a:lumMod val="50000"/>
                    <a:lumOff val="50000"/>
                  </a:schemeClr>
                </a:solidFill>
              </a:rPr>
              <a:t>M</a:t>
            </a:r>
            <a:r>
              <a:rPr lang="zh-CN" altLang="en-US" dirty="0">
                <a:solidFill>
                  <a:schemeClr val="tx1">
                    <a:lumMod val="50000"/>
                    <a:lumOff val="50000"/>
                  </a:schemeClr>
                </a:solidFill>
              </a:rPr>
              <a:t>为</a:t>
            </a:r>
            <a:r>
              <a:rPr lang="en-US" altLang="zh-CN" dirty="0">
                <a:solidFill>
                  <a:schemeClr val="tx1">
                    <a:lumMod val="50000"/>
                    <a:lumOff val="50000"/>
                  </a:schemeClr>
                </a:solidFill>
              </a:rPr>
              <a:t>1</a:t>
            </a:r>
            <a:r>
              <a:rPr lang="zh-CN" altLang="en-US" dirty="0">
                <a:solidFill>
                  <a:schemeClr val="tx1">
                    <a:lumMod val="50000"/>
                    <a:lumOff val="50000"/>
                  </a:schemeClr>
                </a:solidFill>
              </a:rPr>
              <a:t>～</a:t>
            </a:r>
            <a:r>
              <a:rPr lang="en-US" altLang="zh-CN" dirty="0">
                <a:solidFill>
                  <a:schemeClr val="tx1">
                    <a:lumMod val="50000"/>
                    <a:lumOff val="50000"/>
                  </a:schemeClr>
                </a:solidFill>
              </a:rPr>
              <a:t>n</a:t>
            </a:r>
            <a:r>
              <a:rPr lang="zh-CN" altLang="en-US" dirty="0">
                <a:solidFill>
                  <a:schemeClr val="tx1">
                    <a:lumMod val="50000"/>
                    <a:lumOff val="50000"/>
                  </a:schemeClr>
                </a:solidFill>
              </a:rPr>
              <a:t>的某一组排列，</a:t>
            </a:r>
            <a:r>
              <a:rPr lang="en-US" altLang="zh-CN" dirty="0">
                <a:solidFill>
                  <a:schemeClr val="tx1">
                    <a:lumMod val="50000"/>
                    <a:lumOff val="50000"/>
                  </a:schemeClr>
                </a:solidFill>
              </a:rPr>
              <a:t>N</a:t>
            </a:r>
            <a:r>
              <a:rPr lang="zh-CN" altLang="en-US" dirty="0">
                <a:solidFill>
                  <a:schemeClr val="tx1">
                    <a:lumMod val="50000"/>
                    <a:lumOff val="50000"/>
                  </a:schemeClr>
                </a:solidFill>
              </a:rPr>
              <a:t>为</a:t>
            </a:r>
            <a:r>
              <a:rPr lang="en-US" altLang="zh-CN" dirty="0">
                <a:solidFill>
                  <a:schemeClr val="tx1">
                    <a:lumMod val="50000"/>
                    <a:lumOff val="50000"/>
                  </a:schemeClr>
                </a:solidFill>
              </a:rPr>
              <a:t>1</a:t>
            </a:r>
            <a:r>
              <a:rPr lang="zh-CN" altLang="en-US" dirty="0">
                <a:solidFill>
                  <a:schemeClr val="tx1">
                    <a:lumMod val="50000"/>
                    <a:lumOff val="50000"/>
                  </a:schemeClr>
                </a:solidFill>
              </a:rPr>
              <a:t>～</a:t>
            </a:r>
            <a:r>
              <a:rPr lang="en-US" altLang="zh-CN" dirty="0">
                <a:solidFill>
                  <a:schemeClr val="tx1">
                    <a:lumMod val="50000"/>
                    <a:lumOff val="50000"/>
                  </a:schemeClr>
                </a:solidFill>
              </a:rPr>
              <a:t>n</a:t>
            </a:r>
            <a:r>
              <a:rPr lang="zh-CN" altLang="en-US" dirty="0">
                <a:solidFill>
                  <a:schemeClr val="tx1">
                    <a:lumMod val="50000"/>
                    <a:lumOff val="50000"/>
                  </a:schemeClr>
                </a:solidFill>
              </a:rPr>
              <a:t>的自然排列，则</a:t>
            </a:r>
            <a:r>
              <a:rPr lang="en-US" altLang="zh-CN" dirty="0">
                <a:solidFill>
                  <a:schemeClr val="tx1">
                    <a:lumMod val="50000"/>
                    <a:lumOff val="50000"/>
                  </a:schemeClr>
                </a:solidFill>
              </a:rPr>
              <a:t>FTM = M </a:t>
            </a:r>
            <a:r>
              <a:rPr lang="zh-CN" altLang="en-US" dirty="0">
                <a:solidFill>
                  <a:schemeClr val="tx1">
                    <a:lumMod val="50000"/>
                    <a:lumOff val="50000"/>
                  </a:schemeClr>
                </a:solidFill>
              </a:rPr>
              <a:t>是 </a:t>
            </a:r>
            <a:r>
              <a:rPr lang="en-US" altLang="zh-CN" dirty="0">
                <a:solidFill>
                  <a:schemeClr val="tx1">
                    <a:lumMod val="50000"/>
                    <a:lumOff val="50000"/>
                  </a:schemeClr>
                </a:solidFill>
              </a:rPr>
              <a:t>FTN = N </a:t>
            </a:r>
            <a:r>
              <a:rPr lang="zh-CN" altLang="en-US" dirty="0">
                <a:solidFill>
                  <a:schemeClr val="tx1">
                    <a:lumMod val="50000"/>
                    <a:lumOff val="50000"/>
                  </a:schemeClr>
                </a:solidFill>
              </a:rPr>
              <a:t>的充要条件。证明过程同上。</a:t>
            </a:r>
          </a:p>
          <a:p>
            <a:endParaRPr lang="zh-CN" altLang="en-US" dirty="0"/>
          </a:p>
        </p:txBody>
      </p:sp>
      <p:sp>
        <p:nvSpPr>
          <p:cNvPr id="17" name="文本框 16"/>
          <p:cNvSpPr txBox="1"/>
          <p:nvPr/>
        </p:nvSpPr>
        <p:spPr>
          <a:xfrm>
            <a:off x="488315" y="3293745"/>
            <a:ext cx="11287760" cy="368300"/>
          </a:xfrm>
          <a:prstGeom prst="rect">
            <a:avLst/>
          </a:prstGeom>
          <a:noFill/>
        </p:spPr>
        <p:txBody>
          <a:bodyPr wrap="none" rtlCol="0" anchor="t">
            <a:spAutoFit/>
          </a:bodyPr>
          <a:lstStyle/>
          <a:p>
            <a:r>
              <a:rPr lang="zh-CN" altLang="en-US" dirty="0">
                <a:solidFill>
                  <a:schemeClr val="tx1">
                    <a:lumMod val="50000"/>
                    <a:lumOff val="50000"/>
                  </a:schemeClr>
                </a:solidFill>
                <a:sym typeface="+mn-ea"/>
              </a:rPr>
              <a:t>定义：</a:t>
            </a:r>
            <a:r>
              <a:rPr lang="en-US" altLang="zh-CN" dirty="0">
                <a:solidFill>
                  <a:schemeClr val="tx1">
                    <a:lumMod val="50000"/>
                    <a:lumOff val="50000"/>
                  </a:schemeClr>
                </a:solidFill>
                <a:sym typeface="+mn-ea"/>
              </a:rPr>
              <a:t>F</a:t>
            </a:r>
            <a:r>
              <a:rPr lang="zh-CN" altLang="en-US" dirty="0">
                <a:solidFill>
                  <a:schemeClr val="tx1">
                    <a:lumMod val="50000"/>
                    <a:lumOff val="50000"/>
                  </a:schemeClr>
                </a:solidFill>
                <a:sym typeface="+mn-ea"/>
              </a:rPr>
              <a:t>和</a:t>
            </a:r>
            <a:r>
              <a:rPr lang="en-US" altLang="zh-CN" dirty="0">
                <a:solidFill>
                  <a:schemeClr val="tx1">
                    <a:lumMod val="50000"/>
                    <a:lumOff val="50000"/>
                  </a:schemeClr>
                </a:solidFill>
                <a:sym typeface="+mn-ea"/>
              </a:rPr>
              <a:t>T</a:t>
            </a:r>
            <a:r>
              <a:rPr lang="zh-CN" altLang="en-US" dirty="0">
                <a:solidFill>
                  <a:schemeClr val="tx1">
                    <a:lumMod val="50000"/>
                    <a:lumOff val="50000"/>
                  </a:schemeClr>
                </a:solidFill>
                <a:sym typeface="+mn-ea"/>
              </a:rPr>
              <a:t>均为</a:t>
            </a:r>
            <a:r>
              <a:rPr lang="en-US" altLang="zh-CN" dirty="0">
                <a:solidFill>
                  <a:schemeClr val="tx1">
                    <a:lumMod val="50000"/>
                    <a:lumOff val="50000"/>
                  </a:schemeClr>
                </a:solidFill>
                <a:sym typeface="+mn-ea"/>
              </a:rPr>
              <a:t>1</a:t>
            </a:r>
            <a:r>
              <a:rPr lang="zh-CN" altLang="en-US" dirty="0">
                <a:solidFill>
                  <a:schemeClr val="tx1">
                    <a:lumMod val="50000"/>
                    <a:lumOff val="50000"/>
                  </a:schemeClr>
                </a:solidFill>
                <a:sym typeface="+mn-ea"/>
              </a:rPr>
              <a:t>～</a:t>
            </a:r>
            <a:r>
              <a:rPr lang="en-US" altLang="zh-CN" dirty="0">
                <a:solidFill>
                  <a:schemeClr val="tx1">
                    <a:lumMod val="50000"/>
                    <a:lumOff val="50000"/>
                  </a:schemeClr>
                </a:solidFill>
                <a:sym typeface="+mn-ea"/>
              </a:rPr>
              <a:t>n</a:t>
            </a:r>
            <a:r>
              <a:rPr lang="zh-CN" altLang="en-US" dirty="0">
                <a:solidFill>
                  <a:schemeClr val="tx1">
                    <a:lumMod val="50000"/>
                    <a:lumOff val="50000"/>
                  </a:schemeClr>
                </a:solidFill>
                <a:sym typeface="+mn-ea"/>
              </a:rPr>
              <a:t>的一组排列，若对</a:t>
            </a:r>
            <a:r>
              <a:rPr lang="en-US" altLang="zh-CN" dirty="0">
                <a:solidFill>
                  <a:schemeClr val="tx1">
                    <a:lumMod val="50000"/>
                    <a:lumOff val="50000"/>
                  </a:schemeClr>
                </a:solidFill>
                <a:sym typeface="+mn-ea"/>
              </a:rPr>
              <a:t>1</a:t>
            </a:r>
            <a:r>
              <a:rPr lang="zh-CN" altLang="en-US" dirty="0">
                <a:solidFill>
                  <a:schemeClr val="tx1">
                    <a:lumMod val="50000"/>
                    <a:lumOff val="50000"/>
                  </a:schemeClr>
                </a:solidFill>
                <a:sym typeface="+mn-ea"/>
              </a:rPr>
              <a:t>～</a:t>
            </a:r>
            <a:r>
              <a:rPr lang="en-US" altLang="zh-CN" dirty="0">
                <a:solidFill>
                  <a:schemeClr val="tx1">
                    <a:lumMod val="50000"/>
                    <a:lumOff val="50000"/>
                  </a:schemeClr>
                </a:solidFill>
                <a:sym typeface="+mn-ea"/>
              </a:rPr>
              <a:t>n</a:t>
            </a:r>
            <a:r>
              <a:rPr lang="zh-CN" altLang="en-US" dirty="0">
                <a:solidFill>
                  <a:schemeClr val="tx1">
                    <a:lumMod val="50000"/>
                    <a:lumOff val="50000"/>
                  </a:schemeClr>
                </a:solidFill>
                <a:sym typeface="+mn-ea"/>
              </a:rPr>
              <a:t>的任意一组排列</a:t>
            </a:r>
            <a:r>
              <a:rPr lang="en-US" altLang="zh-CN" dirty="0">
                <a:solidFill>
                  <a:schemeClr val="tx1">
                    <a:lumMod val="50000"/>
                    <a:lumOff val="50000"/>
                  </a:schemeClr>
                </a:solidFill>
                <a:sym typeface="+mn-ea"/>
              </a:rPr>
              <a:t>O</a:t>
            </a:r>
            <a:r>
              <a:rPr lang="zh-CN" altLang="en-US" dirty="0">
                <a:solidFill>
                  <a:schemeClr val="tx1">
                    <a:lumMod val="50000"/>
                    <a:lumOff val="50000"/>
                  </a:schemeClr>
                </a:solidFill>
                <a:sym typeface="+mn-ea"/>
              </a:rPr>
              <a:t>，均有</a:t>
            </a:r>
            <a:r>
              <a:rPr lang="en-US" altLang="zh-CN" dirty="0">
                <a:solidFill>
                  <a:schemeClr val="tx1">
                    <a:lumMod val="50000"/>
                    <a:lumOff val="50000"/>
                  </a:schemeClr>
                </a:solidFill>
                <a:sym typeface="+mn-ea"/>
              </a:rPr>
              <a:t>FTO = O ,</a:t>
            </a:r>
            <a:r>
              <a:rPr lang="zh-CN" altLang="en-US" dirty="0">
                <a:solidFill>
                  <a:schemeClr val="tx1">
                    <a:lumMod val="50000"/>
                    <a:lumOff val="50000"/>
                  </a:schemeClr>
                </a:solidFill>
                <a:sym typeface="+mn-ea"/>
              </a:rPr>
              <a:t>则称</a:t>
            </a:r>
            <a:r>
              <a:rPr lang="en-US" altLang="zh-CN" dirty="0">
                <a:solidFill>
                  <a:schemeClr val="tx1">
                    <a:lumMod val="50000"/>
                    <a:lumOff val="50000"/>
                  </a:schemeClr>
                </a:solidFill>
                <a:sym typeface="+mn-ea"/>
              </a:rPr>
              <a:t>F</a:t>
            </a:r>
            <a:r>
              <a:rPr lang="zh-CN" altLang="en-US" dirty="0">
                <a:solidFill>
                  <a:schemeClr val="tx1">
                    <a:lumMod val="50000"/>
                    <a:lumOff val="50000"/>
                  </a:schemeClr>
                </a:solidFill>
                <a:sym typeface="+mn-ea"/>
              </a:rPr>
              <a:t>为</a:t>
            </a:r>
            <a:r>
              <a:rPr lang="en-US" altLang="zh-CN" dirty="0">
                <a:solidFill>
                  <a:schemeClr val="tx1">
                    <a:lumMod val="50000"/>
                    <a:lumOff val="50000"/>
                  </a:schemeClr>
                </a:solidFill>
                <a:sym typeface="+mn-ea"/>
              </a:rPr>
              <a:t>T</a:t>
            </a:r>
            <a:r>
              <a:rPr lang="zh-CN" altLang="en-US" dirty="0">
                <a:solidFill>
                  <a:schemeClr val="tx1">
                    <a:lumMod val="50000"/>
                    <a:lumOff val="50000"/>
                  </a:schemeClr>
                </a:solidFill>
                <a:sym typeface="+mn-ea"/>
              </a:rPr>
              <a:t>的逆排列</a:t>
            </a:r>
            <a:r>
              <a:rPr lang="en-US" altLang="zh-CN" dirty="0">
                <a:solidFill>
                  <a:schemeClr val="tx1">
                    <a:lumMod val="50000"/>
                    <a:lumOff val="50000"/>
                  </a:schemeClr>
                </a:solidFill>
                <a:sym typeface="+mn-ea"/>
              </a:rPr>
              <a:t>,</a:t>
            </a:r>
            <a:r>
              <a:rPr lang="zh-CN" altLang="en-US" dirty="0">
                <a:solidFill>
                  <a:schemeClr val="tx1">
                    <a:lumMod val="50000"/>
                    <a:lumOff val="50000"/>
                  </a:schemeClr>
                </a:solidFill>
                <a:sym typeface="+mn-ea"/>
              </a:rPr>
              <a:t>记为</a:t>
            </a:r>
            <a:r>
              <a:rPr lang="en-US" altLang="zh-CN" dirty="0">
                <a:solidFill>
                  <a:schemeClr val="tx1">
                    <a:lumMod val="50000"/>
                    <a:lumOff val="50000"/>
                  </a:schemeClr>
                </a:solidFill>
                <a:sym typeface="+mn-ea"/>
              </a:rPr>
              <a:t>F=T</a:t>
            </a:r>
            <a:r>
              <a:rPr lang="en-US" altLang="zh-CN" baseline="30000" dirty="0">
                <a:solidFill>
                  <a:schemeClr val="tx1">
                    <a:lumMod val="50000"/>
                    <a:lumOff val="50000"/>
                  </a:schemeClr>
                </a:solidFill>
                <a:sym typeface="+mn-ea"/>
              </a:rPr>
              <a:t>-1</a:t>
            </a:r>
            <a:r>
              <a:rPr lang="zh-CN" altLang="en-US" dirty="0">
                <a:solidFill>
                  <a:schemeClr val="tx1">
                    <a:lumMod val="50000"/>
                    <a:lumOff val="50000"/>
                  </a:schemeClr>
                </a:solidFill>
                <a:sym typeface="+mn-ea"/>
              </a:rPr>
              <a:t>。</a:t>
            </a:r>
            <a:endParaRPr lang="zh-CN" altLang="en-US" dirty="0">
              <a:solidFill>
                <a:schemeClr val="tx1">
                  <a:lumMod val="50000"/>
                  <a:lumOff val="50000"/>
                </a:schemeClr>
              </a:solidFill>
            </a:endParaRPr>
          </a:p>
        </p:txBody>
      </p:sp>
      <p:sp>
        <p:nvSpPr>
          <p:cNvPr id="21" name="文本框 20"/>
          <p:cNvSpPr txBox="1"/>
          <p:nvPr/>
        </p:nvSpPr>
        <p:spPr>
          <a:xfrm>
            <a:off x="488315" y="3743325"/>
            <a:ext cx="9803130" cy="368300"/>
          </a:xfrm>
          <a:prstGeom prst="rect">
            <a:avLst/>
          </a:prstGeom>
          <a:noFill/>
        </p:spPr>
        <p:txBody>
          <a:bodyPr wrap="none" rtlCol="0" anchor="t">
            <a:spAutoFit/>
          </a:bodyPr>
          <a:lstStyle/>
          <a:p>
            <a:r>
              <a:rPr lang="zh-CN" altLang="en-US" dirty="0">
                <a:solidFill>
                  <a:schemeClr val="tx1">
                    <a:lumMod val="50000"/>
                    <a:lumOff val="50000"/>
                  </a:schemeClr>
                </a:solidFill>
                <a:sym typeface="+mn-ea"/>
              </a:rPr>
              <a:t>推论：</a:t>
            </a:r>
            <a:r>
              <a:rPr lang="en-US" altLang="zh-CN" dirty="0">
                <a:solidFill>
                  <a:schemeClr val="tx1">
                    <a:lumMod val="50000"/>
                    <a:lumOff val="50000"/>
                  </a:schemeClr>
                </a:solidFill>
                <a:sym typeface="+mn-ea"/>
              </a:rPr>
              <a:t>F</a:t>
            </a:r>
            <a:r>
              <a:rPr lang="zh-CN" altLang="en-US" dirty="0">
                <a:solidFill>
                  <a:schemeClr val="tx1">
                    <a:lumMod val="50000"/>
                    <a:lumOff val="50000"/>
                  </a:schemeClr>
                </a:solidFill>
                <a:sym typeface="+mn-ea"/>
              </a:rPr>
              <a:t>和</a:t>
            </a:r>
            <a:r>
              <a:rPr lang="en-US" altLang="zh-CN" dirty="0">
                <a:solidFill>
                  <a:schemeClr val="tx1">
                    <a:lumMod val="50000"/>
                    <a:lumOff val="50000"/>
                  </a:schemeClr>
                </a:solidFill>
                <a:sym typeface="+mn-ea"/>
              </a:rPr>
              <a:t>T</a:t>
            </a:r>
            <a:r>
              <a:rPr lang="zh-CN" altLang="en-US" dirty="0">
                <a:solidFill>
                  <a:schemeClr val="tx1">
                    <a:lumMod val="50000"/>
                    <a:lumOff val="50000"/>
                  </a:schemeClr>
                </a:solidFill>
                <a:sym typeface="+mn-ea"/>
              </a:rPr>
              <a:t>均为</a:t>
            </a:r>
            <a:r>
              <a:rPr lang="en-US" altLang="zh-CN" dirty="0">
                <a:solidFill>
                  <a:schemeClr val="tx1">
                    <a:lumMod val="50000"/>
                    <a:lumOff val="50000"/>
                  </a:schemeClr>
                </a:solidFill>
                <a:sym typeface="+mn-ea"/>
              </a:rPr>
              <a:t>1</a:t>
            </a:r>
            <a:r>
              <a:rPr lang="zh-CN" altLang="en-US" dirty="0">
                <a:solidFill>
                  <a:schemeClr val="tx1">
                    <a:lumMod val="50000"/>
                    <a:lumOff val="50000"/>
                  </a:schemeClr>
                </a:solidFill>
                <a:sym typeface="+mn-ea"/>
              </a:rPr>
              <a:t>～</a:t>
            </a:r>
            <a:r>
              <a:rPr lang="en-US" altLang="zh-CN" dirty="0">
                <a:solidFill>
                  <a:schemeClr val="tx1">
                    <a:lumMod val="50000"/>
                    <a:lumOff val="50000"/>
                  </a:schemeClr>
                </a:solidFill>
                <a:sym typeface="+mn-ea"/>
              </a:rPr>
              <a:t>n</a:t>
            </a:r>
            <a:r>
              <a:rPr lang="zh-CN" altLang="en-US" dirty="0">
                <a:solidFill>
                  <a:schemeClr val="tx1">
                    <a:lumMod val="50000"/>
                    <a:lumOff val="50000"/>
                  </a:schemeClr>
                </a:solidFill>
                <a:sym typeface="+mn-ea"/>
              </a:rPr>
              <a:t>的一组排列，若对</a:t>
            </a:r>
            <a:r>
              <a:rPr lang="en-US" altLang="zh-CN" dirty="0">
                <a:solidFill>
                  <a:schemeClr val="tx1">
                    <a:lumMod val="50000"/>
                    <a:lumOff val="50000"/>
                  </a:schemeClr>
                </a:solidFill>
                <a:sym typeface="+mn-ea"/>
              </a:rPr>
              <a:t>1</a:t>
            </a:r>
            <a:r>
              <a:rPr lang="zh-CN" altLang="en-US" dirty="0">
                <a:solidFill>
                  <a:schemeClr val="tx1">
                    <a:lumMod val="50000"/>
                    <a:lumOff val="50000"/>
                  </a:schemeClr>
                </a:solidFill>
                <a:sym typeface="+mn-ea"/>
              </a:rPr>
              <a:t>～</a:t>
            </a:r>
            <a:r>
              <a:rPr lang="en-US" altLang="zh-CN" dirty="0">
                <a:solidFill>
                  <a:schemeClr val="tx1">
                    <a:lumMod val="50000"/>
                    <a:lumOff val="50000"/>
                  </a:schemeClr>
                </a:solidFill>
                <a:sym typeface="+mn-ea"/>
              </a:rPr>
              <a:t>n</a:t>
            </a:r>
            <a:r>
              <a:rPr lang="zh-CN" altLang="en-US" dirty="0">
                <a:solidFill>
                  <a:schemeClr val="tx1">
                    <a:lumMod val="50000"/>
                    <a:lumOff val="50000"/>
                  </a:schemeClr>
                </a:solidFill>
                <a:sym typeface="+mn-ea"/>
              </a:rPr>
              <a:t>的某一组排列</a:t>
            </a:r>
            <a:r>
              <a:rPr lang="en-US" altLang="zh-CN" dirty="0">
                <a:solidFill>
                  <a:schemeClr val="tx1">
                    <a:lumMod val="50000"/>
                    <a:lumOff val="50000"/>
                  </a:schemeClr>
                </a:solidFill>
                <a:sym typeface="+mn-ea"/>
              </a:rPr>
              <a:t>M</a:t>
            </a:r>
            <a:r>
              <a:rPr lang="zh-CN" altLang="en-US" dirty="0">
                <a:solidFill>
                  <a:schemeClr val="tx1">
                    <a:lumMod val="50000"/>
                    <a:lumOff val="50000"/>
                  </a:schemeClr>
                </a:solidFill>
                <a:sym typeface="+mn-ea"/>
              </a:rPr>
              <a:t>，有</a:t>
            </a:r>
            <a:r>
              <a:rPr lang="en-US" altLang="zh-CN" dirty="0">
                <a:solidFill>
                  <a:schemeClr val="tx1">
                    <a:lumMod val="50000"/>
                    <a:lumOff val="50000"/>
                  </a:schemeClr>
                </a:solidFill>
                <a:sym typeface="+mn-ea"/>
              </a:rPr>
              <a:t>FTM = M ,</a:t>
            </a:r>
            <a:r>
              <a:rPr lang="zh-CN" altLang="en-US" dirty="0">
                <a:solidFill>
                  <a:schemeClr val="tx1">
                    <a:lumMod val="50000"/>
                    <a:lumOff val="50000"/>
                  </a:schemeClr>
                </a:solidFill>
                <a:sym typeface="+mn-ea"/>
              </a:rPr>
              <a:t>则</a:t>
            </a:r>
            <a:r>
              <a:rPr lang="en-US" altLang="zh-CN" dirty="0">
                <a:solidFill>
                  <a:schemeClr val="tx1">
                    <a:lumMod val="50000"/>
                    <a:lumOff val="50000"/>
                  </a:schemeClr>
                </a:solidFill>
                <a:sym typeface="+mn-ea"/>
              </a:rPr>
              <a:t>F</a:t>
            </a:r>
            <a:r>
              <a:rPr lang="zh-CN" altLang="en-US" dirty="0">
                <a:solidFill>
                  <a:schemeClr val="tx1">
                    <a:lumMod val="50000"/>
                    <a:lumOff val="50000"/>
                  </a:schemeClr>
                </a:solidFill>
                <a:sym typeface="+mn-ea"/>
              </a:rPr>
              <a:t>便为</a:t>
            </a:r>
            <a:r>
              <a:rPr lang="en-US" altLang="zh-CN" dirty="0">
                <a:solidFill>
                  <a:schemeClr val="tx1">
                    <a:lumMod val="50000"/>
                    <a:lumOff val="50000"/>
                  </a:schemeClr>
                </a:solidFill>
                <a:sym typeface="+mn-ea"/>
              </a:rPr>
              <a:t>T</a:t>
            </a:r>
            <a:r>
              <a:rPr lang="zh-CN" altLang="en-US" dirty="0">
                <a:solidFill>
                  <a:schemeClr val="tx1">
                    <a:lumMod val="50000"/>
                    <a:lumOff val="50000"/>
                  </a:schemeClr>
                </a:solidFill>
                <a:sym typeface="+mn-ea"/>
              </a:rPr>
              <a:t>的逆排列。</a:t>
            </a:r>
            <a:endParaRPr lang="zh-CN" altLang="en-US" dirty="0">
              <a:solidFill>
                <a:schemeClr val="tx1">
                  <a:lumMod val="50000"/>
                  <a:lumOff val="50000"/>
                </a:schemeClr>
              </a:solidFill>
            </a:endParaRPr>
          </a:p>
        </p:txBody>
      </p:sp>
      <p:sp>
        <p:nvSpPr>
          <p:cNvPr id="22" name="文本框 21"/>
          <p:cNvSpPr txBox="1"/>
          <p:nvPr/>
        </p:nvSpPr>
        <p:spPr>
          <a:xfrm>
            <a:off x="580390" y="5775325"/>
            <a:ext cx="11249025" cy="922020"/>
          </a:xfrm>
          <a:prstGeom prst="rect">
            <a:avLst/>
          </a:prstGeom>
          <a:noFill/>
        </p:spPr>
        <p:txBody>
          <a:bodyPr wrap="square" rtlCol="0">
            <a:spAutoFit/>
          </a:bodyPr>
          <a:lstStyle/>
          <a:p>
            <a:r>
              <a:rPr lang="zh-CN" altLang="en-US" dirty="0">
                <a:solidFill>
                  <a:srgbClr val="FF0000"/>
                </a:solidFill>
              </a:rPr>
              <a:t>若</a:t>
            </a:r>
            <a:r>
              <a:rPr lang="en-US" altLang="zh-CN" dirty="0">
                <a:solidFill>
                  <a:srgbClr val="FF0000"/>
                </a:solidFill>
              </a:rPr>
              <a:t>F</a:t>
            </a:r>
            <a:r>
              <a:rPr lang="zh-CN" altLang="en-US" dirty="0">
                <a:solidFill>
                  <a:srgbClr val="FF0000"/>
                </a:solidFill>
              </a:rPr>
              <a:t>是</a:t>
            </a:r>
            <a:r>
              <a:rPr lang="en-US" altLang="zh-CN" dirty="0">
                <a:solidFill>
                  <a:srgbClr val="FF0000"/>
                </a:solidFill>
              </a:rPr>
              <a:t>T</a:t>
            </a:r>
            <a:r>
              <a:rPr lang="zh-CN" altLang="en-US" dirty="0">
                <a:solidFill>
                  <a:srgbClr val="FF0000"/>
                </a:solidFill>
              </a:rPr>
              <a:t>的逆排列，则</a:t>
            </a:r>
            <a:r>
              <a:rPr lang="en-US" altLang="zh-CN" dirty="0">
                <a:solidFill>
                  <a:srgbClr val="FF0000"/>
                </a:solidFill>
              </a:rPr>
              <a:t>T</a:t>
            </a:r>
            <a:r>
              <a:rPr lang="zh-CN" altLang="en-US" dirty="0">
                <a:solidFill>
                  <a:srgbClr val="FF0000"/>
                </a:solidFill>
              </a:rPr>
              <a:t>也是</a:t>
            </a:r>
            <a:r>
              <a:rPr lang="en-US" altLang="zh-CN" dirty="0">
                <a:solidFill>
                  <a:srgbClr val="FF0000"/>
                </a:solidFill>
              </a:rPr>
              <a:t>F</a:t>
            </a:r>
            <a:r>
              <a:rPr lang="zh-CN" altLang="en-US" dirty="0">
                <a:solidFill>
                  <a:srgbClr val="FF0000"/>
                </a:solidFill>
              </a:rPr>
              <a:t>的逆排列。</a:t>
            </a:r>
          </a:p>
          <a:p>
            <a:r>
              <a:rPr lang="zh-CN" altLang="en-US" dirty="0">
                <a:solidFill>
                  <a:schemeClr val="tx1">
                    <a:lumMod val="50000"/>
                    <a:lumOff val="50000"/>
                  </a:schemeClr>
                </a:solidFill>
              </a:rPr>
              <a:t>证明：因为</a:t>
            </a:r>
            <a:r>
              <a:rPr lang="en-US" altLang="zh-CN" dirty="0">
                <a:solidFill>
                  <a:schemeClr val="tx1">
                    <a:lumMod val="50000"/>
                    <a:lumOff val="50000"/>
                  </a:schemeClr>
                </a:solidFill>
              </a:rPr>
              <a:t>F</a:t>
            </a:r>
            <a:r>
              <a:rPr lang="zh-CN" altLang="en-US" dirty="0">
                <a:solidFill>
                  <a:schemeClr val="tx1">
                    <a:lumMod val="50000"/>
                    <a:lumOff val="50000"/>
                  </a:schemeClr>
                </a:solidFill>
              </a:rPr>
              <a:t>是</a:t>
            </a:r>
            <a:r>
              <a:rPr lang="en-US" altLang="zh-CN" dirty="0">
                <a:solidFill>
                  <a:schemeClr val="tx1">
                    <a:lumMod val="50000"/>
                    <a:lumOff val="50000"/>
                  </a:schemeClr>
                </a:solidFill>
              </a:rPr>
              <a:t>T</a:t>
            </a:r>
            <a:r>
              <a:rPr lang="zh-CN" altLang="en-US" dirty="0">
                <a:solidFill>
                  <a:schemeClr val="tx1">
                    <a:lumMod val="50000"/>
                    <a:lumOff val="50000"/>
                  </a:schemeClr>
                </a:solidFill>
              </a:rPr>
              <a:t>的逆排列，所以</a:t>
            </a:r>
            <a:r>
              <a:rPr lang="en-US" altLang="zh-CN" dirty="0">
                <a:solidFill>
                  <a:schemeClr val="tx1">
                    <a:lumMod val="50000"/>
                    <a:lumOff val="50000"/>
                  </a:schemeClr>
                </a:solidFill>
              </a:rPr>
              <a:t>FTN = N</a:t>
            </a:r>
            <a:r>
              <a:rPr lang="zh-CN" altLang="en-US" dirty="0">
                <a:solidFill>
                  <a:schemeClr val="tx1">
                    <a:lumMod val="50000"/>
                    <a:lumOff val="50000"/>
                  </a:schemeClr>
                </a:solidFill>
              </a:rPr>
              <a:t>；两边同时取</a:t>
            </a:r>
            <a:r>
              <a:rPr lang="en-US" altLang="zh-CN" dirty="0">
                <a:solidFill>
                  <a:schemeClr val="tx1">
                    <a:lumMod val="50000"/>
                    <a:lumOff val="50000"/>
                  </a:schemeClr>
                </a:solidFill>
              </a:rPr>
              <a:t>T</a:t>
            </a:r>
            <a:r>
              <a:rPr lang="zh-CN" altLang="en-US" dirty="0">
                <a:solidFill>
                  <a:schemeClr val="tx1">
                    <a:lumMod val="50000"/>
                    <a:lumOff val="50000"/>
                  </a:schemeClr>
                </a:solidFill>
              </a:rPr>
              <a:t>排列变换，则有</a:t>
            </a:r>
            <a:r>
              <a:rPr lang="en-US" altLang="zh-CN" dirty="0">
                <a:solidFill>
                  <a:schemeClr val="tx1">
                    <a:lumMod val="50000"/>
                    <a:lumOff val="50000"/>
                  </a:schemeClr>
                </a:solidFill>
              </a:rPr>
              <a:t>TFTN = TN</a:t>
            </a:r>
            <a:r>
              <a:rPr lang="zh-CN" altLang="en-US" dirty="0">
                <a:solidFill>
                  <a:schemeClr val="tx1">
                    <a:lumMod val="50000"/>
                    <a:lumOff val="50000"/>
                  </a:schemeClr>
                </a:solidFill>
              </a:rPr>
              <a:t>；又因为</a:t>
            </a:r>
            <a:r>
              <a:rPr lang="en-US" altLang="zh-CN" dirty="0">
                <a:solidFill>
                  <a:schemeClr val="tx1">
                    <a:lumMod val="50000"/>
                    <a:lumOff val="50000"/>
                  </a:schemeClr>
                </a:solidFill>
              </a:rPr>
              <a:t>TN = T</a:t>
            </a:r>
            <a:r>
              <a:rPr lang="zh-CN" altLang="en-US" dirty="0">
                <a:solidFill>
                  <a:schemeClr val="tx1">
                    <a:lumMod val="50000"/>
                    <a:lumOff val="50000"/>
                  </a:schemeClr>
                </a:solidFill>
              </a:rPr>
              <a:t>，</a:t>
            </a:r>
          </a:p>
          <a:p>
            <a:r>
              <a:rPr lang="zh-CN" altLang="en-US" dirty="0">
                <a:solidFill>
                  <a:schemeClr val="tx1">
                    <a:lumMod val="50000"/>
                    <a:lumOff val="50000"/>
                  </a:schemeClr>
                </a:solidFill>
              </a:rPr>
              <a:t>故</a:t>
            </a:r>
            <a:r>
              <a:rPr lang="en-US" altLang="zh-CN" dirty="0">
                <a:solidFill>
                  <a:schemeClr val="tx1">
                    <a:lumMod val="50000"/>
                    <a:lumOff val="50000"/>
                  </a:schemeClr>
                </a:solidFill>
              </a:rPr>
              <a:t>TFT = T</a:t>
            </a:r>
            <a:r>
              <a:rPr lang="zh-CN" altLang="en-US" dirty="0">
                <a:solidFill>
                  <a:schemeClr val="tx1">
                    <a:lumMod val="50000"/>
                    <a:lumOff val="50000"/>
                  </a:schemeClr>
                </a:solidFill>
              </a:rPr>
              <a:t>，因此</a:t>
            </a:r>
            <a:r>
              <a:rPr lang="en-US" altLang="zh-CN" dirty="0">
                <a:solidFill>
                  <a:schemeClr val="tx1">
                    <a:lumMod val="50000"/>
                    <a:lumOff val="50000"/>
                  </a:schemeClr>
                </a:solidFill>
              </a:rPr>
              <a:t>T</a:t>
            </a:r>
            <a:r>
              <a:rPr lang="zh-CN" altLang="en-US" dirty="0">
                <a:solidFill>
                  <a:schemeClr val="tx1">
                    <a:lumMod val="50000"/>
                    <a:lumOff val="50000"/>
                  </a:schemeClr>
                </a:solidFill>
              </a:rPr>
              <a:t>也是</a:t>
            </a:r>
            <a:r>
              <a:rPr lang="en-US" altLang="zh-CN" dirty="0">
                <a:solidFill>
                  <a:schemeClr val="tx1">
                    <a:lumMod val="50000"/>
                    <a:lumOff val="50000"/>
                  </a:schemeClr>
                </a:solidFill>
              </a:rPr>
              <a:t>F</a:t>
            </a:r>
            <a:r>
              <a:rPr lang="zh-CN" altLang="en-US" dirty="0">
                <a:solidFill>
                  <a:schemeClr val="tx1">
                    <a:lumMod val="50000"/>
                    <a:lumOff val="50000"/>
                  </a:schemeClr>
                </a:solidFill>
              </a:rPr>
              <a:t>的逆排列。</a:t>
            </a: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35" y="170180"/>
            <a:ext cx="560070" cy="420370"/>
            <a:chOff x="-1" y="268"/>
            <a:chExt cx="882" cy="662"/>
          </a:xfrm>
        </p:grpSpPr>
        <p:sp>
          <p:nvSpPr>
            <p:cNvPr id="2" name="任意多边形 1"/>
            <p:cNvSpPr/>
            <p:nvPr/>
          </p:nvSpPr>
          <p:spPr>
            <a:xfrm>
              <a:off x="-1" y="294"/>
              <a:ext cx="882" cy="63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882" h="636">
                  <a:moveTo>
                    <a:pt x="0" y="0"/>
                  </a:moveTo>
                  <a:lnTo>
                    <a:pt x="882" y="0"/>
                  </a:lnTo>
                  <a:lnTo>
                    <a:pt x="723" y="636"/>
                  </a:lnTo>
                  <a:lnTo>
                    <a:pt x="0" y="636"/>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平行四边形 3"/>
            <p:cNvSpPr/>
            <p:nvPr/>
          </p:nvSpPr>
          <p:spPr>
            <a:xfrm>
              <a:off x="240" y="268"/>
              <a:ext cx="425" cy="662"/>
            </a:xfrm>
            <a:prstGeom prst="parallelogram">
              <a:avLst>
                <a:gd name="adj" fmla="val 40235"/>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86740" y="108585"/>
            <a:ext cx="1929130" cy="429895"/>
          </a:xfrm>
          <a:prstGeom prst="rect">
            <a:avLst/>
          </a:prstGeom>
          <a:noFill/>
        </p:spPr>
        <p:txBody>
          <a:bodyPr wrap="square" rtlCol="0">
            <a:spAutoFit/>
          </a:bodyPr>
          <a:lstStyle/>
          <a:p>
            <a:pPr algn="dist">
              <a:lnSpc>
                <a:spcPct val="110000"/>
              </a:lnSpc>
            </a:pPr>
            <a:r>
              <a:rPr lang="en-US" altLang="zh-CN"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tensor</a:t>
            </a:r>
            <a:r>
              <a:rPr lang="zh-CN" altLang="en-US"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的操作</a:t>
            </a:r>
          </a:p>
        </p:txBody>
      </p:sp>
      <p:sp>
        <p:nvSpPr>
          <p:cNvPr id="3" name="文本框 2"/>
          <p:cNvSpPr txBox="1"/>
          <p:nvPr/>
        </p:nvSpPr>
        <p:spPr>
          <a:xfrm>
            <a:off x="0" y="958850"/>
            <a:ext cx="2713990" cy="5631180"/>
          </a:xfrm>
          <a:prstGeom prst="rect">
            <a:avLst/>
          </a:prstGeom>
          <a:noFill/>
        </p:spPr>
        <p:txBody>
          <a:bodyPr wrap="square" rtlCol="0">
            <a:spAutoFit/>
          </a:bodyPr>
          <a:lstStyle/>
          <a:p>
            <a:r>
              <a:rPr lang="zh-CN" altLang="en-US" dirty="0">
                <a:solidFill>
                  <a:schemeClr val="tx1">
                    <a:lumMod val="50000"/>
                    <a:lumOff val="50000"/>
                  </a:schemeClr>
                </a:solidFill>
              </a:rPr>
              <a:t>线性代数上的转置：</a:t>
            </a:r>
          </a:p>
          <a:p>
            <a:endParaRPr lang="zh-CN" altLang="en-US" dirty="0">
              <a:solidFill>
                <a:schemeClr val="tx1">
                  <a:lumMod val="50000"/>
                  <a:lumOff val="50000"/>
                </a:schemeClr>
              </a:solidFill>
            </a:endParaRPr>
          </a:p>
          <a:p>
            <a:r>
              <a:rPr lang="en-US" altLang="zh-CN" dirty="0">
                <a:solidFill>
                  <a:schemeClr val="tx1">
                    <a:lumMod val="50000"/>
                    <a:lumOff val="50000"/>
                  </a:schemeClr>
                </a:solidFill>
              </a:rPr>
              <a:t>a = [[1,2,3],</a:t>
            </a:r>
          </a:p>
          <a:p>
            <a:r>
              <a:rPr lang="en-US" altLang="zh-CN" dirty="0">
                <a:solidFill>
                  <a:schemeClr val="tx1">
                    <a:lumMod val="50000"/>
                    <a:lumOff val="50000"/>
                  </a:schemeClr>
                </a:solidFill>
              </a:rPr>
              <a:t>       [4,5,6]]</a:t>
            </a:r>
            <a:endParaRPr lang="zh-CN" altLang="en-US" dirty="0">
              <a:solidFill>
                <a:schemeClr val="tx1">
                  <a:lumMod val="50000"/>
                  <a:lumOff val="50000"/>
                </a:schemeClr>
              </a:solidFill>
            </a:endParaRPr>
          </a:p>
          <a:p>
            <a:endParaRPr lang="zh-CN" altLang="en-US" dirty="0">
              <a:solidFill>
                <a:schemeClr val="tx1">
                  <a:lumMod val="50000"/>
                  <a:lumOff val="50000"/>
                </a:schemeClr>
              </a:solidFill>
            </a:endParaRPr>
          </a:p>
          <a:p>
            <a:r>
              <a:rPr lang="en-US" altLang="zh-CN" dirty="0" err="1">
                <a:solidFill>
                  <a:schemeClr val="tx1">
                    <a:lumMod val="50000"/>
                    <a:lumOff val="50000"/>
                  </a:schemeClr>
                </a:solidFill>
              </a:rPr>
              <a:t>a</a:t>
            </a:r>
            <a:r>
              <a:rPr lang="en-US" altLang="zh-CN" baseline="30000" dirty="0" err="1">
                <a:solidFill>
                  <a:schemeClr val="tx1">
                    <a:lumMod val="50000"/>
                    <a:lumOff val="50000"/>
                  </a:schemeClr>
                </a:solidFill>
              </a:rPr>
              <a:t>T</a:t>
            </a:r>
            <a:r>
              <a:rPr lang="en-US" altLang="zh-CN" dirty="0">
                <a:solidFill>
                  <a:schemeClr val="tx1">
                    <a:lumMod val="50000"/>
                    <a:lumOff val="50000"/>
                  </a:schemeClr>
                </a:solidFill>
              </a:rPr>
              <a:t>= [[1,4],</a:t>
            </a:r>
          </a:p>
          <a:p>
            <a:r>
              <a:rPr lang="en-US" altLang="zh-CN" dirty="0">
                <a:solidFill>
                  <a:schemeClr val="tx1">
                    <a:lumMod val="50000"/>
                    <a:lumOff val="50000"/>
                  </a:schemeClr>
                </a:solidFill>
              </a:rPr>
              <a:t>        [2,5],</a:t>
            </a:r>
          </a:p>
          <a:p>
            <a:r>
              <a:rPr lang="en-US" altLang="zh-CN" dirty="0">
                <a:solidFill>
                  <a:schemeClr val="tx1">
                    <a:lumMod val="50000"/>
                    <a:lumOff val="50000"/>
                  </a:schemeClr>
                </a:solidFill>
              </a:rPr>
              <a:t>        [3,6]]</a:t>
            </a:r>
          </a:p>
          <a:p>
            <a:endParaRPr lang="en-US" altLang="zh-CN" dirty="0">
              <a:solidFill>
                <a:schemeClr val="tx1">
                  <a:lumMod val="50000"/>
                  <a:lumOff val="50000"/>
                </a:schemeClr>
              </a:solidFill>
            </a:endParaRPr>
          </a:p>
          <a:p>
            <a:endParaRPr lang="en-US" altLang="zh-CN" dirty="0">
              <a:solidFill>
                <a:schemeClr val="tx1">
                  <a:lumMod val="50000"/>
                  <a:lumOff val="50000"/>
                </a:schemeClr>
              </a:solidFill>
            </a:endParaRPr>
          </a:p>
          <a:p>
            <a:r>
              <a:rPr lang="en-US" altLang="zh-CN" dirty="0">
                <a:solidFill>
                  <a:schemeClr val="tx1">
                    <a:lumMod val="50000"/>
                    <a:lumOff val="50000"/>
                  </a:schemeClr>
                </a:solidFill>
              </a:rPr>
              <a:t>a(0,0) = 1    </a:t>
            </a:r>
            <a:r>
              <a:rPr lang="en-US" altLang="zh-CN" dirty="0" err="1">
                <a:solidFill>
                  <a:schemeClr val="tx1">
                    <a:lumMod val="50000"/>
                    <a:lumOff val="50000"/>
                  </a:schemeClr>
                </a:solidFill>
                <a:sym typeface="+mn-ea"/>
              </a:rPr>
              <a:t>a</a:t>
            </a:r>
            <a:r>
              <a:rPr lang="en-US" altLang="zh-CN" baseline="30000" dirty="0" err="1">
                <a:solidFill>
                  <a:schemeClr val="tx1">
                    <a:lumMod val="50000"/>
                    <a:lumOff val="50000"/>
                  </a:schemeClr>
                </a:solidFill>
                <a:sym typeface="+mn-ea"/>
              </a:rPr>
              <a:t>T</a:t>
            </a:r>
            <a:r>
              <a:rPr lang="en-US" altLang="zh-CN" dirty="0">
                <a:solidFill>
                  <a:schemeClr val="tx1">
                    <a:lumMod val="50000"/>
                    <a:lumOff val="50000"/>
                  </a:schemeClr>
                </a:solidFill>
              </a:rPr>
              <a:t>(0,0) = 1</a:t>
            </a:r>
          </a:p>
          <a:p>
            <a:r>
              <a:rPr lang="en-US" altLang="zh-CN" dirty="0">
                <a:solidFill>
                  <a:schemeClr val="tx1">
                    <a:lumMod val="50000"/>
                    <a:lumOff val="50000"/>
                  </a:schemeClr>
                </a:solidFill>
              </a:rPr>
              <a:t>a(0,1) = 2    </a:t>
            </a:r>
            <a:r>
              <a:rPr lang="en-US" altLang="zh-CN" dirty="0" err="1">
                <a:solidFill>
                  <a:schemeClr val="tx1">
                    <a:lumMod val="50000"/>
                    <a:lumOff val="50000"/>
                  </a:schemeClr>
                </a:solidFill>
                <a:sym typeface="+mn-ea"/>
              </a:rPr>
              <a:t>a</a:t>
            </a:r>
            <a:r>
              <a:rPr lang="en-US" altLang="zh-CN" baseline="30000" dirty="0" err="1">
                <a:solidFill>
                  <a:schemeClr val="tx1">
                    <a:lumMod val="50000"/>
                    <a:lumOff val="50000"/>
                  </a:schemeClr>
                </a:solidFill>
                <a:sym typeface="+mn-ea"/>
              </a:rPr>
              <a:t>T</a:t>
            </a:r>
            <a:r>
              <a:rPr lang="en-US" altLang="zh-CN" dirty="0">
                <a:solidFill>
                  <a:schemeClr val="tx1">
                    <a:lumMod val="50000"/>
                    <a:lumOff val="50000"/>
                  </a:schemeClr>
                </a:solidFill>
                <a:sym typeface="+mn-ea"/>
              </a:rPr>
              <a:t>(1,0) = 2</a:t>
            </a:r>
            <a:endParaRPr lang="en-US" altLang="zh-CN" dirty="0">
              <a:solidFill>
                <a:schemeClr val="tx1">
                  <a:lumMod val="50000"/>
                  <a:lumOff val="50000"/>
                </a:schemeClr>
              </a:solidFill>
            </a:endParaRPr>
          </a:p>
          <a:p>
            <a:r>
              <a:rPr lang="en-US" altLang="zh-CN" dirty="0">
                <a:solidFill>
                  <a:schemeClr val="tx1">
                    <a:lumMod val="50000"/>
                    <a:lumOff val="50000"/>
                  </a:schemeClr>
                </a:solidFill>
              </a:rPr>
              <a:t>a(0,2) = 3    </a:t>
            </a:r>
            <a:r>
              <a:rPr lang="en-US" altLang="zh-CN" dirty="0" err="1">
                <a:solidFill>
                  <a:schemeClr val="tx1">
                    <a:lumMod val="50000"/>
                    <a:lumOff val="50000"/>
                  </a:schemeClr>
                </a:solidFill>
                <a:sym typeface="+mn-ea"/>
              </a:rPr>
              <a:t>a</a:t>
            </a:r>
            <a:r>
              <a:rPr lang="en-US" altLang="zh-CN" baseline="30000" dirty="0" err="1">
                <a:solidFill>
                  <a:schemeClr val="tx1">
                    <a:lumMod val="50000"/>
                    <a:lumOff val="50000"/>
                  </a:schemeClr>
                </a:solidFill>
                <a:sym typeface="+mn-ea"/>
              </a:rPr>
              <a:t>T</a:t>
            </a:r>
            <a:r>
              <a:rPr lang="en-US" altLang="zh-CN" dirty="0">
                <a:solidFill>
                  <a:schemeClr val="tx1">
                    <a:lumMod val="50000"/>
                    <a:lumOff val="50000"/>
                  </a:schemeClr>
                </a:solidFill>
                <a:sym typeface="+mn-ea"/>
              </a:rPr>
              <a:t>(2,0) = 3</a:t>
            </a:r>
            <a:endParaRPr lang="en-US" altLang="zh-CN" dirty="0">
              <a:solidFill>
                <a:schemeClr val="tx1">
                  <a:lumMod val="50000"/>
                  <a:lumOff val="50000"/>
                </a:schemeClr>
              </a:solidFill>
            </a:endParaRPr>
          </a:p>
          <a:p>
            <a:r>
              <a:rPr lang="en-US" altLang="zh-CN" dirty="0">
                <a:solidFill>
                  <a:schemeClr val="tx1">
                    <a:lumMod val="50000"/>
                    <a:lumOff val="50000"/>
                  </a:schemeClr>
                </a:solidFill>
              </a:rPr>
              <a:t>a(1,0) = 4    </a:t>
            </a:r>
            <a:r>
              <a:rPr lang="en-US" altLang="zh-CN" dirty="0" err="1">
                <a:solidFill>
                  <a:schemeClr val="tx1">
                    <a:lumMod val="50000"/>
                    <a:lumOff val="50000"/>
                  </a:schemeClr>
                </a:solidFill>
                <a:sym typeface="+mn-ea"/>
              </a:rPr>
              <a:t>a</a:t>
            </a:r>
            <a:r>
              <a:rPr lang="en-US" altLang="zh-CN" baseline="30000" dirty="0" err="1">
                <a:solidFill>
                  <a:schemeClr val="tx1">
                    <a:lumMod val="50000"/>
                    <a:lumOff val="50000"/>
                  </a:schemeClr>
                </a:solidFill>
                <a:sym typeface="+mn-ea"/>
              </a:rPr>
              <a:t>T</a:t>
            </a:r>
            <a:r>
              <a:rPr lang="en-US" altLang="zh-CN" dirty="0">
                <a:solidFill>
                  <a:schemeClr val="tx1">
                    <a:lumMod val="50000"/>
                    <a:lumOff val="50000"/>
                  </a:schemeClr>
                </a:solidFill>
                <a:sym typeface="+mn-ea"/>
              </a:rPr>
              <a:t>(0,1) = 4</a:t>
            </a:r>
            <a:endParaRPr lang="en-US" altLang="zh-CN" dirty="0">
              <a:solidFill>
                <a:schemeClr val="tx1">
                  <a:lumMod val="50000"/>
                  <a:lumOff val="50000"/>
                </a:schemeClr>
              </a:solidFill>
            </a:endParaRPr>
          </a:p>
          <a:p>
            <a:r>
              <a:rPr lang="en-US" altLang="zh-CN" dirty="0">
                <a:solidFill>
                  <a:schemeClr val="tx1">
                    <a:lumMod val="50000"/>
                    <a:lumOff val="50000"/>
                  </a:schemeClr>
                </a:solidFill>
              </a:rPr>
              <a:t>a(1,1) = 5    </a:t>
            </a:r>
            <a:r>
              <a:rPr lang="en-US" altLang="zh-CN" dirty="0" err="1">
                <a:solidFill>
                  <a:schemeClr val="tx1">
                    <a:lumMod val="50000"/>
                    <a:lumOff val="50000"/>
                  </a:schemeClr>
                </a:solidFill>
                <a:sym typeface="+mn-ea"/>
              </a:rPr>
              <a:t>a</a:t>
            </a:r>
            <a:r>
              <a:rPr lang="en-US" altLang="zh-CN" baseline="30000" dirty="0" err="1">
                <a:solidFill>
                  <a:schemeClr val="tx1">
                    <a:lumMod val="50000"/>
                    <a:lumOff val="50000"/>
                  </a:schemeClr>
                </a:solidFill>
                <a:sym typeface="+mn-ea"/>
              </a:rPr>
              <a:t>T</a:t>
            </a:r>
            <a:r>
              <a:rPr lang="en-US" altLang="zh-CN" dirty="0">
                <a:solidFill>
                  <a:schemeClr val="tx1">
                    <a:lumMod val="50000"/>
                    <a:lumOff val="50000"/>
                  </a:schemeClr>
                </a:solidFill>
                <a:sym typeface="+mn-ea"/>
              </a:rPr>
              <a:t>(1,1) = 5</a:t>
            </a:r>
            <a:endParaRPr lang="en-US" altLang="zh-CN" dirty="0">
              <a:solidFill>
                <a:schemeClr val="tx1">
                  <a:lumMod val="50000"/>
                  <a:lumOff val="50000"/>
                </a:schemeClr>
              </a:solidFill>
            </a:endParaRPr>
          </a:p>
          <a:p>
            <a:r>
              <a:rPr lang="en-US" altLang="zh-CN" dirty="0">
                <a:solidFill>
                  <a:schemeClr val="tx1">
                    <a:lumMod val="50000"/>
                    <a:lumOff val="50000"/>
                  </a:schemeClr>
                </a:solidFill>
              </a:rPr>
              <a:t>a(1,2) = 6    </a:t>
            </a:r>
            <a:r>
              <a:rPr lang="en-US" altLang="zh-CN" dirty="0" err="1">
                <a:solidFill>
                  <a:schemeClr val="tx1">
                    <a:lumMod val="50000"/>
                    <a:lumOff val="50000"/>
                  </a:schemeClr>
                </a:solidFill>
                <a:sym typeface="+mn-ea"/>
              </a:rPr>
              <a:t>a</a:t>
            </a:r>
            <a:r>
              <a:rPr lang="en-US" altLang="zh-CN" baseline="30000" dirty="0" err="1">
                <a:solidFill>
                  <a:schemeClr val="tx1">
                    <a:lumMod val="50000"/>
                    <a:lumOff val="50000"/>
                  </a:schemeClr>
                </a:solidFill>
                <a:sym typeface="+mn-ea"/>
              </a:rPr>
              <a:t>T</a:t>
            </a:r>
            <a:r>
              <a:rPr lang="en-US" altLang="zh-CN" dirty="0">
                <a:solidFill>
                  <a:schemeClr val="tx1">
                    <a:lumMod val="50000"/>
                    <a:lumOff val="50000"/>
                  </a:schemeClr>
                </a:solidFill>
                <a:sym typeface="+mn-ea"/>
              </a:rPr>
              <a:t>(2,1) = 6</a:t>
            </a:r>
          </a:p>
          <a:p>
            <a:endParaRPr lang="en-US" altLang="zh-CN" dirty="0">
              <a:solidFill>
                <a:schemeClr val="tx1">
                  <a:lumMod val="50000"/>
                  <a:lumOff val="50000"/>
                </a:schemeClr>
              </a:solidFill>
              <a:sym typeface="+mn-ea"/>
            </a:endParaRPr>
          </a:p>
          <a:p>
            <a:r>
              <a:rPr lang="zh-CN" altLang="en-US" dirty="0">
                <a:solidFill>
                  <a:schemeClr val="tx1">
                    <a:lumMod val="50000"/>
                    <a:lumOff val="50000"/>
                  </a:schemeClr>
                </a:solidFill>
                <a:sym typeface="+mn-ea"/>
              </a:rPr>
              <a:t>观察可知：</a:t>
            </a:r>
            <a:endParaRPr lang="zh-CN" altLang="en-US" dirty="0">
              <a:solidFill>
                <a:schemeClr val="tx1">
                  <a:lumMod val="50000"/>
                  <a:lumOff val="50000"/>
                </a:schemeClr>
              </a:solidFill>
            </a:endParaRPr>
          </a:p>
          <a:p>
            <a:r>
              <a:rPr lang="en-US" altLang="zh-CN" sz="1600" dirty="0">
                <a:solidFill>
                  <a:schemeClr val="tx1">
                    <a:lumMod val="50000"/>
                    <a:lumOff val="50000"/>
                  </a:schemeClr>
                </a:solidFill>
                <a:sym typeface="+mn-ea"/>
              </a:rPr>
              <a:t>a</a:t>
            </a:r>
            <a:r>
              <a:rPr lang="en-US" altLang="zh-CN" dirty="0">
                <a:solidFill>
                  <a:schemeClr val="tx1">
                    <a:lumMod val="50000"/>
                    <a:lumOff val="50000"/>
                  </a:schemeClr>
                </a:solidFill>
                <a:sym typeface="+mn-ea"/>
              </a:rPr>
              <a:t>(L</a:t>
            </a:r>
            <a:r>
              <a:rPr lang="en-US" altLang="zh-CN" baseline="-25000" dirty="0">
                <a:solidFill>
                  <a:schemeClr val="tx1">
                    <a:lumMod val="50000"/>
                    <a:lumOff val="50000"/>
                  </a:schemeClr>
                </a:solidFill>
                <a:sym typeface="+mn-ea"/>
              </a:rPr>
              <a:t>1</a:t>
            </a:r>
            <a:r>
              <a:rPr lang="zh-CN" altLang="en-US" dirty="0">
                <a:solidFill>
                  <a:schemeClr val="tx1">
                    <a:lumMod val="50000"/>
                    <a:lumOff val="50000"/>
                  </a:schemeClr>
                </a:solidFill>
                <a:sym typeface="+mn-ea"/>
              </a:rPr>
              <a:t>，</a:t>
            </a:r>
            <a:r>
              <a:rPr lang="en-US" altLang="zh-CN" dirty="0">
                <a:solidFill>
                  <a:schemeClr val="tx1">
                    <a:lumMod val="50000"/>
                    <a:lumOff val="50000"/>
                  </a:schemeClr>
                </a:solidFill>
                <a:sym typeface="+mn-ea"/>
              </a:rPr>
              <a:t>L</a:t>
            </a:r>
            <a:r>
              <a:rPr lang="en-US" altLang="zh-CN" baseline="-25000" dirty="0">
                <a:solidFill>
                  <a:schemeClr val="tx1">
                    <a:lumMod val="50000"/>
                    <a:lumOff val="50000"/>
                  </a:schemeClr>
                </a:solidFill>
                <a:sym typeface="+mn-ea"/>
              </a:rPr>
              <a:t>2</a:t>
            </a:r>
            <a:r>
              <a:rPr lang="en-US" altLang="zh-CN" dirty="0">
                <a:solidFill>
                  <a:schemeClr val="tx1">
                    <a:lumMod val="50000"/>
                    <a:lumOff val="50000"/>
                  </a:schemeClr>
                </a:solidFill>
                <a:sym typeface="+mn-ea"/>
              </a:rPr>
              <a:t>)  = </a:t>
            </a:r>
            <a:r>
              <a:rPr lang="en-US" altLang="zh-CN" dirty="0" err="1">
                <a:solidFill>
                  <a:schemeClr val="tx1">
                    <a:lumMod val="50000"/>
                    <a:lumOff val="50000"/>
                  </a:schemeClr>
                </a:solidFill>
                <a:sym typeface="+mn-ea"/>
              </a:rPr>
              <a:t>a</a:t>
            </a:r>
            <a:r>
              <a:rPr lang="en-US" altLang="zh-CN" baseline="30000" dirty="0" err="1">
                <a:solidFill>
                  <a:schemeClr val="tx1">
                    <a:lumMod val="50000"/>
                    <a:lumOff val="50000"/>
                  </a:schemeClr>
                </a:solidFill>
                <a:sym typeface="+mn-ea"/>
              </a:rPr>
              <a:t>T</a:t>
            </a:r>
            <a:r>
              <a:rPr lang="en-US" altLang="zh-CN" dirty="0">
                <a:solidFill>
                  <a:schemeClr val="tx1">
                    <a:lumMod val="50000"/>
                    <a:lumOff val="50000"/>
                  </a:schemeClr>
                </a:solidFill>
                <a:sym typeface="+mn-ea"/>
              </a:rPr>
              <a:t>(L</a:t>
            </a:r>
            <a:r>
              <a:rPr lang="en-US" altLang="zh-CN" baseline="-25000" dirty="0">
                <a:solidFill>
                  <a:schemeClr val="tx1">
                    <a:lumMod val="50000"/>
                    <a:lumOff val="50000"/>
                  </a:schemeClr>
                </a:solidFill>
                <a:sym typeface="+mn-ea"/>
              </a:rPr>
              <a:t>2</a:t>
            </a:r>
            <a:r>
              <a:rPr lang="zh-CN" altLang="en-US" dirty="0">
                <a:solidFill>
                  <a:schemeClr val="tx1">
                    <a:lumMod val="50000"/>
                    <a:lumOff val="50000"/>
                  </a:schemeClr>
                </a:solidFill>
                <a:sym typeface="+mn-ea"/>
              </a:rPr>
              <a:t>，</a:t>
            </a:r>
            <a:r>
              <a:rPr lang="en-US" altLang="zh-CN" dirty="0">
                <a:solidFill>
                  <a:schemeClr val="tx1">
                    <a:lumMod val="50000"/>
                    <a:lumOff val="50000"/>
                  </a:schemeClr>
                </a:solidFill>
                <a:sym typeface="+mn-ea"/>
              </a:rPr>
              <a:t>L</a:t>
            </a:r>
            <a:r>
              <a:rPr lang="en-US" altLang="zh-CN" baseline="-25000" dirty="0">
                <a:solidFill>
                  <a:schemeClr val="tx1">
                    <a:lumMod val="50000"/>
                    <a:lumOff val="50000"/>
                  </a:schemeClr>
                </a:solidFill>
                <a:sym typeface="+mn-ea"/>
              </a:rPr>
              <a:t>1</a:t>
            </a:r>
            <a:r>
              <a:rPr lang="en-US" altLang="zh-CN" dirty="0">
                <a:solidFill>
                  <a:schemeClr val="tx1">
                    <a:lumMod val="50000"/>
                    <a:lumOff val="50000"/>
                  </a:schemeClr>
                </a:solidFill>
                <a:sym typeface="+mn-ea"/>
              </a:rPr>
              <a:t>) </a:t>
            </a:r>
            <a:endParaRPr lang="zh-CN" altLang="en-US" baseline="-25000" dirty="0">
              <a:solidFill>
                <a:schemeClr val="tx1">
                  <a:lumMod val="50000"/>
                  <a:lumOff val="50000"/>
                </a:schemeClr>
              </a:solidFill>
            </a:endParaRPr>
          </a:p>
          <a:p>
            <a:r>
              <a:rPr lang="zh-CN" altLang="en-US" dirty="0">
                <a:solidFill>
                  <a:schemeClr val="tx1">
                    <a:lumMod val="50000"/>
                    <a:lumOff val="50000"/>
                  </a:schemeClr>
                </a:solidFill>
                <a:sym typeface="+mn-ea"/>
              </a:rPr>
              <a:t>且</a:t>
            </a:r>
            <a:r>
              <a:rPr lang="en-US" altLang="zh-CN" dirty="0" err="1">
                <a:solidFill>
                  <a:schemeClr val="tx1">
                    <a:lumMod val="50000"/>
                    <a:lumOff val="50000"/>
                  </a:schemeClr>
                </a:solidFill>
                <a:sym typeface="+mn-ea"/>
              </a:rPr>
              <a:t>a</a:t>
            </a:r>
            <a:r>
              <a:rPr lang="en-US" altLang="zh-CN" baseline="30000" dirty="0" err="1">
                <a:solidFill>
                  <a:schemeClr val="tx1">
                    <a:lumMod val="50000"/>
                    <a:lumOff val="50000"/>
                  </a:schemeClr>
                </a:solidFill>
                <a:sym typeface="+mn-ea"/>
              </a:rPr>
              <a:t>T</a:t>
            </a:r>
            <a:r>
              <a:rPr lang="en-US" altLang="zh-CN" dirty="0">
                <a:solidFill>
                  <a:schemeClr val="tx1">
                    <a:lumMod val="50000"/>
                    <a:lumOff val="50000"/>
                  </a:schemeClr>
                </a:solidFill>
                <a:sym typeface="+mn-ea"/>
              </a:rPr>
              <a:t>(L</a:t>
            </a:r>
            <a:r>
              <a:rPr lang="en-US" altLang="zh-CN" baseline="-25000" dirty="0">
                <a:solidFill>
                  <a:schemeClr val="tx1">
                    <a:lumMod val="50000"/>
                    <a:lumOff val="50000"/>
                  </a:schemeClr>
                </a:solidFill>
                <a:sym typeface="+mn-ea"/>
              </a:rPr>
              <a:t>1</a:t>
            </a:r>
            <a:r>
              <a:rPr lang="zh-CN" altLang="en-US" dirty="0">
                <a:solidFill>
                  <a:schemeClr val="tx1">
                    <a:lumMod val="50000"/>
                    <a:lumOff val="50000"/>
                  </a:schemeClr>
                </a:solidFill>
                <a:sym typeface="+mn-ea"/>
              </a:rPr>
              <a:t>，</a:t>
            </a:r>
            <a:r>
              <a:rPr lang="en-US" altLang="zh-CN" dirty="0">
                <a:solidFill>
                  <a:schemeClr val="tx1">
                    <a:lumMod val="50000"/>
                    <a:lumOff val="50000"/>
                  </a:schemeClr>
                </a:solidFill>
                <a:sym typeface="+mn-ea"/>
              </a:rPr>
              <a:t>L</a:t>
            </a:r>
            <a:r>
              <a:rPr lang="en-US" altLang="zh-CN" baseline="-25000" dirty="0">
                <a:solidFill>
                  <a:schemeClr val="tx1">
                    <a:lumMod val="50000"/>
                    <a:lumOff val="50000"/>
                  </a:schemeClr>
                </a:solidFill>
                <a:sym typeface="+mn-ea"/>
              </a:rPr>
              <a:t>2</a:t>
            </a:r>
            <a:r>
              <a:rPr lang="en-US" altLang="zh-CN" dirty="0">
                <a:solidFill>
                  <a:schemeClr val="tx1">
                    <a:lumMod val="50000"/>
                    <a:lumOff val="50000"/>
                  </a:schemeClr>
                </a:solidFill>
                <a:sym typeface="+mn-ea"/>
              </a:rPr>
              <a:t>)  = a(L</a:t>
            </a:r>
            <a:r>
              <a:rPr lang="en-US" altLang="zh-CN" baseline="-25000" dirty="0">
                <a:solidFill>
                  <a:schemeClr val="tx1">
                    <a:lumMod val="50000"/>
                    <a:lumOff val="50000"/>
                  </a:schemeClr>
                </a:solidFill>
                <a:sym typeface="+mn-ea"/>
              </a:rPr>
              <a:t>2</a:t>
            </a:r>
            <a:r>
              <a:rPr lang="zh-CN" altLang="en-US" dirty="0">
                <a:solidFill>
                  <a:schemeClr val="tx1">
                    <a:lumMod val="50000"/>
                    <a:lumOff val="50000"/>
                  </a:schemeClr>
                </a:solidFill>
                <a:sym typeface="+mn-ea"/>
              </a:rPr>
              <a:t>，</a:t>
            </a:r>
            <a:r>
              <a:rPr lang="en-US" altLang="zh-CN" dirty="0">
                <a:solidFill>
                  <a:schemeClr val="tx1">
                    <a:lumMod val="50000"/>
                    <a:lumOff val="50000"/>
                  </a:schemeClr>
                </a:solidFill>
                <a:sym typeface="+mn-ea"/>
              </a:rPr>
              <a:t>L</a:t>
            </a:r>
            <a:r>
              <a:rPr lang="en-US" altLang="zh-CN" baseline="-25000" dirty="0">
                <a:solidFill>
                  <a:schemeClr val="tx1">
                    <a:lumMod val="50000"/>
                    <a:lumOff val="50000"/>
                  </a:schemeClr>
                </a:solidFill>
                <a:sym typeface="+mn-ea"/>
              </a:rPr>
              <a:t>1</a:t>
            </a:r>
            <a:r>
              <a:rPr lang="en-US" altLang="zh-CN" dirty="0">
                <a:solidFill>
                  <a:schemeClr val="tx1">
                    <a:lumMod val="50000"/>
                    <a:lumOff val="50000"/>
                  </a:schemeClr>
                </a:solidFill>
                <a:sym typeface="+mn-ea"/>
              </a:rPr>
              <a:t>)</a:t>
            </a:r>
            <a:endParaRPr lang="zh-CN" altLang="en-US" baseline="-25000" dirty="0">
              <a:solidFill>
                <a:schemeClr val="tx1">
                  <a:lumMod val="50000"/>
                  <a:lumOff val="50000"/>
                </a:schemeClr>
              </a:solidFill>
            </a:endParaRPr>
          </a:p>
        </p:txBody>
      </p:sp>
      <p:sp>
        <p:nvSpPr>
          <p:cNvPr id="5" name="文本框 4"/>
          <p:cNvSpPr txBox="1"/>
          <p:nvPr/>
        </p:nvSpPr>
        <p:spPr>
          <a:xfrm>
            <a:off x="316865" y="590550"/>
            <a:ext cx="3684905" cy="368300"/>
          </a:xfrm>
          <a:prstGeom prst="rect">
            <a:avLst/>
          </a:prstGeom>
          <a:noFill/>
        </p:spPr>
        <p:txBody>
          <a:bodyPr wrap="square" rtlCol="0">
            <a:spAutoFit/>
          </a:bodyPr>
          <a:lstStyle/>
          <a:p>
            <a:r>
              <a:rPr lang="en-US" altLang="zh-CN" dirty="0"/>
              <a:t>tensor</a:t>
            </a:r>
            <a:r>
              <a:rPr lang="zh-CN" altLang="en-US" dirty="0"/>
              <a:t>转置的定义：</a:t>
            </a:r>
          </a:p>
        </p:txBody>
      </p:sp>
      <p:sp>
        <p:nvSpPr>
          <p:cNvPr id="7" name="文本框 6"/>
          <p:cNvSpPr txBox="1"/>
          <p:nvPr/>
        </p:nvSpPr>
        <p:spPr>
          <a:xfrm>
            <a:off x="2680335" y="186690"/>
            <a:ext cx="8940165" cy="3138170"/>
          </a:xfrm>
          <a:prstGeom prst="rect">
            <a:avLst/>
          </a:prstGeom>
          <a:noFill/>
        </p:spPr>
        <p:txBody>
          <a:bodyPr wrap="square" rtlCol="0">
            <a:spAutoFit/>
          </a:bodyPr>
          <a:lstStyle/>
          <a:p>
            <a:r>
              <a:rPr lang="zh-CN" altLang="en-US" dirty="0">
                <a:solidFill>
                  <a:srgbClr val="FF0000"/>
                </a:solidFill>
              </a:rPr>
              <a:t>排列</a:t>
            </a:r>
            <a:r>
              <a:rPr lang="en-US" altLang="zh-CN" dirty="0">
                <a:solidFill>
                  <a:srgbClr val="FF0000"/>
                </a:solidFill>
              </a:rPr>
              <a:t>T(t</a:t>
            </a:r>
            <a:r>
              <a:rPr lang="en-US" altLang="zh-CN" baseline="-25000" dirty="0">
                <a:solidFill>
                  <a:srgbClr val="FF0000"/>
                </a:solidFill>
              </a:rPr>
              <a:t>1</a:t>
            </a:r>
            <a:r>
              <a:rPr lang="en-US" altLang="zh-CN" dirty="0">
                <a:solidFill>
                  <a:srgbClr val="FF0000"/>
                </a:solidFill>
              </a:rPr>
              <a:t>,t</a:t>
            </a:r>
            <a:r>
              <a:rPr lang="en-US" altLang="zh-CN" baseline="-25000" dirty="0">
                <a:solidFill>
                  <a:srgbClr val="FF0000"/>
                </a:solidFill>
              </a:rPr>
              <a:t>2</a:t>
            </a:r>
            <a:r>
              <a:rPr lang="en-US" altLang="zh-CN" dirty="0">
                <a:solidFill>
                  <a:srgbClr val="FF0000"/>
                </a:solidFill>
              </a:rPr>
              <a:t>...</a:t>
            </a:r>
            <a:r>
              <a:rPr lang="en-US" altLang="zh-CN" dirty="0" err="1">
                <a:solidFill>
                  <a:srgbClr val="FF0000"/>
                </a:solidFill>
              </a:rPr>
              <a:t>t</a:t>
            </a:r>
            <a:r>
              <a:rPr lang="en-US" altLang="zh-CN" baseline="-25000" dirty="0" err="1">
                <a:solidFill>
                  <a:srgbClr val="FF0000"/>
                </a:solidFill>
              </a:rPr>
              <a:t>n</a:t>
            </a:r>
            <a:r>
              <a:rPr lang="en-US" altLang="zh-CN" dirty="0">
                <a:solidFill>
                  <a:srgbClr val="FF0000"/>
                </a:solidFill>
              </a:rPr>
              <a:t>) </a:t>
            </a:r>
            <a:r>
              <a:rPr lang="zh-CN" altLang="en-US" dirty="0">
                <a:solidFill>
                  <a:srgbClr val="FF0000"/>
                </a:solidFill>
              </a:rPr>
              <a:t>与</a:t>
            </a:r>
            <a:r>
              <a:rPr lang="en-US" altLang="zh-CN" dirty="0">
                <a:solidFill>
                  <a:srgbClr val="FF0000"/>
                </a:solidFill>
              </a:rPr>
              <a:t> </a:t>
            </a:r>
            <a:r>
              <a:rPr lang="zh-CN" altLang="en-US" dirty="0">
                <a:solidFill>
                  <a:srgbClr val="FF0000"/>
                </a:solidFill>
              </a:rPr>
              <a:t>排列</a:t>
            </a:r>
            <a:r>
              <a:rPr lang="en-US" altLang="zh-CN" dirty="0">
                <a:solidFill>
                  <a:srgbClr val="FF0000"/>
                </a:solidFill>
              </a:rPr>
              <a:t>F(f</a:t>
            </a:r>
            <a:r>
              <a:rPr lang="en-US" altLang="zh-CN" baseline="-25000" dirty="0">
                <a:solidFill>
                  <a:srgbClr val="FF0000"/>
                </a:solidFill>
              </a:rPr>
              <a:t>1</a:t>
            </a:r>
            <a:r>
              <a:rPr lang="en-US" altLang="zh-CN" dirty="0">
                <a:solidFill>
                  <a:srgbClr val="FF0000"/>
                </a:solidFill>
              </a:rPr>
              <a:t>,f</a:t>
            </a:r>
            <a:r>
              <a:rPr lang="en-US" altLang="zh-CN" baseline="-25000" dirty="0">
                <a:solidFill>
                  <a:srgbClr val="FF0000"/>
                </a:solidFill>
              </a:rPr>
              <a:t>2</a:t>
            </a:r>
            <a:r>
              <a:rPr lang="en-US" altLang="zh-CN" dirty="0">
                <a:solidFill>
                  <a:srgbClr val="FF0000"/>
                </a:solidFill>
              </a:rPr>
              <a:t>...</a:t>
            </a:r>
            <a:r>
              <a:rPr lang="en-US" altLang="zh-CN" dirty="0" err="1">
                <a:solidFill>
                  <a:srgbClr val="FF0000"/>
                </a:solidFill>
              </a:rPr>
              <a:t>f</a:t>
            </a:r>
            <a:r>
              <a:rPr lang="en-US" altLang="zh-CN" baseline="-25000" dirty="0" err="1">
                <a:solidFill>
                  <a:srgbClr val="FF0000"/>
                </a:solidFill>
              </a:rPr>
              <a:t>n</a:t>
            </a:r>
            <a:r>
              <a:rPr lang="en-US" altLang="zh-CN" dirty="0">
                <a:solidFill>
                  <a:srgbClr val="FF0000"/>
                </a:solidFill>
              </a:rPr>
              <a:t>)</a:t>
            </a:r>
            <a:r>
              <a:rPr lang="zh-CN" altLang="en-US" dirty="0">
                <a:solidFill>
                  <a:srgbClr val="FF0000"/>
                </a:solidFill>
              </a:rPr>
              <a:t>互为逆排列，</a:t>
            </a:r>
          </a:p>
          <a:p>
            <a:r>
              <a:rPr lang="zh-CN" altLang="en-US" dirty="0">
                <a:solidFill>
                  <a:srgbClr val="FF0000"/>
                </a:solidFill>
              </a:rPr>
              <a:t>若对于</a:t>
            </a:r>
            <a:r>
              <a:rPr lang="en-US" altLang="zh-CN" dirty="0">
                <a:solidFill>
                  <a:srgbClr val="FF0000"/>
                </a:solidFill>
              </a:rPr>
              <a:t>tensor a</a:t>
            </a:r>
            <a:r>
              <a:rPr lang="zh-CN" altLang="en-US" dirty="0">
                <a:solidFill>
                  <a:srgbClr val="FF0000"/>
                </a:solidFill>
              </a:rPr>
              <a:t>中的任意一个元素，均有</a:t>
            </a:r>
            <a:r>
              <a:rPr lang="en-US" altLang="zh-CN" dirty="0">
                <a:solidFill>
                  <a:srgbClr val="FF0000"/>
                </a:solidFill>
                <a:sym typeface="+mn-ea"/>
              </a:rPr>
              <a:t>a(l</a:t>
            </a:r>
            <a:r>
              <a:rPr lang="en-US" altLang="zh-CN" baseline="-25000" dirty="0">
                <a:solidFill>
                  <a:srgbClr val="FF0000"/>
                </a:solidFill>
                <a:sym typeface="+mn-ea"/>
              </a:rPr>
              <a:t>1</a:t>
            </a:r>
            <a:r>
              <a:rPr lang="en-US" altLang="zh-CN" dirty="0">
                <a:solidFill>
                  <a:srgbClr val="FF0000"/>
                </a:solidFill>
                <a:sym typeface="+mn-ea"/>
              </a:rPr>
              <a:t>,l</a:t>
            </a:r>
            <a:r>
              <a:rPr lang="en-US" altLang="zh-CN" baseline="-25000" dirty="0">
                <a:solidFill>
                  <a:srgbClr val="FF0000"/>
                </a:solidFill>
                <a:sym typeface="+mn-ea"/>
              </a:rPr>
              <a:t>2</a:t>
            </a:r>
            <a:r>
              <a:rPr lang="en-US" altLang="zh-CN" dirty="0">
                <a:solidFill>
                  <a:srgbClr val="FF0000"/>
                </a:solidFill>
                <a:sym typeface="+mn-ea"/>
              </a:rPr>
              <a:t>...l</a:t>
            </a:r>
            <a:r>
              <a:rPr lang="en-US" altLang="zh-CN" baseline="-25000" dirty="0">
                <a:solidFill>
                  <a:srgbClr val="FF0000"/>
                </a:solidFill>
                <a:sym typeface="+mn-ea"/>
              </a:rPr>
              <a:t>n</a:t>
            </a:r>
            <a:r>
              <a:rPr lang="en-US" altLang="zh-CN" dirty="0">
                <a:solidFill>
                  <a:srgbClr val="FF0000"/>
                </a:solidFill>
                <a:sym typeface="+mn-ea"/>
              </a:rPr>
              <a:t>) = b(l</a:t>
            </a:r>
            <a:r>
              <a:rPr lang="en-US" altLang="zh-CN" baseline="-25000" dirty="0">
                <a:solidFill>
                  <a:srgbClr val="FF0000"/>
                </a:solidFill>
                <a:sym typeface="+mn-ea"/>
              </a:rPr>
              <a:t>t1</a:t>
            </a:r>
            <a:r>
              <a:rPr lang="en-US" altLang="zh-CN" dirty="0">
                <a:solidFill>
                  <a:srgbClr val="FF0000"/>
                </a:solidFill>
                <a:sym typeface="+mn-ea"/>
              </a:rPr>
              <a:t>,l</a:t>
            </a:r>
            <a:r>
              <a:rPr lang="en-US" altLang="zh-CN" baseline="-25000" dirty="0">
                <a:solidFill>
                  <a:srgbClr val="FF0000"/>
                </a:solidFill>
                <a:sym typeface="+mn-ea"/>
              </a:rPr>
              <a:t>t2</a:t>
            </a:r>
            <a:r>
              <a:rPr lang="en-US" altLang="zh-CN" dirty="0">
                <a:solidFill>
                  <a:srgbClr val="FF0000"/>
                </a:solidFill>
                <a:sym typeface="+mn-ea"/>
              </a:rPr>
              <a:t>...</a:t>
            </a:r>
            <a:r>
              <a:rPr lang="en-US" altLang="zh-CN" dirty="0" err="1">
                <a:solidFill>
                  <a:srgbClr val="FF0000"/>
                </a:solidFill>
                <a:sym typeface="+mn-ea"/>
              </a:rPr>
              <a:t>l</a:t>
            </a:r>
            <a:r>
              <a:rPr lang="en-US" altLang="zh-CN" baseline="-25000" dirty="0" err="1">
                <a:solidFill>
                  <a:srgbClr val="FF0000"/>
                </a:solidFill>
                <a:sym typeface="+mn-ea"/>
              </a:rPr>
              <a:t>tn</a:t>
            </a:r>
            <a:r>
              <a:rPr lang="en-US" altLang="zh-CN" dirty="0">
                <a:solidFill>
                  <a:srgbClr val="FF0000"/>
                </a:solidFill>
                <a:sym typeface="+mn-ea"/>
              </a:rPr>
              <a:t>)</a:t>
            </a:r>
            <a:r>
              <a:rPr lang="zh-CN" altLang="en-US" dirty="0">
                <a:solidFill>
                  <a:srgbClr val="FF0000"/>
                </a:solidFill>
                <a:sym typeface="+mn-ea"/>
              </a:rPr>
              <a:t>；</a:t>
            </a:r>
          </a:p>
          <a:p>
            <a:r>
              <a:rPr lang="zh-CN" altLang="en-US" dirty="0">
                <a:solidFill>
                  <a:srgbClr val="FF0000"/>
                </a:solidFill>
                <a:sym typeface="+mn-ea"/>
              </a:rPr>
              <a:t>且对于</a:t>
            </a:r>
            <a:r>
              <a:rPr lang="en-US" altLang="zh-CN" dirty="0">
                <a:solidFill>
                  <a:srgbClr val="FF0000"/>
                </a:solidFill>
                <a:sym typeface="+mn-ea"/>
              </a:rPr>
              <a:t>tensor b</a:t>
            </a:r>
            <a:r>
              <a:rPr lang="zh-CN" altLang="en-US" dirty="0">
                <a:solidFill>
                  <a:srgbClr val="FF0000"/>
                </a:solidFill>
                <a:sym typeface="+mn-ea"/>
              </a:rPr>
              <a:t>中的任意一个元素，均有</a:t>
            </a:r>
            <a:r>
              <a:rPr lang="en-US" altLang="zh-CN" dirty="0">
                <a:solidFill>
                  <a:srgbClr val="FF0000"/>
                </a:solidFill>
                <a:sym typeface="+mn-ea"/>
              </a:rPr>
              <a:t>b(l</a:t>
            </a:r>
            <a:r>
              <a:rPr lang="en-US" altLang="zh-CN" baseline="-25000" dirty="0">
                <a:solidFill>
                  <a:srgbClr val="FF0000"/>
                </a:solidFill>
                <a:sym typeface="+mn-ea"/>
              </a:rPr>
              <a:t>1</a:t>
            </a:r>
            <a:r>
              <a:rPr lang="en-US" altLang="zh-CN" dirty="0">
                <a:solidFill>
                  <a:srgbClr val="FF0000"/>
                </a:solidFill>
                <a:sym typeface="+mn-ea"/>
              </a:rPr>
              <a:t>,l</a:t>
            </a:r>
            <a:r>
              <a:rPr lang="en-US" altLang="zh-CN" baseline="-25000" dirty="0">
                <a:solidFill>
                  <a:srgbClr val="FF0000"/>
                </a:solidFill>
                <a:sym typeface="+mn-ea"/>
              </a:rPr>
              <a:t>2</a:t>
            </a:r>
            <a:r>
              <a:rPr lang="en-US" altLang="zh-CN" dirty="0">
                <a:solidFill>
                  <a:srgbClr val="FF0000"/>
                </a:solidFill>
                <a:sym typeface="+mn-ea"/>
              </a:rPr>
              <a:t>...l</a:t>
            </a:r>
            <a:r>
              <a:rPr lang="en-US" altLang="zh-CN" baseline="-25000" dirty="0">
                <a:solidFill>
                  <a:srgbClr val="FF0000"/>
                </a:solidFill>
                <a:sym typeface="+mn-ea"/>
              </a:rPr>
              <a:t>n</a:t>
            </a:r>
            <a:r>
              <a:rPr lang="en-US" altLang="zh-CN" dirty="0">
                <a:solidFill>
                  <a:srgbClr val="FF0000"/>
                </a:solidFill>
                <a:sym typeface="+mn-ea"/>
              </a:rPr>
              <a:t>) = a(l</a:t>
            </a:r>
            <a:r>
              <a:rPr lang="en-US" altLang="zh-CN" baseline="-25000" dirty="0">
                <a:solidFill>
                  <a:srgbClr val="FF0000"/>
                </a:solidFill>
                <a:sym typeface="+mn-ea"/>
              </a:rPr>
              <a:t>f1</a:t>
            </a:r>
            <a:r>
              <a:rPr lang="en-US" altLang="zh-CN" dirty="0">
                <a:solidFill>
                  <a:srgbClr val="FF0000"/>
                </a:solidFill>
                <a:sym typeface="+mn-ea"/>
              </a:rPr>
              <a:t>,l</a:t>
            </a:r>
            <a:r>
              <a:rPr lang="en-US" altLang="zh-CN" baseline="-25000" dirty="0">
                <a:solidFill>
                  <a:srgbClr val="FF0000"/>
                </a:solidFill>
                <a:sym typeface="+mn-ea"/>
              </a:rPr>
              <a:t>f2</a:t>
            </a:r>
            <a:r>
              <a:rPr lang="en-US" altLang="zh-CN" dirty="0">
                <a:solidFill>
                  <a:srgbClr val="FF0000"/>
                </a:solidFill>
                <a:sym typeface="+mn-ea"/>
              </a:rPr>
              <a:t>...</a:t>
            </a:r>
            <a:r>
              <a:rPr lang="en-US" altLang="zh-CN" dirty="0" err="1">
                <a:solidFill>
                  <a:srgbClr val="FF0000"/>
                </a:solidFill>
                <a:sym typeface="+mn-ea"/>
              </a:rPr>
              <a:t>l</a:t>
            </a:r>
            <a:r>
              <a:rPr lang="en-US" altLang="zh-CN" baseline="-25000" dirty="0" err="1">
                <a:solidFill>
                  <a:srgbClr val="FF0000"/>
                </a:solidFill>
                <a:sym typeface="+mn-ea"/>
              </a:rPr>
              <a:t>fn</a:t>
            </a:r>
            <a:r>
              <a:rPr lang="en-US" altLang="zh-CN" dirty="0">
                <a:solidFill>
                  <a:srgbClr val="FF0000"/>
                </a:solidFill>
                <a:sym typeface="+mn-ea"/>
              </a:rPr>
              <a:t>)</a:t>
            </a:r>
          </a:p>
          <a:p>
            <a:r>
              <a:rPr lang="zh-CN" altLang="en-US" dirty="0">
                <a:solidFill>
                  <a:srgbClr val="FF0000"/>
                </a:solidFill>
                <a:sym typeface="+mn-ea"/>
              </a:rPr>
              <a:t>则称 </a:t>
            </a:r>
            <a:r>
              <a:rPr lang="en-US" altLang="zh-CN" dirty="0">
                <a:solidFill>
                  <a:srgbClr val="FF0000"/>
                </a:solidFill>
                <a:sym typeface="+mn-ea"/>
              </a:rPr>
              <a:t>tensor b</a:t>
            </a:r>
            <a:r>
              <a:rPr lang="zh-CN" altLang="en-US" dirty="0">
                <a:solidFill>
                  <a:srgbClr val="FF0000"/>
                </a:solidFill>
                <a:sym typeface="+mn-ea"/>
              </a:rPr>
              <a:t>为</a:t>
            </a:r>
            <a:r>
              <a:rPr lang="en-US" altLang="zh-CN" dirty="0">
                <a:solidFill>
                  <a:srgbClr val="FF0000"/>
                </a:solidFill>
                <a:sym typeface="+mn-ea"/>
              </a:rPr>
              <a:t>tensor a </a:t>
            </a:r>
            <a:r>
              <a:rPr lang="zh-CN" altLang="en-US" dirty="0">
                <a:solidFill>
                  <a:srgbClr val="FF0000"/>
                </a:solidFill>
                <a:sym typeface="+mn-ea"/>
              </a:rPr>
              <a:t>的</a:t>
            </a:r>
            <a:r>
              <a:rPr lang="en-US" altLang="zh-CN" dirty="0">
                <a:solidFill>
                  <a:srgbClr val="FF0000"/>
                </a:solidFill>
                <a:sym typeface="+mn-ea"/>
              </a:rPr>
              <a:t>(t</a:t>
            </a:r>
            <a:r>
              <a:rPr lang="en-US" altLang="zh-CN" baseline="-25000" dirty="0">
                <a:solidFill>
                  <a:srgbClr val="FF0000"/>
                </a:solidFill>
                <a:sym typeface="+mn-ea"/>
              </a:rPr>
              <a:t>1</a:t>
            </a:r>
            <a:r>
              <a:rPr lang="en-US" altLang="zh-CN" dirty="0">
                <a:solidFill>
                  <a:srgbClr val="FF0000"/>
                </a:solidFill>
                <a:sym typeface="+mn-ea"/>
              </a:rPr>
              <a:t>,t</a:t>
            </a:r>
            <a:r>
              <a:rPr lang="en-US" altLang="zh-CN" baseline="-25000" dirty="0">
                <a:solidFill>
                  <a:srgbClr val="FF0000"/>
                </a:solidFill>
                <a:sym typeface="+mn-ea"/>
              </a:rPr>
              <a:t>2</a:t>
            </a:r>
            <a:r>
              <a:rPr lang="en-US" altLang="zh-CN" dirty="0">
                <a:solidFill>
                  <a:srgbClr val="FF0000"/>
                </a:solidFill>
                <a:sym typeface="+mn-ea"/>
              </a:rPr>
              <a:t>...</a:t>
            </a:r>
            <a:r>
              <a:rPr lang="en-US" altLang="zh-CN" dirty="0" err="1">
                <a:solidFill>
                  <a:srgbClr val="FF0000"/>
                </a:solidFill>
                <a:sym typeface="+mn-ea"/>
              </a:rPr>
              <a:t>t</a:t>
            </a:r>
            <a:r>
              <a:rPr lang="en-US" altLang="zh-CN" baseline="-25000" dirty="0" err="1">
                <a:solidFill>
                  <a:srgbClr val="FF0000"/>
                </a:solidFill>
                <a:sym typeface="+mn-ea"/>
              </a:rPr>
              <a:t>n</a:t>
            </a:r>
            <a:r>
              <a:rPr lang="en-US" altLang="zh-CN" dirty="0">
                <a:solidFill>
                  <a:srgbClr val="FF0000"/>
                </a:solidFill>
                <a:sym typeface="+mn-ea"/>
              </a:rPr>
              <a:t>)</a:t>
            </a:r>
            <a:r>
              <a:rPr lang="zh-CN" altLang="en-US" dirty="0">
                <a:solidFill>
                  <a:srgbClr val="FF0000"/>
                </a:solidFill>
                <a:sym typeface="+mn-ea"/>
              </a:rPr>
              <a:t>型转置</a:t>
            </a:r>
            <a:r>
              <a:rPr lang="en-US" altLang="zh-CN" dirty="0">
                <a:solidFill>
                  <a:srgbClr val="FF0000"/>
                </a:solidFill>
                <a:sym typeface="+mn-ea"/>
              </a:rPr>
              <a:t>,</a:t>
            </a:r>
            <a:r>
              <a:rPr lang="zh-CN" altLang="en-US" dirty="0">
                <a:solidFill>
                  <a:srgbClr val="FF0000"/>
                </a:solidFill>
                <a:sym typeface="+mn-ea"/>
              </a:rPr>
              <a:t>简称</a:t>
            </a:r>
            <a:r>
              <a:rPr lang="en-US" altLang="zh-CN" dirty="0">
                <a:solidFill>
                  <a:srgbClr val="FF0000"/>
                </a:solidFill>
                <a:sym typeface="+mn-ea"/>
              </a:rPr>
              <a:t>T</a:t>
            </a:r>
            <a:r>
              <a:rPr lang="zh-CN" altLang="en-US" dirty="0">
                <a:solidFill>
                  <a:srgbClr val="FF0000"/>
                </a:solidFill>
                <a:sym typeface="+mn-ea"/>
              </a:rPr>
              <a:t>型转置。记作</a:t>
            </a:r>
            <a:r>
              <a:rPr lang="en-US" altLang="zh-CN" dirty="0">
                <a:solidFill>
                  <a:srgbClr val="FF0000"/>
                </a:solidFill>
                <a:sym typeface="+mn-ea"/>
              </a:rPr>
              <a:t>b = </a:t>
            </a:r>
            <a:r>
              <a:rPr lang="en-US" altLang="zh-CN" dirty="0" err="1">
                <a:solidFill>
                  <a:srgbClr val="FF0000"/>
                </a:solidFill>
                <a:sym typeface="+mn-ea"/>
              </a:rPr>
              <a:t>a</a:t>
            </a:r>
            <a:r>
              <a:rPr lang="en-US" altLang="zh-CN" baseline="30000" dirty="0" err="1">
                <a:solidFill>
                  <a:srgbClr val="FF0000"/>
                </a:solidFill>
                <a:sym typeface="+mn-ea"/>
              </a:rPr>
              <a:t>T</a:t>
            </a:r>
            <a:r>
              <a:rPr lang="zh-CN" altLang="en-US" baseline="30000" dirty="0">
                <a:solidFill>
                  <a:srgbClr val="FF0000"/>
                </a:solidFill>
                <a:sym typeface="+mn-ea"/>
              </a:rPr>
              <a:t>（</a:t>
            </a:r>
            <a:r>
              <a:rPr lang="en-US" altLang="zh-CN" baseline="30000" dirty="0">
                <a:solidFill>
                  <a:srgbClr val="FF0000"/>
                </a:solidFill>
                <a:sym typeface="+mn-ea"/>
              </a:rPr>
              <a:t>t1,t2...</a:t>
            </a:r>
            <a:r>
              <a:rPr lang="en-US" altLang="zh-CN" baseline="30000" dirty="0" err="1">
                <a:solidFill>
                  <a:srgbClr val="FF0000"/>
                </a:solidFill>
                <a:sym typeface="+mn-ea"/>
              </a:rPr>
              <a:t>tn</a:t>
            </a:r>
            <a:r>
              <a:rPr lang="zh-CN" altLang="en-US" baseline="30000" dirty="0">
                <a:solidFill>
                  <a:srgbClr val="FF0000"/>
                </a:solidFill>
                <a:sym typeface="+mn-ea"/>
              </a:rPr>
              <a:t>）</a:t>
            </a:r>
            <a:r>
              <a:rPr lang="zh-CN" altLang="en-US" dirty="0">
                <a:solidFill>
                  <a:srgbClr val="FF0000"/>
                </a:solidFill>
                <a:sym typeface="+mn-ea"/>
              </a:rPr>
              <a:t>简记为</a:t>
            </a:r>
          </a:p>
          <a:p>
            <a:r>
              <a:rPr lang="en-US" altLang="zh-CN" dirty="0">
                <a:solidFill>
                  <a:srgbClr val="FF0000"/>
                </a:solidFill>
                <a:sym typeface="+mn-ea"/>
              </a:rPr>
              <a:t>b = </a:t>
            </a:r>
            <a:r>
              <a:rPr lang="en-US" altLang="zh-CN" dirty="0" err="1">
                <a:solidFill>
                  <a:srgbClr val="FF0000"/>
                </a:solidFill>
                <a:sym typeface="+mn-ea"/>
              </a:rPr>
              <a:t>a</a:t>
            </a:r>
            <a:r>
              <a:rPr lang="en-US" altLang="zh-CN" baseline="30000" dirty="0" err="1">
                <a:solidFill>
                  <a:srgbClr val="FF0000"/>
                </a:solidFill>
                <a:sym typeface="+mn-ea"/>
              </a:rPr>
              <a:t>T</a:t>
            </a:r>
            <a:r>
              <a:rPr lang="zh-CN" altLang="en-US" baseline="-25000" dirty="0">
                <a:solidFill>
                  <a:srgbClr val="FF0000"/>
                </a:solidFill>
                <a:sym typeface="+mn-ea"/>
              </a:rPr>
              <a:t>；</a:t>
            </a:r>
            <a:r>
              <a:rPr lang="zh-CN" altLang="en-US" dirty="0">
                <a:solidFill>
                  <a:srgbClr val="FF0000"/>
                </a:solidFill>
              </a:rPr>
              <a:t>显然也有：</a:t>
            </a:r>
            <a:r>
              <a:rPr lang="en-US" altLang="zh-CN" dirty="0">
                <a:solidFill>
                  <a:srgbClr val="FF0000"/>
                </a:solidFill>
              </a:rPr>
              <a:t>a</a:t>
            </a:r>
            <a:r>
              <a:rPr lang="en-US" altLang="zh-CN" dirty="0">
                <a:solidFill>
                  <a:srgbClr val="FF0000"/>
                </a:solidFill>
                <a:sym typeface="+mn-ea"/>
              </a:rPr>
              <a:t> = </a:t>
            </a:r>
            <a:r>
              <a:rPr lang="en-US" altLang="zh-CN" dirty="0" err="1">
                <a:solidFill>
                  <a:srgbClr val="FF0000"/>
                </a:solidFill>
                <a:sym typeface="+mn-ea"/>
              </a:rPr>
              <a:t>b</a:t>
            </a:r>
            <a:r>
              <a:rPr lang="en-US" altLang="zh-CN" baseline="30000" dirty="0" err="1">
                <a:solidFill>
                  <a:srgbClr val="FF0000"/>
                </a:solidFill>
                <a:sym typeface="+mn-ea"/>
              </a:rPr>
              <a:t>F</a:t>
            </a:r>
            <a:r>
              <a:rPr lang="zh-CN" altLang="en-US" baseline="30000" dirty="0">
                <a:solidFill>
                  <a:srgbClr val="FF0000"/>
                </a:solidFill>
                <a:sym typeface="+mn-ea"/>
              </a:rPr>
              <a:t>（</a:t>
            </a:r>
            <a:r>
              <a:rPr lang="en-US" altLang="zh-CN" baseline="30000" dirty="0">
                <a:solidFill>
                  <a:srgbClr val="FF0000"/>
                </a:solidFill>
                <a:sym typeface="+mn-ea"/>
              </a:rPr>
              <a:t>f1</a:t>
            </a:r>
            <a:r>
              <a:rPr lang="zh-CN" altLang="en-US" baseline="30000" dirty="0">
                <a:solidFill>
                  <a:srgbClr val="FF0000"/>
                </a:solidFill>
                <a:sym typeface="+mn-ea"/>
              </a:rPr>
              <a:t>，</a:t>
            </a:r>
            <a:r>
              <a:rPr lang="en-US" altLang="zh-CN" baseline="30000" dirty="0">
                <a:solidFill>
                  <a:srgbClr val="FF0000"/>
                </a:solidFill>
                <a:sym typeface="+mn-ea"/>
              </a:rPr>
              <a:t>f2</a:t>
            </a:r>
            <a:r>
              <a:rPr lang="zh-CN" altLang="en-US" baseline="30000" dirty="0">
                <a:solidFill>
                  <a:srgbClr val="FF0000"/>
                </a:solidFill>
                <a:sym typeface="+mn-ea"/>
              </a:rPr>
              <a:t>，</a:t>
            </a:r>
            <a:r>
              <a:rPr lang="en-US" altLang="zh-CN" baseline="30000" dirty="0">
                <a:solidFill>
                  <a:srgbClr val="FF0000"/>
                </a:solidFill>
                <a:sym typeface="+mn-ea"/>
              </a:rPr>
              <a:t>...,</a:t>
            </a:r>
            <a:r>
              <a:rPr lang="en-US" altLang="zh-CN" baseline="30000" dirty="0" err="1">
                <a:solidFill>
                  <a:srgbClr val="FF0000"/>
                </a:solidFill>
                <a:sym typeface="+mn-ea"/>
              </a:rPr>
              <a:t>fn</a:t>
            </a:r>
            <a:r>
              <a:rPr lang="zh-CN" altLang="en-US" baseline="30000" dirty="0">
                <a:solidFill>
                  <a:srgbClr val="FF0000"/>
                </a:solidFill>
                <a:sym typeface="+mn-ea"/>
              </a:rPr>
              <a:t>）</a:t>
            </a:r>
          </a:p>
          <a:p>
            <a:endParaRPr lang="zh-CN" altLang="en-US" dirty="0"/>
          </a:p>
          <a:p>
            <a:r>
              <a:rPr lang="zh-CN" altLang="en-US" dirty="0">
                <a:solidFill>
                  <a:schemeClr val="tx1">
                    <a:lumMod val="50000"/>
                    <a:lumOff val="50000"/>
                  </a:schemeClr>
                </a:solidFill>
              </a:rPr>
              <a:t>推论：若张量</a:t>
            </a:r>
            <a:r>
              <a:rPr lang="en-US" altLang="zh-CN" dirty="0">
                <a:solidFill>
                  <a:schemeClr val="tx1">
                    <a:lumMod val="50000"/>
                    <a:lumOff val="50000"/>
                  </a:schemeClr>
                </a:solidFill>
              </a:rPr>
              <a:t>b</a:t>
            </a:r>
            <a:r>
              <a:rPr lang="zh-CN" altLang="en-US" dirty="0">
                <a:solidFill>
                  <a:schemeClr val="tx1">
                    <a:lumMod val="50000"/>
                    <a:lumOff val="50000"/>
                  </a:schemeClr>
                </a:solidFill>
              </a:rPr>
              <a:t>是张量</a:t>
            </a:r>
            <a:r>
              <a:rPr lang="en-US" altLang="zh-CN" dirty="0">
                <a:solidFill>
                  <a:schemeClr val="tx1">
                    <a:lumMod val="50000"/>
                    <a:lumOff val="50000"/>
                  </a:schemeClr>
                </a:solidFill>
              </a:rPr>
              <a:t>a</a:t>
            </a:r>
            <a:r>
              <a:rPr lang="zh-CN" altLang="en-US" dirty="0">
                <a:solidFill>
                  <a:schemeClr val="tx1">
                    <a:lumMod val="50000"/>
                    <a:lumOff val="50000"/>
                  </a:schemeClr>
                </a:solidFill>
              </a:rPr>
              <a:t>的</a:t>
            </a:r>
            <a:r>
              <a:rPr lang="en-US" altLang="zh-CN" dirty="0">
                <a:solidFill>
                  <a:schemeClr val="tx1">
                    <a:lumMod val="50000"/>
                    <a:lumOff val="50000"/>
                  </a:schemeClr>
                </a:solidFill>
              </a:rPr>
              <a:t>T</a:t>
            </a:r>
            <a:r>
              <a:rPr lang="zh-CN" altLang="en-US" dirty="0">
                <a:solidFill>
                  <a:schemeClr val="tx1">
                    <a:lumMod val="50000"/>
                    <a:lumOff val="50000"/>
                  </a:schemeClr>
                </a:solidFill>
              </a:rPr>
              <a:t>型转置，则张量</a:t>
            </a:r>
            <a:r>
              <a:rPr lang="en-US" altLang="zh-CN" dirty="0">
                <a:solidFill>
                  <a:schemeClr val="tx1">
                    <a:lumMod val="50000"/>
                    <a:lumOff val="50000"/>
                  </a:schemeClr>
                </a:solidFill>
              </a:rPr>
              <a:t>b</a:t>
            </a:r>
            <a:r>
              <a:rPr lang="zh-CN" altLang="en-US" dirty="0">
                <a:solidFill>
                  <a:schemeClr val="tx1">
                    <a:lumMod val="50000"/>
                    <a:lumOff val="50000"/>
                  </a:schemeClr>
                </a:solidFill>
              </a:rPr>
              <a:t>的</a:t>
            </a:r>
            <a:r>
              <a:rPr lang="en-US" altLang="zh-CN" dirty="0">
                <a:solidFill>
                  <a:schemeClr val="tx1">
                    <a:lumMod val="50000"/>
                    <a:lumOff val="50000"/>
                  </a:schemeClr>
                </a:solidFill>
              </a:rPr>
              <a:t>shape</a:t>
            </a:r>
            <a:r>
              <a:rPr lang="zh-CN" altLang="en-US" dirty="0">
                <a:solidFill>
                  <a:schemeClr val="tx1">
                    <a:lumMod val="50000"/>
                    <a:lumOff val="50000"/>
                  </a:schemeClr>
                </a:solidFill>
              </a:rPr>
              <a:t>必为</a:t>
            </a:r>
          </a:p>
          <a:p>
            <a:r>
              <a:rPr lang="en-US" altLang="zh-CN" dirty="0">
                <a:solidFill>
                  <a:schemeClr val="tx1">
                    <a:lumMod val="50000"/>
                    <a:lumOff val="50000"/>
                  </a:schemeClr>
                </a:solidFill>
                <a:sym typeface="+mn-ea"/>
              </a:rPr>
              <a:t>T(sa</a:t>
            </a:r>
            <a:r>
              <a:rPr lang="en-US" altLang="zh-CN" baseline="-25000" dirty="0">
                <a:solidFill>
                  <a:schemeClr val="tx1">
                    <a:lumMod val="50000"/>
                    <a:lumOff val="50000"/>
                  </a:schemeClr>
                </a:solidFill>
                <a:sym typeface="+mn-ea"/>
              </a:rPr>
              <a:t>1</a:t>
            </a:r>
            <a:r>
              <a:rPr lang="en-US" altLang="zh-CN" dirty="0">
                <a:solidFill>
                  <a:schemeClr val="tx1">
                    <a:lumMod val="50000"/>
                    <a:lumOff val="50000"/>
                  </a:schemeClr>
                </a:solidFill>
                <a:sym typeface="+mn-ea"/>
              </a:rPr>
              <a:t>,sa</a:t>
            </a:r>
            <a:r>
              <a:rPr lang="en-US" altLang="zh-CN" baseline="-25000" dirty="0">
                <a:solidFill>
                  <a:schemeClr val="tx1">
                    <a:lumMod val="50000"/>
                    <a:lumOff val="50000"/>
                  </a:schemeClr>
                </a:solidFill>
                <a:sym typeface="+mn-ea"/>
              </a:rPr>
              <a:t>2</a:t>
            </a:r>
            <a:r>
              <a:rPr lang="en-US" altLang="zh-CN" dirty="0">
                <a:solidFill>
                  <a:schemeClr val="tx1">
                    <a:lumMod val="50000"/>
                    <a:lumOff val="50000"/>
                  </a:schemeClr>
                </a:solidFill>
                <a:sym typeface="+mn-ea"/>
              </a:rPr>
              <a:t>,...sa</a:t>
            </a:r>
            <a:r>
              <a:rPr lang="en-US" altLang="zh-CN" baseline="-25000" dirty="0">
                <a:solidFill>
                  <a:schemeClr val="tx1">
                    <a:lumMod val="50000"/>
                    <a:lumOff val="50000"/>
                  </a:schemeClr>
                </a:solidFill>
                <a:sym typeface="+mn-ea"/>
              </a:rPr>
              <a:t>n</a:t>
            </a:r>
            <a:r>
              <a:rPr lang="en-US" altLang="zh-CN" dirty="0">
                <a:solidFill>
                  <a:schemeClr val="tx1">
                    <a:lumMod val="50000"/>
                    <a:lumOff val="50000"/>
                  </a:schemeClr>
                </a:solidFill>
                <a:sym typeface="+mn-ea"/>
              </a:rPr>
              <a:t>) = (sa</a:t>
            </a:r>
            <a:r>
              <a:rPr lang="en-US" altLang="zh-CN" baseline="-25000" dirty="0">
                <a:solidFill>
                  <a:schemeClr val="tx1">
                    <a:lumMod val="50000"/>
                    <a:lumOff val="50000"/>
                  </a:schemeClr>
                </a:solidFill>
                <a:sym typeface="+mn-ea"/>
              </a:rPr>
              <a:t>t1</a:t>
            </a:r>
            <a:r>
              <a:rPr lang="en-US" altLang="zh-CN" dirty="0">
                <a:solidFill>
                  <a:schemeClr val="tx1">
                    <a:lumMod val="50000"/>
                    <a:lumOff val="50000"/>
                  </a:schemeClr>
                </a:solidFill>
                <a:sym typeface="+mn-ea"/>
              </a:rPr>
              <a:t>,sa</a:t>
            </a:r>
            <a:r>
              <a:rPr lang="en-US" altLang="zh-CN" baseline="-25000" dirty="0">
                <a:solidFill>
                  <a:schemeClr val="tx1">
                    <a:lumMod val="50000"/>
                    <a:lumOff val="50000"/>
                  </a:schemeClr>
                </a:solidFill>
                <a:sym typeface="+mn-ea"/>
              </a:rPr>
              <a:t>t2</a:t>
            </a:r>
            <a:r>
              <a:rPr lang="en-US" altLang="zh-CN" dirty="0">
                <a:solidFill>
                  <a:schemeClr val="tx1">
                    <a:lumMod val="50000"/>
                    <a:lumOff val="50000"/>
                  </a:schemeClr>
                </a:solidFill>
                <a:sym typeface="+mn-ea"/>
              </a:rPr>
              <a:t>,...</a:t>
            </a:r>
            <a:r>
              <a:rPr lang="en-US" altLang="zh-CN" dirty="0" err="1">
                <a:solidFill>
                  <a:schemeClr val="tx1">
                    <a:lumMod val="50000"/>
                    <a:lumOff val="50000"/>
                  </a:schemeClr>
                </a:solidFill>
                <a:sym typeface="+mn-ea"/>
              </a:rPr>
              <a:t>sa</a:t>
            </a:r>
            <a:r>
              <a:rPr lang="en-US" altLang="zh-CN" baseline="-25000" dirty="0" err="1">
                <a:solidFill>
                  <a:schemeClr val="tx1">
                    <a:lumMod val="50000"/>
                    <a:lumOff val="50000"/>
                  </a:schemeClr>
                </a:solidFill>
                <a:sym typeface="+mn-ea"/>
              </a:rPr>
              <a:t>tn</a:t>
            </a:r>
            <a:r>
              <a:rPr lang="en-US" altLang="zh-CN" dirty="0">
                <a:solidFill>
                  <a:schemeClr val="tx1">
                    <a:lumMod val="50000"/>
                    <a:lumOff val="50000"/>
                  </a:schemeClr>
                </a:solidFill>
                <a:sym typeface="+mn-ea"/>
              </a:rPr>
              <a:t>) ,</a:t>
            </a:r>
            <a:r>
              <a:rPr lang="zh-CN" altLang="en-US" dirty="0">
                <a:solidFill>
                  <a:schemeClr val="tx1">
                    <a:lumMod val="50000"/>
                    <a:lumOff val="50000"/>
                  </a:schemeClr>
                </a:solidFill>
                <a:sym typeface="+mn-ea"/>
              </a:rPr>
              <a:t>其中</a:t>
            </a:r>
            <a:r>
              <a:rPr lang="en-US" altLang="zh-CN" dirty="0" err="1">
                <a:solidFill>
                  <a:schemeClr val="tx1">
                    <a:lumMod val="50000"/>
                    <a:lumOff val="50000"/>
                  </a:schemeClr>
                </a:solidFill>
                <a:sym typeface="+mn-ea"/>
              </a:rPr>
              <a:t>sa</a:t>
            </a:r>
            <a:r>
              <a:rPr lang="en-US" altLang="zh-CN" baseline="-25000" dirty="0" err="1">
                <a:solidFill>
                  <a:schemeClr val="tx1">
                    <a:lumMod val="50000"/>
                    <a:lumOff val="50000"/>
                  </a:schemeClr>
                </a:solidFill>
                <a:sym typeface="+mn-ea"/>
              </a:rPr>
              <a:t>i</a:t>
            </a:r>
            <a:r>
              <a:rPr lang="zh-CN" altLang="en-US" dirty="0">
                <a:solidFill>
                  <a:schemeClr val="tx1">
                    <a:lumMod val="50000"/>
                    <a:lumOff val="50000"/>
                  </a:schemeClr>
                </a:solidFill>
                <a:sym typeface="+mn-ea"/>
              </a:rPr>
              <a:t>为张量</a:t>
            </a:r>
            <a:r>
              <a:rPr lang="en-US" altLang="zh-CN" dirty="0">
                <a:solidFill>
                  <a:schemeClr val="tx1">
                    <a:lumMod val="50000"/>
                    <a:lumOff val="50000"/>
                  </a:schemeClr>
                </a:solidFill>
                <a:sym typeface="+mn-ea"/>
              </a:rPr>
              <a:t>a</a:t>
            </a:r>
            <a:r>
              <a:rPr lang="zh-CN" altLang="en-US" dirty="0">
                <a:solidFill>
                  <a:schemeClr val="tx1">
                    <a:lumMod val="50000"/>
                    <a:lumOff val="50000"/>
                  </a:schemeClr>
                </a:solidFill>
                <a:sym typeface="+mn-ea"/>
              </a:rPr>
              <a:t>在第</a:t>
            </a:r>
            <a:r>
              <a:rPr lang="en-US" altLang="zh-CN" dirty="0" err="1">
                <a:solidFill>
                  <a:schemeClr val="tx1">
                    <a:lumMod val="50000"/>
                    <a:lumOff val="50000"/>
                  </a:schemeClr>
                </a:solidFill>
                <a:sym typeface="+mn-ea"/>
              </a:rPr>
              <a:t>i</a:t>
            </a:r>
            <a:r>
              <a:rPr lang="zh-CN" altLang="en-US" dirty="0">
                <a:solidFill>
                  <a:schemeClr val="tx1">
                    <a:lumMod val="50000"/>
                    <a:lumOff val="50000"/>
                  </a:schemeClr>
                </a:solidFill>
                <a:sym typeface="+mn-ea"/>
              </a:rPr>
              <a:t>维的</a:t>
            </a:r>
            <a:r>
              <a:rPr lang="en-US" altLang="zh-CN" dirty="0">
                <a:solidFill>
                  <a:schemeClr val="tx1">
                    <a:lumMod val="50000"/>
                    <a:lumOff val="50000"/>
                  </a:schemeClr>
                </a:solidFill>
                <a:sym typeface="+mn-ea"/>
              </a:rPr>
              <a:t>shape</a:t>
            </a:r>
            <a:r>
              <a:rPr lang="zh-CN" altLang="en-US" dirty="0">
                <a:solidFill>
                  <a:schemeClr val="tx1">
                    <a:lumMod val="50000"/>
                    <a:lumOff val="50000"/>
                  </a:schemeClr>
                </a:solidFill>
                <a:sym typeface="+mn-ea"/>
              </a:rPr>
              <a:t>。</a:t>
            </a:r>
          </a:p>
          <a:p>
            <a:r>
              <a:rPr lang="zh-CN" altLang="en-US" dirty="0">
                <a:solidFill>
                  <a:schemeClr val="tx1">
                    <a:lumMod val="50000"/>
                    <a:lumOff val="50000"/>
                  </a:schemeClr>
                </a:solidFill>
              </a:rPr>
              <a:t>证明：因为</a:t>
            </a:r>
            <a:r>
              <a:rPr lang="en-US" altLang="zh-CN" dirty="0">
                <a:solidFill>
                  <a:schemeClr val="tx1">
                    <a:lumMod val="50000"/>
                    <a:lumOff val="50000"/>
                  </a:schemeClr>
                </a:solidFill>
              </a:rPr>
              <a:t>b</a:t>
            </a:r>
            <a:r>
              <a:rPr lang="zh-CN" altLang="en-US" dirty="0">
                <a:solidFill>
                  <a:schemeClr val="tx1">
                    <a:lumMod val="50000"/>
                    <a:lumOff val="50000"/>
                  </a:schemeClr>
                </a:solidFill>
              </a:rPr>
              <a:t>是</a:t>
            </a:r>
            <a:r>
              <a:rPr lang="en-US" altLang="zh-CN" dirty="0">
                <a:solidFill>
                  <a:schemeClr val="tx1">
                    <a:lumMod val="50000"/>
                    <a:lumOff val="50000"/>
                  </a:schemeClr>
                </a:solidFill>
              </a:rPr>
              <a:t>a</a:t>
            </a:r>
            <a:r>
              <a:rPr lang="zh-CN" altLang="en-US" dirty="0">
                <a:solidFill>
                  <a:schemeClr val="tx1">
                    <a:lumMod val="50000"/>
                    <a:lumOff val="50000"/>
                  </a:schemeClr>
                </a:solidFill>
              </a:rPr>
              <a:t>的</a:t>
            </a:r>
            <a:r>
              <a:rPr lang="en-US" altLang="zh-CN" dirty="0">
                <a:solidFill>
                  <a:schemeClr val="tx1">
                    <a:lumMod val="50000"/>
                    <a:lumOff val="50000"/>
                  </a:schemeClr>
                </a:solidFill>
              </a:rPr>
              <a:t>T</a:t>
            </a:r>
            <a:r>
              <a:rPr lang="zh-CN" altLang="en-US" dirty="0">
                <a:solidFill>
                  <a:schemeClr val="tx1">
                    <a:lumMod val="50000"/>
                    <a:lumOff val="50000"/>
                  </a:schemeClr>
                </a:solidFill>
              </a:rPr>
              <a:t>型转置，所以</a:t>
            </a:r>
            <a:r>
              <a:rPr lang="en-US" altLang="zh-CN" dirty="0">
                <a:solidFill>
                  <a:schemeClr val="tx1">
                    <a:lumMod val="50000"/>
                    <a:lumOff val="50000"/>
                  </a:schemeClr>
                </a:solidFill>
              </a:rPr>
              <a:t>a</a:t>
            </a:r>
            <a:r>
              <a:rPr lang="zh-CN" altLang="en-US" dirty="0">
                <a:solidFill>
                  <a:schemeClr val="tx1">
                    <a:lumMod val="50000"/>
                    <a:lumOff val="50000"/>
                  </a:schemeClr>
                </a:solidFill>
              </a:rPr>
              <a:t>是</a:t>
            </a:r>
            <a:r>
              <a:rPr lang="en-US" altLang="zh-CN" dirty="0">
                <a:solidFill>
                  <a:schemeClr val="tx1">
                    <a:lumMod val="50000"/>
                    <a:lumOff val="50000"/>
                  </a:schemeClr>
                </a:solidFill>
              </a:rPr>
              <a:t>b</a:t>
            </a:r>
            <a:r>
              <a:rPr lang="zh-CN" altLang="en-US" dirty="0">
                <a:solidFill>
                  <a:schemeClr val="tx1">
                    <a:lumMod val="50000"/>
                    <a:lumOff val="50000"/>
                  </a:schemeClr>
                </a:solidFill>
              </a:rPr>
              <a:t>的</a:t>
            </a:r>
            <a:r>
              <a:rPr lang="en-US" altLang="zh-CN" dirty="0">
                <a:solidFill>
                  <a:schemeClr val="tx1">
                    <a:lumMod val="50000"/>
                    <a:lumOff val="50000"/>
                  </a:schemeClr>
                </a:solidFill>
              </a:rPr>
              <a:t>F</a:t>
            </a:r>
            <a:r>
              <a:rPr lang="zh-CN" altLang="en-US" dirty="0">
                <a:solidFill>
                  <a:schemeClr val="tx1">
                    <a:lumMod val="50000"/>
                    <a:lumOff val="50000"/>
                  </a:schemeClr>
                </a:solidFill>
              </a:rPr>
              <a:t>型转置；又因为对</a:t>
            </a:r>
            <a:r>
              <a:rPr lang="en-US" altLang="zh-CN" dirty="0">
                <a:solidFill>
                  <a:schemeClr val="tx1">
                    <a:lumMod val="50000"/>
                    <a:lumOff val="50000"/>
                  </a:schemeClr>
                </a:solidFill>
                <a:sym typeface="+mn-ea"/>
              </a:rPr>
              <a:t>tensor a</a:t>
            </a:r>
            <a:r>
              <a:rPr lang="zh-CN" altLang="en-US" dirty="0">
                <a:solidFill>
                  <a:schemeClr val="tx1">
                    <a:lumMod val="50000"/>
                    <a:lumOff val="50000"/>
                  </a:schemeClr>
                </a:solidFill>
                <a:sym typeface="+mn-ea"/>
              </a:rPr>
              <a:t>中的任意一个元素，均有</a:t>
            </a:r>
            <a:r>
              <a:rPr lang="en-US" altLang="zh-CN" dirty="0">
                <a:solidFill>
                  <a:schemeClr val="tx1">
                    <a:lumMod val="50000"/>
                    <a:lumOff val="50000"/>
                  </a:schemeClr>
                </a:solidFill>
                <a:sym typeface="+mn-ea"/>
              </a:rPr>
              <a:t>a(l</a:t>
            </a:r>
            <a:r>
              <a:rPr lang="en-US" altLang="zh-CN" baseline="-25000" dirty="0">
                <a:solidFill>
                  <a:schemeClr val="tx1">
                    <a:lumMod val="50000"/>
                    <a:lumOff val="50000"/>
                  </a:schemeClr>
                </a:solidFill>
                <a:sym typeface="+mn-ea"/>
              </a:rPr>
              <a:t>1</a:t>
            </a:r>
            <a:r>
              <a:rPr lang="en-US" altLang="zh-CN" dirty="0">
                <a:solidFill>
                  <a:schemeClr val="tx1">
                    <a:lumMod val="50000"/>
                    <a:lumOff val="50000"/>
                  </a:schemeClr>
                </a:solidFill>
                <a:sym typeface="+mn-ea"/>
              </a:rPr>
              <a:t>,l</a:t>
            </a:r>
            <a:r>
              <a:rPr lang="en-US" altLang="zh-CN" baseline="-25000" dirty="0">
                <a:solidFill>
                  <a:schemeClr val="tx1">
                    <a:lumMod val="50000"/>
                    <a:lumOff val="50000"/>
                  </a:schemeClr>
                </a:solidFill>
                <a:sym typeface="+mn-ea"/>
              </a:rPr>
              <a:t>2</a:t>
            </a:r>
            <a:r>
              <a:rPr lang="en-US" altLang="zh-CN" dirty="0">
                <a:solidFill>
                  <a:schemeClr val="tx1">
                    <a:lumMod val="50000"/>
                    <a:lumOff val="50000"/>
                  </a:schemeClr>
                </a:solidFill>
                <a:sym typeface="+mn-ea"/>
              </a:rPr>
              <a:t>...l</a:t>
            </a:r>
            <a:r>
              <a:rPr lang="en-US" altLang="zh-CN" baseline="-25000" dirty="0">
                <a:solidFill>
                  <a:schemeClr val="tx1">
                    <a:lumMod val="50000"/>
                    <a:lumOff val="50000"/>
                  </a:schemeClr>
                </a:solidFill>
                <a:sym typeface="+mn-ea"/>
              </a:rPr>
              <a:t>n</a:t>
            </a:r>
            <a:r>
              <a:rPr lang="en-US" altLang="zh-CN" dirty="0">
                <a:solidFill>
                  <a:schemeClr val="tx1">
                    <a:lumMod val="50000"/>
                    <a:lumOff val="50000"/>
                  </a:schemeClr>
                </a:solidFill>
                <a:sym typeface="+mn-ea"/>
              </a:rPr>
              <a:t>) = b(l</a:t>
            </a:r>
            <a:r>
              <a:rPr lang="en-US" altLang="zh-CN" baseline="-25000" dirty="0">
                <a:solidFill>
                  <a:schemeClr val="tx1">
                    <a:lumMod val="50000"/>
                    <a:lumOff val="50000"/>
                  </a:schemeClr>
                </a:solidFill>
                <a:sym typeface="+mn-ea"/>
              </a:rPr>
              <a:t>t1</a:t>
            </a:r>
            <a:r>
              <a:rPr lang="en-US" altLang="zh-CN" dirty="0">
                <a:solidFill>
                  <a:schemeClr val="tx1">
                    <a:lumMod val="50000"/>
                    <a:lumOff val="50000"/>
                  </a:schemeClr>
                </a:solidFill>
                <a:sym typeface="+mn-ea"/>
              </a:rPr>
              <a:t>,l</a:t>
            </a:r>
            <a:r>
              <a:rPr lang="en-US" altLang="zh-CN" baseline="-25000" dirty="0">
                <a:solidFill>
                  <a:schemeClr val="tx1">
                    <a:lumMod val="50000"/>
                    <a:lumOff val="50000"/>
                  </a:schemeClr>
                </a:solidFill>
                <a:sym typeface="+mn-ea"/>
              </a:rPr>
              <a:t>t2</a:t>
            </a:r>
            <a:r>
              <a:rPr lang="en-US" altLang="zh-CN" dirty="0">
                <a:solidFill>
                  <a:schemeClr val="tx1">
                    <a:lumMod val="50000"/>
                    <a:lumOff val="50000"/>
                  </a:schemeClr>
                </a:solidFill>
                <a:sym typeface="+mn-ea"/>
              </a:rPr>
              <a:t>...</a:t>
            </a:r>
            <a:r>
              <a:rPr lang="en-US" altLang="zh-CN" dirty="0" err="1">
                <a:solidFill>
                  <a:schemeClr val="tx1">
                    <a:lumMod val="50000"/>
                    <a:lumOff val="50000"/>
                  </a:schemeClr>
                </a:solidFill>
                <a:sym typeface="+mn-ea"/>
              </a:rPr>
              <a:t>l</a:t>
            </a:r>
            <a:r>
              <a:rPr lang="en-US" altLang="zh-CN" baseline="-25000" dirty="0" err="1">
                <a:solidFill>
                  <a:schemeClr val="tx1">
                    <a:lumMod val="50000"/>
                    <a:lumOff val="50000"/>
                  </a:schemeClr>
                </a:solidFill>
                <a:sym typeface="+mn-ea"/>
              </a:rPr>
              <a:t>tn</a:t>
            </a:r>
            <a:r>
              <a:rPr lang="en-US" altLang="zh-CN" dirty="0">
                <a:solidFill>
                  <a:schemeClr val="tx1">
                    <a:lumMod val="50000"/>
                    <a:lumOff val="50000"/>
                  </a:schemeClr>
                </a:solidFill>
                <a:sym typeface="+mn-ea"/>
              </a:rPr>
              <a:t>)</a:t>
            </a:r>
            <a:r>
              <a:rPr lang="zh-CN" altLang="en-US" dirty="0">
                <a:solidFill>
                  <a:schemeClr val="tx1">
                    <a:lumMod val="50000"/>
                    <a:lumOff val="50000"/>
                  </a:schemeClr>
                </a:solidFill>
              </a:rPr>
              <a:t>，</a:t>
            </a:r>
            <a:endParaRPr lang="en-US" altLang="zh-CN" dirty="0">
              <a:solidFill>
                <a:schemeClr val="tx1">
                  <a:lumMod val="50000"/>
                  <a:lumOff val="50000"/>
                </a:schemeClr>
              </a:solidFill>
              <a:sym typeface="+mn-ea"/>
            </a:endParaRPr>
          </a:p>
          <a:p>
            <a:r>
              <a:rPr lang="en-US" altLang="zh-CN" dirty="0">
                <a:solidFill>
                  <a:schemeClr val="tx1">
                    <a:lumMod val="50000"/>
                    <a:lumOff val="50000"/>
                  </a:schemeClr>
                </a:solidFill>
                <a:sym typeface="+mn-ea"/>
              </a:rPr>
              <a:t>         </a:t>
            </a:r>
            <a:r>
              <a:rPr lang="zh-CN" altLang="en-US" dirty="0">
                <a:solidFill>
                  <a:schemeClr val="tx1">
                    <a:lumMod val="50000"/>
                    <a:lumOff val="50000"/>
                  </a:schemeClr>
                </a:solidFill>
                <a:sym typeface="+mn-ea"/>
              </a:rPr>
              <a:t>所以                          同理                    又因为</a:t>
            </a:r>
            <a:r>
              <a:rPr lang="en-US" altLang="zh-CN" dirty="0">
                <a:solidFill>
                  <a:schemeClr val="tx1">
                    <a:lumMod val="50000"/>
                    <a:lumOff val="50000"/>
                  </a:schemeClr>
                </a:solidFill>
                <a:sym typeface="+mn-ea"/>
              </a:rPr>
              <a:t>TN=T </a:t>
            </a:r>
            <a:r>
              <a:rPr lang="zh-CN" altLang="en-US" dirty="0">
                <a:solidFill>
                  <a:schemeClr val="tx1">
                    <a:lumMod val="50000"/>
                    <a:lumOff val="50000"/>
                  </a:schemeClr>
                </a:solidFill>
                <a:sym typeface="+mn-ea"/>
              </a:rPr>
              <a:t>；</a:t>
            </a:r>
            <a:r>
              <a:rPr lang="en-US" altLang="zh-CN" dirty="0">
                <a:solidFill>
                  <a:schemeClr val="tx1">
                    <a:lumMod val="50000"/>
                    <a:lumOff val="50000"/>
                  </a:schemeClr>
                </a:solidFill>
                <a:sym typeface="+mn-ea"/>
              </a:rPr>
              <a:t>TF=N               </a:t>
            </a:r>
            <a:r>
              <a:rPr lang="zh-CN" altLang="en-US" dirty="0">
                <a:solidFill>
                  <a:schemeClr val="tx1">
                    <a:lumMod val="50000"/>
                    <a:lumOff val="50000"/>
                  </a:schemeClr>
                </a:solidFill>
                <a:sym typeface="+mn-ea"/>
              </a:rPr>
              <a:t>因此</a:t>
            </a:r>
          </a:p>
        </p:txBody>
      </p:sp>
      <p:sp>
        <p:nvSpPr>
          <p:cNvPr id="12" name="文本框 11"/>
          <p:cNvSpPr txBox="1"/>
          <p:nvPr/>
        </p:nvSpPr>
        <p:spPr>
          <a:xfrm>
            <a:off x="2708593" y="4651375"/>
            <a:ext cx="8917305" cy="2306955"/>
          </a:xfrm>
          <a:prstGeom prst="rect">
            <a:avLst/>
          </a:prstGeom>
          <a:noFill/>
        </p:spPr>
        <p:txBody>
          <a:bodyPr wrap="square" rtlCol="0">
            <a:spAutoFit/>
          </a:bodyPr>
          <a:lstStyle/>
          <a:p>
            <a:r>
              <a:rPr lang="zh-CN" altLang="en-US" dirty="0">
                <a:solidFill>
                  <a:srgbClr val="FF0000"/>
                </a:solidFill>
                <a:sym typeface="+mn-ea"/>
              </a:rPr>
              <a:t>张量</a:t>
            </a:r>
            <a:r>
              <a:rPr lang="en-US" altLang="zh-CN" dirty="0">
                <a:solidFill>
                  <a:srgbClr val="FF0000"/>
                </a:solidFill>
                <a:sym typeface="+mn-ea"/>
              </a:rPr>
              <a:t>b</a:t>
            </a:r>
            <a:r>
              <a:rPr lang="zh-CN" altLang="en-US" dirty="0">
                <a:solidFill>
                  <a:srgbClr val="FF0000"/>
                </a:solidFill>
                <a:sym typeface="+mn-ea"/>
              </a:rPr>
              <a:t>是张量</a:t>
            </a:r>
            <a:r>
              <a:rPr lang="en-US" altLang="zh-CN" dirty="0">
                <a:solidFill>
                  <a:srgbClr val="FF0000"/>
                </a:solidFill>
                <a:sym typeface="+mn-ea"/>
              </a:rPr>
              <a:t>a</a:t>
            </a:r>
            <a:r>
              <a:rPr lang="zh-CN" altLang="en-US" dirty="0">
                <a:solidFill>
                  <a:srgbClr val="FF0000"/>
                </a:solidFill>
                <a:sym typeface="+mn-ea"/>
              </a:rPr>
              <a:t>的</a:t>
            </a:r>
            <a:r>
              <a:rPr lang="en-US" altLang="zh-CN" dirty="0">
                <a:solidFill>
                  <a:srgbClr val="FF0000"/>
                </a:solidFill>
                <a:sym typeface="+mn-ea"/>
              </a:rPr>
              <a:t>T</a:t>
            </a:r>
            <a:r>
              <a:rPr lang="zh-CN" altLang="en-US" dirty="0">
                <a:solidFill>
                  <a:srgbClr val="FF0000"/>
                </a:solidFill>
                <a:sym typeface="+mn-ea"/>
              </a:rPr>
              <a:t>型转置的充要条件是：</a:t>
            </a:r>
          </a:p>
          <a:p>
            <a:r>
              <a:rPr lang="zh-CN" altLang="en-US" dirty="0">
                <a:solidFill>
                  <a:srgbClr val="FF0000"/>
                </a:solidFill>
                <a:sym typeface="+mn-ea"/>
              </a:rPr>
              <a:t>张量</a:t>
            </a:r>
            <a:r>
              <a:rPr lang="en-US" altLang="zh-CN" dirty="0">
                <a:solidFill>
                  <a:srgbClr val="FF0000"/>
                </a:solidFill>
                <a:sym typeface="+mn-ea"/>
              </a:rPr>
              <a:t>b</a:t>
            </a:r>
            <a:r>
              <a:rPr lang="zh-CN" altLang="en-US" dirty="0">
                <a:solidFill>
                  <a:srgbClr val="FF0000"/>
                </a:solidFill>
                <a:sym typeface="+mn-ea"/>
              </a:rPr>
              <a:t>的</a:t>
            </a:r>
            <a:r>
              <a:rPr lang="en-US" altLang="zh-CN" dirty="0">
                <a:solidFill>
                  <a:srgbClr val="FF0000"/>
                </a:solidFill>
                <a:sym typeface="+mn-ea"/>
              </a:rPr>
              <a:t>shape </a:t>
            </a:r>
            <a:r>
              <a:rPr lang="zh-CN" altLang="en-US" dirty="0">
                <a:solidFill>
                  <a:srgbClr val="FF0000"/>
                </a:solidFill>
                <a:sym typeface="+mn-ea"/>
              </a:rPr>
              <a:t>为</a:t>
            </a:r>
            <a:r>
              <a:rPr lang="en-US" altLang="zh-CN" dirty="0">
                <a:solidFill>
                  <a:srgbClr val="FF0000"/>
                </a:solidFill>
                <a:sym typeface="+mn-ea"/>
              </a:rPr>
              <a:t>T(sa</a:t>
            </a:r>
            <a:r>
              <a:rPr lang="en-US" altLang="zh-CN" baseline="-25000" dirty="0">
                <a:solidFill>
                  <a:srgbClr val="FF0000"/>
                </a:solidFill>
                <a:sym typeface="+mn-ea"/>
              </a:rPr>
              <a:t>1</a:t>
            </a:r>
            <a:r>
              <a:rPr lang="en-US" altLang="zh-CN" dirty="0">
                <a:solidFill>
                  <a:srgbClr val="FF0000"/>
                </a:solidFill>
                <a:sym typeface="+mn-ea"/>
              </a:rPr>
              <a:t>,sa</a:t>
            </a:r>
            <a:r>
              <a:rPr lang="en-US" altLang="zh-CN" baseline="-25000" dirty="0">
                <a:solidFill>
                  <a:srgbClr val="FF0000"/>
                </a:solidFill>
                <a:sym typeface="+mn-ea"/>
              </a:rPr>
              <a:t>2</a:t>
            </a:r>
            <a:r>
              <a:rPr lang="en-US" altLang="zh-CN" dirty="0">
                <a:solidFill>
                  <a:srgbClr val="FF0000"/>
                </a:solidFill>
                <a:sym typeface="+mn-ea"/>
              </a:rPr>
              <a:t>,...sa</a:t>
            </a:r>
            <a:r>
              <a:rPr lang="en-US" altLang="zh-CN" baseline="-25000" dirty="0">
                <a:solidFill>
                  <a:srgbClr val="FF0000"/>
                </a:solidFill>
                <a:sym typeface="+mn-ea"/>
              </a:rPr>
              <a:t>n</a:t>
            </a:r>
            <a:r>
              <a:rPr lang="en-US" altLang="zh-CN" dirty="0">
                <a:solidFill>
                  <a:srgbClr val="FF0000"/>
                </a:solidFill>
                <a:sym typeface="+mn-ea"/>
              </a:rPr>
              <a:t>)</a:t>
            </a:r>
            <a:r>
              <a:rPr lang="zh-CN" altLang="en-US" dirty="0">
                <a:solidFill>
                  <a:srgbClr val="FF0000"/>
                </a:solidFill>
                <a:sym typeface="+mn-ea"/>
              </a:rPr>
              <a:t>，且对于</a:t>
            </a:r>
            <a:r>
              <a:rPr lang="en-US" altLang="zh-CN" dirty="0">
                <a:solidFill>
                  <a:srgbClr val="FF0000"/>
                </a:solidFill>
                <a:sym typeface="+mn-ea"/>
              </a:rPr>
              <a:t>tensor a</a:t>
            </a:r>
            <a:r>
              <a:rPr lang="zh-CN" altLang="en-US" dirty="0">
                <a:solidFill>
                  <a:srgbClr val="FF0000"/>
                </a:solidFill>
                <a:sym typeface="+mn-ea"/>
              </a:rPr>
              <a:t>中的任意一个元素，</a:t>
            </a:r>
            <a:r>
              <a:rPr lang="en-US" altLang="zh-CN" dirty="0">
                <a:solidFill>
                  <a:srgbClr val="FF0000"/>
                </a:solidFill>
                <a:sym typeface="+mn-ea"/>
              </a:rPr>
              <a:t>a(l</a:t>
            </a:r>
            <a:r>
              <a:rPr lang="en-US" altLang="zh-CN" baseline="-25000" dirty="0">
                <a:solidFill>
                  <a:srgbClr val="FF0000"/>
                </a:solidFill>
                <a:sym typeface="+mn-ea"/>
              </a:rPr>
              <a:t>1</a:t>
            </a:r>
            <a:r>
              <a:rPr lang="en-US" altLang="zh-CN" dirty="0">
                <a:solidFill>
                  <a:srgbClr val="FF0000"/>
                </a:solidFill>
                <a:sym typeface="+mn-ea"/>
              </a:rPr>
              <a:t>,l</a:t>
            </a:r>
            <a:r>
              <a:rPr lang="en-US" altLang="zh-CN" baseline="-25000" dirty="0">
                <a:solidFill>
                  <a:srgbClr val="FF0000"/>
                </a:solidFill>
                <a:sym typeface="+mn-ea"/>
              </a:rPr>
              <a:t>2</a:t>
            </a:r>
            <a:r>
              <a:rPr lang="en-US" altLang="zh-CN" dirty="0">
                <a:solidFill>
                  <a:srgbClr val="FF0000"/>
                </a:solidFill>
                <a:sym typeface="+mn-ea"/>
              </a:rPr>
              <a:t>...l</a:t>
            </a:r>
            <a:r>
              <a:rPr lang="en-US" altLang="zh-CN" baseline="-25000" dirty="0">
                <a:solidFill>
                  <a:srgbClr val="FF0000"/>
                </a:solidFill>
                <a:sym typeface="+mn-ea"/>
              </a:rPr>
              <a:t>n</a:t>
            </a:r>
            <a:r>
              <a:rPr lang="en-US" altLang="zh-CN" dirty="0">
                <a:solidFill>
                  <a:srgbClr val="FF0000"/>
                </a:solidFill>
                <a:sym typeface="+mn-ea"/>
              </a:rPr>
              <a:t>) = b(l</a:t>
            </a:r>
            <a:r>
              <a:rPr lang="en-US" altLang="zh-CN" baseline="-25000" dirty="0">
                <a:solidFill>
                  <a:srgbClr val="FF0000"/>
                </a:solidFill>
                <a:sym typeface="+mn-ea"/>
              </a:rPr>
              <a:t>t1</a:t>
            </a:r>
            <a:r>
              <a:rPr lang="en-US" altLang="zh-CN" dirty="0">
                <a:solidFill>
                  <a:srgbClr val="FF0000"/>
                </a:solidFill>
                <a:sym typeface="+mn-ea"/>
              </a:rPr>
              <a:t>,l</a:t>
            </a:r>
            <a:r>
              <a:rPr lang="en-US" altLang="zh-CN" baseline="-25000" dirty="0">
                <a:solidFill>
                  <a:srgbClr val="FF0000"/>
                </a:solidFill>
                <a:sym typeface="+mn-ea"/>
              </a:rPr>
              <a:t>t2</a:t>
            </a:r>
            <a:r>
              <a:rPr lang="en-US" altLang="zh-CN" dirty="0">
                <a:solidFill>
                  <a:srgbClr val="FF0000"/>
                </a:solidFill>
                <a:sym typeface="+mn-ea"/>
              </a:rPr>
              <a:t>...</a:t>
            </a:r>
            <a:r>
              <a:rPr lang="en-US" altLang="zh-CN" dirty="0" err="1">
                <a:solidFill>
                  <a:srgbClr val="FF0000"/>
                </a:solidFill>
                <a:sym typeface="+mn-ea"/>
              </a:rPr>
              <a:t>l</a:t>
            </a:r>
            <a:r>
              <a:rPr lang="en-US" altLang="zh-CN" baseline="-25000" dirty="0" err="1">
                <a:solidFill>
                  <a:srgbClr val="FF0000"/>
                </a:solidFill>
                <a:sym typeface="+mn-ea"/>
              </a:rPr>
              <a:t>tn</a:t>
            </a:r>
            <a:r>
              <a:rPr lang="en-US" altLang="zh-CN" dirty="0">
                <a:solidFill>
                  <a:srgbClr val="FF0000"/>
                </a:solidFill>
                <a:sym typeface="+mn-ea"/>
              </a:rPr>
              <a:t>)</a:t>
            </a:r>
            <a:r>
              <a:rPr lang="zh-CN" altLang="en-US" dirty="0">
                <a:solidFill>
                  <a:srgbClr val="FF0000"/>
                </a:solidFill>
                <a:sym typeface="+mn-ea"/>
              </a:rPr>
              <a:t>。</a:t>
            </a:r>
          </a:p>
          <a:p>
            <a:r>
              <a:rPr lang="zh-CN" altLang="en-US" dirty="0">
                <a:solidFill>
                  <a:schemeClr val="tx1">
                    <a:lumMod val="50000"/>
                    <a:lumOff val="50000"/>
                  </a:schemeClr>
                </a:solidFill>
                <a:sym typeface="+mn-ea"/>
              </a:rPr>
              <a:t>必要性：显然</a:t>
            </a:r>
          </a:p>
          <a:p>
            <a:r>
              <a:rPr lang="zh-CN" altLang="en-US" dirty="0">
                <a:solidFill>
                  <a:schemeClr val="tx1">
                    <a:lumMod val="50000"/>
                    <a:lumOff val="50000"/>
                  </a:schemeClr>
                </a:solidFill>
              </a:rPr>
              <a:t>充分性：因为</a:t>
            </a:r>
            <a:r>
              <a:rPr lang="zh-CN" altLang="en-US" dirty="0">
                <a:solidFill>
                  <a:schemeClr val="tx1">
                    <a:lumMod val="50000"/>
                    <a:lumOff val="50000"/>
                  </a:schemeClr>
                </a:solidFill>
                <a:sym typeface="+mn-ea"/>
              </a:rPr>
              <a:t>张量</a:t>
            </a:r>
            <a:r>
              <a:rPr lang="en-US" altLang="zh-CN" dirty="0">
                <a:solidFill>
                  <a:schemeClr val="tx1">
                    <a:lumMod val="50000"/>
                    <a:lumOff val="50000"/>
                  </a:schemeClr>
                </a:solidFill>
                <a:sym typeface="+mn-ea"/>
              </a:rPr>
              <a:t>b</a:t>
            </a:r>
            <a:r>
              <a:rPr lang="zh-CN" altLang="en-US" dirty="0">
                <a:solidFill>
                  <a:schemeClr val="tx1">
                    <a:lumMod val="50000"/>
                    <a:lumOff val="50000"/>
                  </a:schemeClr>
                </a:solidFill>
                <a:sym typeface="+mn-ea"/>
              </a:rPr>
              <a:t>的</a:t>
            </a:r>
            <a:r>
              <a:rPr lang="en-US" altLang="zh-CN" dirty="0">
                <a:solidFill>
                  <a:schemeClr val="tx1">
                    <a:lumMod val="50000"/>
                    <a:lumOff val="50000"/>
                  </a:schemeClr>
                </a:solidFill>
                <a:sym typeface="+mn-ea"/>
              </a:rPr>
              <a:t>shape </a:t>
            </a:r>
            <a:r>
              <a:rPr lang="zh-CN" altLang="en-US" dirty="0">
                <a:solidFill>
                  <a:schemeClr val="tx1">
                    <a:lumMod val="50000"/>
                    <a:lumOff val="50000"/>
                  </a:schemeClr>
                </a:solidFill>
                <a:sym typeface="+mn-ea"/>
              </a:rPr>
              <a:t>为</a:t>
            </a:r>
            <a:r>
              <a:rPr lang="en-US" altLang="zh-CN" dirty="0">
                <a:solidFill>
                  <a:schemeClr val="tx1">
                    <a:lumMod val="50000"/>
                    <a:lumOff val="50000"/>
                  </a:schemeClr>
                </a:solidFill>
                <a:sym typeface="+mn-ea"/>
              </a:rPr>
              <a:t>T(sa</a:t>
            </a:r>
            <a:r>
              <a:rPr lang="en-US" altLang="zh-CN" baseline="-25000" dirty="0">
                <a:solidFill>
                  <a:schemeClr val="tx1">
                    <a:lumMod val="50000"/>
                    <a:lumOff val="50000"/>
                  </a:schemeClr>
                </a:solidFill>
                <a:sym typeface="+mn-ea"/>
              </a:rPr>
              <a:t>1</a:t>
            </a:r>
            <a:r>
              <a:rPr lang="en-US" altLang="zh-CN" dirty="0">
                <a:solidFill>
                  <a:schemeClr val="tx1">
                    <a:lumMod val="50000"/>
                    <a:lumOff val="50000"/>
                  </a:schemeClr>
                </a:solidFill>
                <a:sym typeface="+mn-ea"/>
              </a:rPr>
              <a:t>,sa</a:t>
            </a:r>
            <a:r>
              <a:rPr lang="en-US" altLang="zh-CN" baseline="-25000" dirty="0">
                <a:solidFill>
                  <a:schemeClr val="tx1">
                    <a:lumMod val="50000"/>
                    <a:lumOff val="50000"/>
                  </a:schemeClr>
                </a:solidFill>
                <a:sym typeface="+mn-ea"/>
              </a:rPr>
              <a:t>2</a:t>
            </a:r>
            <a:r>
              <a:rPr lang="en-US" altLang="zh-CN" dirty="0">
                <a:solidFill>
                  <a:schemeClr val="tx1">
                    <a:lumMod val="50000"/>
                    <a:lumOff val="50000"/>
                  </a:schemeClr>
                </a:solidFill>
                <a:sym typeface="+mn-ea"/>
              </a:rPr>
              <a:t>,...sa</a:t>
            </a:r>
            <a:r>
              <a:rPr lang="en-US" altLang="zh-CN" baseline="-25000" dirty="0">
                <a:solidFill>
                  <a:schemeClr val="tx1">
                    <a:lumMod val="50000"/>
                    <a:lumOff val="50000"/>
                  </a:schemeClr>
                </a:solidFill>
                <a:sym typeface="+mn-ea"/>
              </a:rPr>
              <a:t>n</a:t>
            </a:r>
            <a:r>
              <a:rPr lang="en-US" altLang="zh-CN" dirty="0">
                <a:solidFill>
                  <a:schemeClr val="tx1">
                    <a:lumMod val="50000"/>
                    <a:lumOff val="50000"/>
                  </a:schemeClr>
                </a:solidFill>
                <a:sym typeface="+mn-ea"/>
              </a:rPr>
              <a:t>)</a:t>
            </a:r>
            <a:r>
              <a:rPr lang="zh-CN" altLang="en-US" dirty="0">
                <a:solidFill>
                  <a:schemeClr val="tx1">
                    <a:lumMod val="50000"/>
                    <a:lumOff val="50000"/>
                  </a:schemeClr>
                </a:solidFill>
                <a:sym typeface="+mn-ea"/>
              </a:rPr>
              <a:t>，所以对于张量</a:t>
            </a:r>
            <a:r>
              <a:rPr lang="en-US" altLang="zh-CN" dirty="0">
                <a:solidFill>
                  <a:schemeClr val="tx1">
                    <a:lumMod val="50000"/>
                    <a:lumOff val="50000"/>
                  </a:schemeClr>
                </a:solidFill>
                <a:sym typeface="+mn-ea"/>
              </a:rPr>
              <a:t>b</a:t>
            </a:r>
            <a:r>
              <a:rPr lang="zh-CN" altLang="en-US" dirty="0">
                <a:solidFill>
                  <a:schemeClr val="tx1">
                    <a:lumMod val="50000"/>
                    <a:lumOff val="50000"/>
                  </a:schemeClr>
                </a:solidFill>
                <a:sym typeface="+mn-ea"/>
              </a:rPr>
              <a:t>中的任意一个元素</a:t>
            </a:r>
            <a:r>
              <a:rPr lang="en-US" altLang="zh-CN" dirty="0">
                <a:solidFill>
                  <a:schemeClr val="tx1">
                    <a:lumMod val="50000"/>
                    <a:lumOff val="50000"/>
                  </a:schemeClr>
                </a:solidFill>
                <a:sym typeface="+mn-ea"/>
              </a:rPr>
              <a:t>b(k</a:t>
            </a:r>
            <a:r>
              <a:rPr lang="en-US" altLang="zh-CN" baseline="-25000" dirty="0">
                <a:solidFill>
                  <a:schemeClr val="tx1">
                    <a:lumMod val="50000"/>
                    <a:lumOff val="50000"/>
                  </a:schemeClr>
                </a:solidFill>
                <a:sym typeface="+mn-ea"/>
              </a:rPr>
              <a:t>1</a:t>
            </a:r>
            <a:r>
              <a:rPr lang="en-US" altLang="zh-CN" dirty="0">
                <a:solidFill>
                  <a:schemeClr val="tx1">
                    <a:lumMod val="50000"/>
                    <a:lumOff val="50000"/>
                  </a:schemeClr>
                </a:solidFill>
                <a:sym typeface="+mn-ea"/>
              </a:rPr>
              <a:t>,k</a:t>
            </a:r>
            <a:r>
              <a:rPr lang="en-US" altLang="zh-CN" baseline="-25000" dirty="0">
                <a:solidFill>
                  <a:schemeClr val="tx1">
                    <a:lumMod val="50000"/>
                    <a:lumOff val="50000"/>
                  </a:schemeClr>
                </a:solidFill>
                <a:sym typeface="+mn-ea"/>
              </a:rPr>
              <a:t>2</a:t>
            </a:r>
            <a:r>
              <a:rPr lang="en-US" altLang="zh-CN" dirty="0">
                <a:solidFill>
                  <a:schemeClr val="tx1">
                    <a:lumMod val="50000"/>
                    <a:lumOff val="50000"/>
                  </a:schemeClr>
                </a:solidFill>
                <a:sym typeface="+mn-ea"/>
              </a:rPr>
              <a:t>...</a:t>
            </a:r>
            <a:r>
              <a:rPr lang="en-US" altLang="zh-CN" dirty="0" err="1">
                <a:solidFill>
                  <a:schemeClr val="tx1">
                    <a:lumMod val="50000"/>
                    <a:lumOff val="50000"/>
                  </a:schemeClr>
                </a:solidFill>
                <a:sym typeface="+mn-ea"/>
              </a:rPr>
              <a:t>k</a:t>
            </a:r>
            <a:r>
              <a:rPr lang="en-US" altLang="zh-CN" baseline="-25000" dirty="0" err="1">
                <a:solidFill>
                  <a:schemeClr val="tx1">
                    <a:lumMod val="50000"/>
                    <a:lumOff val="50000"/>
                  </a:schemeClr>
                </a:solidFill>
                <a:sym typeface="+mn-ea"/>
              </a:rPr>
              <a:t>n</a:t>
            </a:r>
            <a:r>
              <a:rPr lang="en-US" altLang="zh-CN" dirty="0">
                <a:solidFill>
                  <a:schemeClr val="tx1">
                    <a:lumMod val="50000"/>
                    <a:lumOff val="50000"/>
                  </a:schemeClr>
                </a:solidFill>
                <a:sym typeface="+mn-ea"/>
              </a:rPr>
              <a:t>) </a:t>
            </a:r>
            <a:r>
              <a:rPr lang="zh-CN" altLang="en-US" dirty="0">
                <a:solidFill>
                  <a:schemeClr val="tx1">
                    <a:lumMod val="50000"/>
                    <a:lumOff val="50000"/>
                  </a:schemeClr>
                </a:solidFill>
                <a:sym typeface="+mn-ea"/>
              </a:rPr>
              <a:t>均存在</a:t>
            </a:r>
            <a:r>
              <a:rPr lang="en-US" altLang="zh-CN" dirty="0">
                <a:solidFill>
                  <a:schemeClr val="tx1">
                    <a:lumMod val="50000"/>
                    <a:lumOff val="50000"/>
                  </a:schemeClr>
                </a:solidFill>
                <a:sym typeface="+mn-ea"/>
              </a:rPr>
              <a:t>a(k</a:t>
            </a:r>
            <a:r>
              <a:rPr lang="en-US" altLang="zh-CN" baseline="-25000" dirty="0">
                <a:solidFill>
                  <a:schemeClr val="tx1">
                    <a:lumMod val="50000"/>
                    <a:lumOff val="50000"/>
                  </a:schemeClr>
                </a:solidFill>
                <a:sym typeface="+mn-ea"/>
              </a:rPr>
              <a:t>f1</a:t>
            </a:r>
            <a:r>
              <a:rPr lang="en-US" altLang="zh-CN" dirty="0">
                <a:solidFill>
                  <a:schemeClr val="tx1">
                    <a:lumMod val="50000"/>
                    <a:lumOff val="50000"/>
                  </a:schemeClr>
                </a:solidFill>
                <a:sym typeface="+mn-ea"/>
              </a:rPr>
              <a:t>,k</a:t>
            </a:r>
            <a:r>
              <a:rPr lang="en-US" altLang="zh-CN" baseline="-25000" dirty="0">
                <a:solidFill>
                  <a:schemeClr val="tx1">
                    <a:lumMod val="50000"/>
                    <a:lumOff val="50000"/>
                  </a:schemeClr>
                </a:solidFill>
                <a:sym typeface="+mn-ea"/>
              </a:rPr>
              <a:t>f2</a:t>
            </a:r>
            <a:r>
              <a:rPr lang="en-US" altLang="zh-CN" dirty="0">
                <a:solidFill>
                  <a:schemeClr val="tx1">
                    <a:lumMod val="50000"/>
                    <a:lumOff val="50000"/>
                  </a:schemeClr>
                </a:solidFill>
                <a:sym typeface="+mn-ea"/>
              </a:rPr>
              <a:t>...</a:t>
            </a:r>
            <a:r>
              <a:rPr lang="en-US" altLang="zh-CN" dirty="0" err="1">
                <a:solidFill>
                  <a:schemeClr val="tx1">
                    <a:lumMod val="50000"/>
                    <a:lumOff val="50000"/>
                  </a:schemeClr>
                </a:solidFill>
                <a:sym typeface="+mn-ea"/>
              </a:rPr>
              <a:t>k</a:t>
            </a:r>
            <a:r>
              <a:rPr lang="en-US" altLang="zh-CN" baseline="-25000" dirty="0" err="1">
                <a:solidFill>
                  <a:schemeClr val="tx1">
                    <a:lumMod val="50000"/>
                    <a:lumOff val="50000"/>
                  </a:schemeClr>
                </a:solidFill>
                <a:sym typeface="+mn-ea"/>
              </a:rPr>
              <a:t>fn</a:t>
            </a:r>
            <a:r>
              <a:rPr lang="en-US" altLang="zh-CN" dirty="0">
                <a:solidFill>
                  <a:schemeClr val="tx1">
                    <a:lumMod val="50000"/>
                    <a:lumOff val="50000"/>
                  </a:schemeClr>
                </a:solidFill>
                <a:sym typeface="+mn-ea"/>
              </a:rPr>
              <a:t>)</a:t>
            </a:r>
            <a:r>
              <a:rPr lang="zh-CN" altLang="en-US" dirty="0">
                <a:solidFill>
                  <a:schemeClr val="tx1">
                    <a:lumMod val="50000"/>
                    <a:lumOff val="50000"/>
                  </a:schemeClr>
                </a:solidFill>
                <a:sym typeface="+mn-ea"/>
              </a:rPr>
              <a:t>与之对应。又因为</a:t>
            </a:r>
            <a:r>
              <a:rPr lang="en-US" altLang="zh-CN" dirty="0">
                <a:solidFill>
                  <a:schemeClr val="tx1">
                    <a:lumMod val="50000"/>
                    <a:lumOff val="50000"/>
                  </a:schemeClr>
                </a:solidFill>
                <a:sym typeface="+mn-ea"/>
              </a:rPr>
              <a:t>b(l</a:t>
            </a:r>
            <a:r>
              <a:rPr lang="en-US" altLang="zh-CN" baseline="-25000" dirty="0">
                <a:solidFill>
                  <a:schemeClr val="tx1">
                    <a:lumMod val="50000"/>
                    <a:lumOff val="50000"/>
                  </a:schemeClr>
                </a:solidFill>
                <a:sym typeface="+mn-ea"/>
              </a:rPr>
              <a:t>t1</a:t>
            </a:r>
            <a:r>
              <a:rPr lang="en-US" altLang="zh-CN" dirty="0">
                <a:solidFill>
                  <a:schemeClr val="tx1">
                    <a:lumMod val="50000"/>
                    <a:lumOff val="50000"/>
                  </a:schemeClr>
                </a:solidFill>
                <a:sym typeface="+mn-ea"/>
              </a:rPr>
              <a:t>,l</a:t>
            </a:r>
            <a:r>
              <a:rPr lang="en-US" altLang="zh-CN" baseline="-25000" dirty="0">
                <a:solidFill>
                  <a:schemeClr val="tx1">
                    <a:lumMod val="50000"/>
                    <a:lumOff val="50000"/>
                  </a:schemeClr>
                </a:solidFill>
                <a:sym typeface="+mn-ea"/>
              </a:rPr>
              <a:t>t2</a:t>
            </a:r>
            <a:r>
              <a:rPr lang="en-US" altLang="zh-CN" dirty="0">
                <a:solidFill>
                  <a:schemeClr val="tx1">
                    <a:lumMod val="50000"/>
                    <a:lumOff val="50000"/>
                  </a:schemeClr>
                </a:solidFill>
                <a:sym typeface="+mn-ea"/>
              </a:rPr>
              <a:t>...</a:t>
            </a:r>
            <a:r>
              <a:rPr lang="en-US" altLang="zh-CN" dirty="0" err="1">
                <a:solidFill>
                  <a:schemeClr val="tx1">
                    <a:lumMod val="50000"/>
                    <a:lumOff val="50000"/>
                  </a:schemeClr>
                </a:solidFill>
                <a:sym typeface="+mn-ea"/>
              </a:rPr>
              <a:t>l</a:t>
            </a:r>
            <a:r>
              <a:rPr lang="en-US" altLang="zh-CN" baseline="-25000" dirty="0" err="1">
                <a:solidFill>
                  <a:schemeClr val="tx1">
                    <a:lumMod val="50000"/>
                    <a:lumOff val="50000"/>
                  </a:schemeClr>
                </a:solidFill>
                <a:sym typeface="+mn-ea"/>
              </a:rPr>
              <a:t>tn</a:t>
            </a:r>
            <a:r>
              <a:rPr lang="en-US" altLang="zh-CN" dirty="0">
                <a:solidFill>
                  <a:schemeClr val="tx1">
                    <a:lumMod val="50000"/>
                    <a:lumOff val="50000"/>
                  </a:schemeClr>
                </a:solidFill>
                <a:sym typeface="+mn-ea"/>
              </a:rPr>
              <a:t>) = a(l</a:t>
            </a:r>
            <a:r>
              <a:rPr lang="en-US" altLang="zh-CN" baseline="-25000" dirty="0">
                <a:solidFill>
                  <a:schemeClr val="tx1">
                    <a:lumMod val="50000"/>
                    <a:lumOff val="50000"/>
                  </a:schemeClr>
                </a:solidFill>
                <a:sym typeface="+mn-ea"/>
              </a:rPr>
              <a:t>1</a:t>
            </a:r>
            <a:r>
              <a:rPr lang="en-US" altLang="zh-CN" dirty="0">
                <a:solidFill>
                  <a:schemeClr val="tx1">
                    <a:lumMod val="50000"/>
                    <a:lumOff val="50000"/>
                  </a:schemeClr>
                </a:solidFill>
                <a:sym typeface="+mn-ea"/>
              </a:rPr>
              <a:t>,l</a:t>
            </a:r>
            <a:r>
              <a:rPr lang="en-US" altLang="zh-CN" baseline="-25000" dirty="0">
                <a:solidFill>
                  <a:schemeClr val="tx1">
                    <a:lumMod val="50000"/>
                    <a:lumOff val="50000"/>
                  </a:schemeClr>
                </a:solidFill>
                <a:sym typeface="+mn-ea"/>
              </a:rPr>
              <a:t>2</a:t>
            </a:r>
            <a:r>
              <a:rPr lang="en-US" altLang="zh-CN" dirty="0">
                <a:solidFill>
                  <a:schemeClr val="tx1">
                    <a:lumMod val="50000"/>
                    <a:lumOff val="50000"/>
                  </a:schemeClr>
                </a:solidFill>
                <a:sym typeface="+mn-ea"/>
              </a:rPr>
              <a:t>...l</a:t>
            </a:r>
            <a:r>
              <a:rPr lang="en-US" altLang="zh-CN" baseline="-25000" dirty="0">
                <a:solidFill>
                  <a:schemeClr val="tx1">
                    <a:lumMod val="50000"/>
                    <a:lumOff val="50000"/>
                  </a:schemeClr>
                </a:solidFill>
                <a:sym typeface="+mn-ea"/>
              </a:rPr>
              <a:t>n</a:t>
            </a:r>
            <a:r>
              <a:rPr lang="en-US" altLang="zh-CN" dirty="0">
                <a:solidFill>
                  <a:schemeClr val="tx1">
                    <a:lumMod val="50000"/>
                    <a:lumOff val="50000"/>
                  </a:schemeClr>
                </a:solidFill>
                <a:sym typeface="+mn-ea"/>
              </a:rPr>
              <a:t>) </a:t>
            </a:r>
            <a:r>
              <a:rPr lang="zh-CN" altLang="en-US" dirty="0">
                <a:solidFill>
                  <a:schemeClr val="tx1">
                    <a:lumMod val="50000"/>
                    <a:lumOff val="50000"/>
                  </a:schemeClr>
                </a:solidFill>
                <a:sym typeface="+mn-ea"/>
              </a:rPr>
              <a:t>；故</a:t>
            </a:r>
          </a:p>
          <a:p>
            <a:r>
              <a:rPr lang="en-US" altLang="zh-CN" dirty="0">
                <a:solidFill>
                  <a:schemeClr val="tx1">
                    <a:lumMod val="50000"/>
                    <a:lumOff val="50000"/>
                  </a:schemeClr>
                </a:solidFill>
                <a:sym typeface="+mn-ea"/>
              </a:rPr>
              <a:t>b(k</a:t>
            </a:r>
            <a:r>
              <a:rPr lang="en-US" altLang="zh-CN" baseline="-25000" dirty="0">
                <a:solidFill>
                  <a:schemeClr val="tx1">
                    <a:lumMod val="50000"/>
                    <a:lumOff val="50000"/>
                  </a:schemeClr>
                </a:solidFill>
                <a:sym typeface="+mn-ea"/>
              </a:rPr>
              <a:t>1</a:t>
            </a:r>
            <a:r>
              <a:rPr lang="en-US" altLang="zh-CN" dirty="0">
                <a:solidFill>
                  <a:schemeClr val="tx1">
                    <a:lumMod val="50000"/>
                    <a:lumOff val="50000"/>
                  </a:schemeClr>
                </a:solidFill>
                <a:sym typeface="+mn-ea"/>
              </a:rPr>
              <a:t>,k</a:t>
            </a:r>
            <a:r>
              <a:rPr lang="en-US" altLang="zh-CN" baseline="-25000" dirty="0">
                <a:solidFill>
                  <a:schemeClr val="tx1">
                    <a:lumMod val="50000"/>
                    <a:lumOff val="50000"/>
                  </a:schemeClr>
                </a:solidFill>
                <a:sym typeface="+mn-ea"/>
              </a:rPr>
              <a:t>2</a:t>
            </a:r>
            <a:r>
              <a:rPr lang="en-US" altLang="zh-CN" dirty="0">
                <a:solidFill>
                  <a:schemeClr val="tx1">
                    <a:lumMod val="50000"/>
                    <a:lumOff val="50000"/>
                  </a:schemeClr>
                </a:solidFill>
                <a:sym typeface="+mn-ea"/>
              </a:rPr>
              <a:t>...</a:t>
            </a:r>
            <a:r>
              <a:rPr lang="en-US" altLang="zh-CN" dirty="0" err="1">
                <a:solidFill>
                  <a:schemeClr val="tx1">
                    <a:lumMod val="50000"/>
                    <a:lumOff val="50000"/>
                  </a:schemeClr>
                </a:solidFill>
                <a:sym typeface="+mn-ea"/>
              </a:rPr>
              <a:t>k</a:t>
            </a:r>
            <a:r>
              <a:rPr lang="en-US" altLang="zh-CN" baseline="-25000" dirty="0" err="1">
                <a:solidFill>
                  <a:schemeClr val="tx1">
                    <a:lumMod val="50000"/>
                    <a:lumOff val="50000"/>
                  </a:schemeClr>
                </a:solidFill>
                <a:sym typeface="+mn-ea"/>
              </a:rPr>
              <a:t>n</a:t>
            </a:r>
            <a:r>
              <a:rPr lang="en-US" altLang="zh-CN" dirty="0">
                <a:solidFill>
                  <a:schemeClr val="tx1">
                    <a:lumMod val="50000"/>
                    <a:lumOff val="50000"/>
                  </a:schemeClr>
                </a:solidFill>
                <a:sym typeface="+mn-ea"/>
              </a:rPr>
              <a:t>) </a:t>
            </a:r>
            <a:r>
              <a:rPr lang="zh-CN" altLang="en-US" dirty="0">
                <a:solidFill>
                  <a:schemeClr val="tx1">
                    <a:lumMod val="50000"/>
                    <a:lumOff val="50000"/>
                  </a:schemeClr>
                </a:solidFill>
                <a:sym typeface="+mn-ea"/>
              </a:rPr>
              <a:t> </a:t>
            </a:r>
            <a:r>
              <a:rPr lang="en-US" altLang="zh-CN" dirty="0">
                <a:solidFill>
                  <a:schemeClr val="tx1">
                    <a:lumMod val="50000"/>
                    <a:lumOff val="50000"/>
                  </a:schemeClr>
                </a:solidFill>
                <a:sym typeface="+mn-ea"/>
              </a:rPr>
              <a:t>= a(k</a:t>
            </a:r>
            <a:r>
              <a:rPr lang="en-US" altLang="zh-CN" baseline="-25000" dirty="0">
                <a:solidFill>
                  <a:schemeClr val="tx1">
                    <a:lumMod val="50000"/>
                    <a:lumOff val="50000"/>
                  </a:schemeClr>
                </a:solidFill>
                <a:sym typeface="+mn-ea"/>
              </a:rPr>
              <a:t>f1</a:t>
            </a:r>
            <a:r>
              <a:rPr lang="en-US" altLang="zh-CN" dirty="0">
                <a:solidFill>
                  <a:schemeClr val="tx1">
                    <a:lumMod val="50000"/>
                    <a:lumOff val="50000"/>
                  </a:schemeClr>
                </a:solidFill>
                <a:sym typeface="+mn-ea"/>
              </a:rPr>
              <a:t>,k</a:t>
            </a:r>
            <a:r>
              <a:rPr lang="en-US" altLang="zh-CN" baseline="-25000" dirty="0">
                <a:solidFill>
                  <a:schemeClr val="tx1">
                    <a:lumMod val="50000"/>
                    <a:lumOff val="50000"/>
                  </a:schemeClr>
                </a:solidFill>
                <a:sym typeface="+mn-ea"/>
              </a:rPr>
              <a:t>f2</a:t>
            </a:r>
            <a:r>
              <a:rPr lang="en-US" altLang="zh-CN" dirty="0">
                <a:solidFill>
                  <a:schemeClr val="tx1">
                    <a:lumMod val="50000"/>
                    <a:lumOff val="50000"/>
                  </a:schemeClr>
                </a:solidFill>
                <a:sym typeface="+mn-ea"/>
              </a:rPr>
              <a:t>...</a:t>
            </a:r>
            <a:r>
              <a:rPr lang="en-US" altLang="zh-CN" dirty="0" err="1">
                <a:solidFill>
                  <a:schemeClr val="tx1">
                    <a:lumMod val="50000"/>
                    <a:lumOff val="50000"/>
                  </a:schemeClr>
                </a:solidFill>
                <a:sym typeface="+mn-ea"/>
              </a:rPr>
              <a:t>k</a:t>
            </a:r>
            <a:r>
              <a:rPr lang="en-US" altLang="zh-CN" baseline="-25000" dirty="0" err="1">
                <a:solidFill>
                  <a:schemeClr val="tx1">
                    <a:lumMod val="50000"/>
                    <a:lumOff val="50000"/>
                  </a:schemeClr>
                </a:solidFill>
                <a:sym typeface="+mn-ea"/>
              </a:rPr>
              <a:t>fn</a:t>
            </a:r>
            <a:r>
              <a:rPr lang="en-US" altLang="zh-CN" dirty="0">
                <a:solidFill>
                  <a:schemeClr val="tx1">
                    <a:lumMod val="50000"/>
                    <a:lumOff val="50000"/>
                  </a:schemeClr>
                </a:solidFill>
                <a:sym typeface="+mn-ea"/>
              </a:rPr>
              <a:t>)  </a:t>
            </a:r>
            <a:r>
              <a:rPr lang="zh-CN" altLang="en-US" dirty="0">
                <a:solidFill>
                  <a:schemeClr val="tx1">
                    <a:lumMod val="50000"/>
                    <a:lumOff val="50000"/>
                  </a:schemeClr>
                </a:solidFill>
                <a:sym typeface="+mn-ea"/>
              </a:rPr>
              <a:t>（这是因为：记</a:t>
            </a:r>
            <a:r>
              <a:rPr lang="en-US" altLang="zh-CN" dirty="0">
                <a:solidFill>
                  <a:schemeClr val="tx1">
                    <a:lumMod val="50000"/>
                    <a:lumOff val="50000"/>
                  </a:schemeClr>
                </a:solidFill>
                <a:sym typeface="+mn-ea"/>
              </a:rPr>
              <a:t>K = TL </a:t>
            </a:r>
            <a:r>
              <a:rPr lang="zh-CN" altLang="en-US" dirty="0">
                <a:solidFill>
                  <a:schemeClr val="tx1">
                    <a:lumMod val="50000"/>
                    <a:lumOff val="50000"/>
                  </a:schemeClr>
                </a:solidFill>
                <a:sym typeface="+mn-ea"/>
              </a:rPr>
              <a:t>；则 </a:t>
            </a:r>
            <a:r>
              <a:rPr lang="en-US" altLang="zh-CN" dirty="0">
                <a:solidFill>
                  <a:schemeClr val="tx1">
                    <a:lumMod val="50000"/>
                    <a:lumOff val="50000"/>
                  </a:schemeClr>
                </a:solidFill>
                <a:sym typeface="+mn-ea"/>
              </a:rPr>
              <a:t>FK = FTL = L</a:t>
            </a:r>
            <a:r>
              <a:rPr lang="zh-CN" altLang="en-US" dirty="0">
                <a:solidFill>
                  <a:schemeClr val="tx1">
                    <a:lumMod val="50000"/>
                    <a:lumOff val="50000"/>
                  </a:schemeClr>
                </a:solidFill>
                <a:sym typeface="+mn-ea"/>
              </a:rPr>
              <a:t>）</a:t>
            </a:r>
          </a:p>
          <a:p>
            <a:endParaRPr lang="zh-CN" altLang="en-US" dirty="0">
              <a:sym typeface="+mn-ea"/>
            </a:endParaRPr>
          </a:p>
        </p:txBody>
      </p:sp>
      <p:grpSp>
        <p:nvGrpSpPr>
          <p:cNvPr id="15" name="组合 14"/>
          <p:cNvGrpSpPr/>
          <p:nvPr/>
        </p:nvGrpSpPr>
        <p:grpSpPr>
          <a:xfrm>
            <a:off x="2879090" y="3324860"/>
            <a:ext cx="8228330" cy="1198880"/>
            <a:chOff x="4548" y="5764"/>
            <a:chExt cx="12958" cy="1888"/>
          </a:xfrm>
        </p:grpSpPr>
        <p:sp>
          <p:nvSpPr>
            <p:cNvPr id="8" name="文本框 7"/>
            <p:cNvSpPr txBox="1"/>
            <p:nvPr/>
          </p:nvSpPr>
          <p:spPr>
            <a:xfrm>
              <a:off x="7844" y="5764"/>
              <a:ext cx="2205" cy="1888"/>
            </a:xfrm>
            <a:prstGeom prst="rect">
              <a:avLst/>
            </a:prstGeom>
            <a:noFill/>
          </p:spPr>
          <p:txBody>
            <a:bodyPr wrap="square" rtlCol="0">
              <a:spAutoFit/>
            </a:bodyPr>
            <a:lstStyle/>
            <a:p>
              <a:r>
                <a:rPr lang="en-US" altLang="zh-CN" dirty="0">
                  <a:solidFill>
                    <a:schemeClr val="tx1">
                      <a:lumMod val="50000"/>
                      <a:lumOff val="50000"/>
                    </a:schemeClr>
                  </a:solidFill>
                  <a:sym typeface="+mn-ea"/>
                </a:rPr>
                <a:t>sa</a:t>
              </a:r>
              <a:r>
                <a:rPr lang="en-US" altLang="zh-CN" baseline="-25000" dirty="0">
                  <a:solidFill>
                    <a:schemeClr val="tx1">
                      <a:lumMod val="50000"/>
                      <a:lumOff val="50000"/>
                    </a:schemeClr>
                  </a:solidFill>
                  <a:sym typeface="+mn-ea"/>
                </a:rPr>
                <a:t>1</a:t>
              </a:r>
              <a:r>
                <a:rPr lang="en-US" altLang="zh-CN" dirty="0">
                  <a:solidFill>
                    <a:schemeClr val="tx1">
                      <a:lumMod val="50000"/>
                      <a:lumOff val="50000"/>
                    </a:schemeClr>
                  </a:solidFill>
                  <a:sym typeface="+mn-ea"/>
                </a:rPr>
                <a:t> &gt;= sb</a:t>
              </a:r>
              <a:r>
                <a:rPr lang="en-US" altLang="zh-CN" baseline="-25000" dirty="0">
                  <a:solidFill>
                    <a:schemeClr val="tx1">
                      <a:lumMod val="50000"/>
                      <a:lumOff val="50000"/>
                    </a:schemeClr>
                  </a:solidFill>
                  <a:sym typeface="+mn-ea"/>
                </a:rPr>
                <a:t>f1 </a:t>
              </a:r>
              <a:r>
                <a:rPr lang="en-US" altLang="zh-CN" dirty="0">
                  <a:solidFill>
                    <a:schemeClr val="tx1">
                      <a:lumMod val="50000"/>
                      <a:lumOff val="50000"/>
                    </a:schemeClr>
                  </a:solidFill>
                  <a:sym typeface="+mn-ea"/>
                </a:rPr>
                <a:t>,</a:t>
              </a:r>
            </a:p>
            <a:p>
              <a:r>
                <a:rPr lang="en-US" altLang="zh-CN" dirty="0">
                  <a:solidFill>
                    <a:schemeClr val="tx1">
                      <a:lumMod val="50000"/>
                      <a:lumOff val="50000"/>
                    </a:schemeClr>
                  </a:solidFill>
                  <a:sym typeface="+mn-ea"/>
                </a:rPr>
                <a:t>sa</a:t>
              </a:r>
              <a:r>
                <a:rPr lang="en-US" altLang="zh-CN" baseline="-25000" dirty="0">
                  <a:solidFill>
                    <a:schemeClr val="tx1">
                      <a:lumMod val="50000"/>
                      <a:lumOff val="50000"/>
                    </a:schemeClr>
                  </a:solidFill>
                  <a:sym typeface="+mn-ea"/>
                </a:rPr>
                <a:t>2</a:t>
              </a:r>
              <a:r>
                <a:rPr lang="en-US" altLang="zh-CN" dirty="0">
                  <a:solidFill>
                    <a:schemeClr val="tx1">
                      <a:lumMod val="50000"/>
                      <a:lumOff val="50000"/>
                    </a:schemeClr>
                  </a:solidFill>
                  <a:sym typeface="+mn-ea"/>
                </a:rPr>
                <a:t> &gt;= sb</a:t>
              </a:r>
              <a:r>
                <a:rPr lang="en-US" altLang="zh-CN" baseline="-25000" dirty="0">
                  <a:solidFill>
                    <a:schemeClr val="tx1">
                      <a:lumMod val="50000"/>
                      <a:lumOff val="50000"/>
                    </a:schemeClr>
                  </a:solidFill>
                  <a:sym typeface="+mn-ea"/>
                </a:rPr>
                <a:t>f2</a:t>
              </a:r>
            </a:p>
            <a:p>
              <a:r>
                <a:rPr lang="en-US" altLang="zh-CN" baseline="-25000" dirty="0">
                  <a:solidFill>
                    <a:schemeClr val="tx1">
                      <a:lumMod val="50000"/>
                      <a:lumOff val="50000"/>
                    </a:schemeClr>
                  </a:solidFill>
                  <a:sym typeface="+mn-ea"/>
                </a:rPr>
                <a:t> </a:t>
              </a:r>
              <a:r>
                <a:rPr lang="en-US" altLang="zh-CN" dirty="0">
                  <a:solidFill>
                    <a:schemeClr val="tx1">
                      <a:lumMod val="50000"/>
                      <a:lumOff val="50000"/>
                    </a:schemeClr>
                  </a:solidFill>
                  <a:sym typeface="+mn-ea"/>
                </a:rPr>
                <a:t>...</a:t>
              </a:r>
              <a:r>
                <a:rPr lang="zh-CN" altLang="en-US" dirty="0">
                  <a:solidFill>
                    <a:schemeClr val="tx1">
                      <a:lumMod val="50000"/>
                      <a:lumOff val="50000"/>
                    </a:schemeClr>
                  </a:solidFill>
                  <a:sym typeface="+mn-ea"/>
                </a:rPr>
                <a:t> </a:t>
              </a:r>
            </a:p>
            <a:p>
              <a:r>
                <a:rPr lang="en-US" altLang="zh-CN" dirty="0">
                  <a:solidFill>
                    <a:schemeClr val="tx1">
                      <a:lumMod val="50000"/>
                      <a:lumOff val="50000"/>
                    </a:schemeClr>
                  </a:solidFill>
                  <a:sym typeface="+mn-ea"/>
                </a:rPr>
                <a:t>sa</a:t>
              </a:r>
              <a:r>
                <a:rPr lang="en-US" altLang="zh-CN" baseline="-25000" dirty="0">
                  <a:solidFill>
                    <a:schemeClr val="tx1">
                      <a:lumMod val="50000"/>
                      <a:lumOff val="50000"/>
                    </a:schemeClr>
                  </a:solidFill>
                  <a:sym typeface="+mn-ea"/>
                </a:rPr>
                <a:t>3</a:t>
              </a:r>
              <a:r>
                <a:rPr lang="en-US" altLang="zh-CN" dirty="0">
                  <a:solidFill>
                    <a:schemeClr val="tx1">
                      <a:lumMod val="50000"/>
                      <a:lumOff val="50000"/>
                    </a:schemeClr>
                  </a:solidFill>
                  <a:sym typeface="+mn-ea"/>
                </a:rPr>
                <a:t> &gt;= sb</a:t>
              </a:r>
              <a:r>
                <a:rPr lang="en-US" altLang="zh-CN" baseline="-25000" dirty="0">
                  <a:solidFill>
                    <a:schemeClr val="tx1">
                      <a:lumMod val="50000"/>
                      <a:lumOff val="50000"/>
                    </a:schemeClr>
                  </a:solidFill>
                  <a:sym typeface="+mn-ea"/>
                </a:rPr>
                <a:t>f3 </a:t>
              </a:r>
              <a:endParaRPr lang="zh-CN" altLang="en-US" dirty="0">
                <a:solidFill>
                  <a:schemeClr val="tx1">
                    <a:lumMod val="50000"/>
                    <a:lumOff val="50000"/>
                  </a:schemeClr>
                </a:solidFill>
              </a:endParaRPr>
            </a:p>
          </p:txBody>
        </p:sp>
        <p:sp>
          <p:nvSpPr>
            <p:cNvPr id="11" name="文本框 10"/>
            <p:cNvSpPr txBox="1"/>
            <p:nvPr/>
          </p:nvSpPr>
          <p:spPr>
            <a:xfrm>
              <a:off x="4548" y="5764"/>
              <a:ext cx="2488" cy="1888"/>
            </a:xfrm>
            <a:prstGeom prst="rect">
              <a:avLst/>
            </a:prstGeom>
            <a:noFill/>
          </p:spPr>
          <p:txBody>
            <a:bodyPr wrap="square" rtlCol="0">
              <a:spAutoFit/>
            </a:bodyPr>
            <a:lstStyle/>
            <a:p>
              <a:r>
                <a:rPr lang="en-US" altLang="zh-CN" dirty="0">
                  <a:solidFill>
                    <a:schemeClr val="tx1">
                      <a:lumMod val="50000"/>
                      <a:lumOff val="50000"/>
                    </a:schemeClr>
                  </a:solidFill>
                  <a:sym typeface="+mn-ea"/>
                </a:rPr>
                <a:t>sb</a:t>
              </a:r>
              <a:r>
                <a:rPr lang="en-US" altLang="zh-CN" baseline="-25000" dirty="0">
                  <a:solidFill>
                    <a:schemeClr val="tx1">
                      <a:lumMod val="50000"/>
                      <a:lumOff val="50000"/>
                    </a:schemeClr>
                  </a:solidFill>
                  <a:sym typeface="+mn-ea"/>
                </a:rPr>
                <a:t>1</a:t>
              </a:r>
              <a:r>
                <a:rPr lang="en-US" altLang="zh-CN" dirty="0">
                  <a:solidFill>
                    <a:schemeClr val="tx1">
                      <a:lumMod val="50000"/>
                      <a:lumOff val="50000"/>
                    </a:schemeClr>
                  </a:solidFill>
                  <a:sym typeface="+mn-ea"/>
                </a:rPr>
                <a:t> &gt;= sa</a:t>
              </a:r>
              <a:r>
                <a:rPr lang="en-US" altLang="zh-CN" baseline="-25000" dirty="0">
                  <a:solidFill>
                    <a:schemeClr val="tx1">
                      <a:lumMod val="50000"/>
                      <a:lumOff val="50000"/>
                    </a:schemeClr>
                  </a:solidFill>
                  <a:sym typeface="+mn-ea"/>
                </a:rPr>
                <a:t>t1</a:t>
              </a:r>
              <a:r>
                <a:rPr lang="en-US" altLang="zh-CN" dirty="0">
                  <a:solidFill>
                    <a:schemeClr val="tx1">
                      <a:lumMod val="50000"/>
                      <a:lumOff val="50000"/>
                    </a:schemeClr>
                  </a:solidFill>
                  <a:sym typeface="+mn-ea"/>
                </a:rPr>
                <a:t> ,</a:t>
              </a:r>
              <a:endParaRPr lang="en-US" altLang="zh-CN" dirty="0">
                <a:solidFill>
                  <a:schemeClr val="tx1">
                    <a:lumMod val="50000"/>
                    <a:lumOff val="50000"/>
                  </a:schemeClr>
                </a:solidFill>
              </a:endParaRPr>
            </a:p>
            <a:p>
              <a:r>
                <a:rPr lang="en-US" altLang="zh-CN" dirty="0">
                  <a:solidFill>
                    <a:schemeClr val="tx1">
                      <a:lumMod val="50000"/>
                      <a:lumOff val="50000"/>
                    </a:schemeClr>
                  </a:solidFill>
                  <a:sym typeface="+mn-ea"/>
                </a:rPr>
                <a:t>sb</a:t>
              </a:r>
              <a:r>
                <a:rPr lang="en-US" altLang="zh-CN" baseline="-25000" dirty="0">
                  <a:solidFill>
                    <a:schemeClr val="tx1">
                      <a:lumMod val="50000"/>
                      <a:lumOff val="50000"/>
                    </a:schemeClr>
                  </a:solidFill>
                  <a:sym typeface="+mn-ea"/>
                </a:rPr>
                <a:t>2</a:t>
              </a:r>
              <a:r>
                <a:rPr lang="en-US" altLang="zh-CN" dirty="0">
                  <a:solidFill>
                    <a:schemeClr val="tx1">
                      <a:lumMod val="50000"/>
                      <a:lumOff val="50000"/>
                    </a:schemeClr>
                  </a:solidFill>
                  <a:sym typeface="+mn-ea"/>
                </a:rPr>
                <a:t> &gt;= sa</a:t>
              </a:r>
              <a:r>
                <a:rPr lang="en-US" altLang="zh-CN" baseline="-25000" dirty="0">
                  <a:solidFill>
                    <a:schemeClr val="tx1">
                      <a:lumMod val="50000"/>
                      <a:lumOff val="50000"/>
                    </a:schemeClr>
                  </a:solidFill>
                  <a:sym typeface="+mn-ea"/>
                </a:rPr>
                <a:t>t2</a:t>
              </a:r>
            </a:p>
            <a:p>
              <a:r>
                <a:rPr lang="en-US" altLang="zh-CN" dirty="0">
                  <a:solidFill>
                    <a:schemeClr val="tx1">
                      <a:lumMod val="50000"/>
                      <a:lumOff val="50000"/>
                    </a:schemeClr>
                  </a:solidFill>
                  <a:sym typeface="+mn-ea"/>
                </a:rPr>
                <a:t> ...</a:t>
              </a:r>
            </a:p>
            <a:p>
              <a:r>
                <a:rPr lang="en-US" altLang="zh-CN" dirty="0">
                  <a:solidFill>
                    <a:schemeClr val="tx1">
                      <a:lumMod val="50000"/>
                      <a:lumOff val="50000"/>
                    </a:schemeClr>
                  </a:solidFill>
                  <a:sym typeface="+mn-ea"/>
                </a:rPr>
                <a:t>sb</a:t>
              </a:r>
              <a:r>
                <a:rPr lang="en-US" altLang="zh-CN" baseline="-25000" dirty="0">
                  <a:solidFill>
                    <a:schemeClr val="tx1">
                      <a:lumMod val="50000"/>
                      <a:lumOff val="50000"/>
                    </a:schemeClr>
                  </a:solidFill>
                  <a:sym typeface="+mn-ea"/>
                </a:rPr>
                <a:t>3</a:t>
              </a:r>
              <a:r>
                <a:rPr lang="en-US" altLang="zh-CN" dirty="0">
                  <a:solidFill>
                    <a:schemeClr val="tx1">
                      <a:lumMod val="50000"/>
                      <a:lumOff val="50000"/>
                    </a:schemeClr>
                  </a:solidFill>
                  <a:sym typeface="+mn-ea"/>
                </a:rPr>
                <a:t> &gt;= sa</a:t>
              </a:r>
              <a:r>
                <a:rPr lang="en-US" altLang="zh-CN" baseline="-25000" dirty="0">
                  <a:solidFill>
                    <a:schemeClr val="tx1">
                      <a:lumMod val="50000"/>
                      <a:lumOff val="50000"/>
                    </a:schemeClr>
                  </a:solidFill>
                  <a:sym typeface="+mn-ea"/>
                </a:rPr>
                <a:t>t3</a:t>
              </a:r>
              <a:endParaRPr lang="zh-CN" altLang="en-US" dirty="0">
                <a:solidFill>
                  <a:schemeClr val="tx1">
                    <a:lumMod val="50000"/>
                    <a:lumOff val="50000"/>
                  </a:schemeClr>
                </a:solidFill>
              </a:endParaRPr>
            </a:p>
          </p:txBody>
        </p:sp>
        <p:sp>
          <p:nvSpPr>
            <p:cNvPr id="13" name="文本框 12"/>
            <p:cNvSpPr txBox="1"/>
            <p:nvPr/>
          </p:nvSpPr>
          <p:spPr>
            <a:xfrm>
              <a:off x="11850" y="5764"/>
              <a:ext cx="2828" cy="1888"/>
            </a:xfrm>
            <a:prstGeom prst="rect">
              <a:avLst/>
            </a:prstGeom>
            <a:noFill/>
          </p:spPr>
          <p:txBody>
            <a:bodyPr wrap="square" rtlCol="0">
              <a:spAutoFit/>
            </a:bodyPr>
            <a:lstStyle/>
            <a:p>
              <a:r>
                <a:rPr lang="en-US" altLang="zh-CN" dirty="0">
                  <a:solidFill>
                    <a:schemeClr val="tx1">
                      <a:lumMod val="50000"/>
                      <a:lumOff val="50000"/>
                    </a:schemeClr>
                  </a:solidFill>
                  <a:sym typeface="+mn-ea"/>
                </a:rPr>
                <a:t>sa</a:t>
              </a:r>
              <a:r>
                <a:rPr lang="en-US" altLang="zh-CN" baseline="-25000" dirty="0">
                  <a:solidFill>
                    <a:schemeClr val="tx1">
                      <a:lumMod val="50000"/>
                      <a:lumOff val="50000"/>
                    </a:schemeClr>
                  </a:solidFill>
                  <a:sym typeface="+mn-ea"/>
                </a:rPr>
                <a:t>t1</a:t>
              </a:r>
              <a:r>
                <a:rPr lang="en-US" altLang="zh-CN" dirty="0">
                  <a:solidFill>
                    <a:schemeClr val="tx1">
                      <a:lumMod val="50000"/>
                      <a:lumOff val="50000"/>
                    </a:schemeClr>
                  </a:solidFill>
                  <a:sym typeface="+mn-ea"/>
                </a:rPr>
                <a:t> &gt;= sb</a:t>
              </a:r>
              <a:r>
                <a:rPr lang="en-US" altLang="zh-CN" baseline="-25000" dirty="0">
                  <a:solidFill>
                    <a:schemeClr val="tx1">
                      <a:lumMod val="50000"/>
                      <a:lumOff val="50000"/>
                    </a:schemeClr>
                  </a:solidFill>
                  <a:sym typeface="+mn-ea"/>
                </a:rPr>
                <a:t>1 </a:t>
              </a:r>
              <a:r>
                <a:rPr lang="en-US" altLang="zh-CN" dirty="0">
                  <a:solidFill>
                    <a:schemeClr val="tx1">
                      <a:lumMod val="50000"/>
                      <a:lumOff val="50000"/>
                    </a:schemeClr>
                  </a:solidFill>
                  <a:sym typeface="+mn-ea"/>
                </a:rPr>
                <a:t>,</a:t>
              </a:r>
            </a:p>
            <a:p>
              <a:r>
                <a:rPr lang="en-US" altLang="zh-CN" dirty="0">
                  <a:solidFill>
                    <a:schemeClr val="tx1">
                      <a:lumMod val="50000"/>
                      <a:lumOff val="50000"/>
                    </a:schemeClr>
                  </a:solidFill>
                  <a:sym typeface="+mn-ea"/>
                </a:rPr>
                <a:t>sa</a:t>
              </a:r>
              <a:r>
                <a:rPr lang="en-US" altLang="zh-CN" baseline="-25000" dirty="0">
                  <a:solidFill>
                    <a:schemeClr val="tx1">
                      <a:lumMod val="50000"/>
                      <a:lumOff val="50000"/>
                    </a:schemeClr>
                  </a:solidFill>
                  <a:sym typeface="+mn-ea"/>
                </a:rPr>
                <a:t>t2</a:t>
              </a:r>
              <a:r>
                <a:rPr lang="en-US" altLang="zh-CN" dirty="0">
                  <a:solidFill>
                    <a:schemeClr val="tx1">
                      <a:lumMod val="50000"/>
                      <a:lumOff val="50000"/>
                    </a:schemeClr>
                  </a:solidFill>
                  <a:sym typeface="+mn-ea"/>
                </a:rPr>
                <a:t> &gt;= sb</a:t>
              </a:r>
              <a:r>
                <a:rPr lang="en-US" altLang="zh-CN" baseline="-25000" dirty="0">
                  <a:solidFill>
                    <a:schemeClr val="tx1">
                      <a:lumMod val="50000"/>
                      <a:lumOff val="50000"/>
                    </a:schemeClr>
                  </a:solidFill>
                  <a:sym typeface="+mn-ea"/>
                </a:rPr>
                <a:t>2</a:t>
              </a:r>
            </a:p>
            <a:p>
              <a:r>
                <a:rPr lang="en-US" altLang="zh-CN" baseline="-25000" dirty="0">
                  <a:solidFill>
                    <a:schemeClr val="tx1">
                      <a:lumMod val="50000"/>
                      <a:lumOff val="50000"/>
                    </a:schemeClr>
                  </a:solidFill>
                  <a:sym typeface="+mn-ea"/>
                </a:rPr>
                <a:t> </a:t>
              </a:r>
              <a:r>
                <a:rPr lang="en-US" altLang="zh-CN" dirty="0">
                  <a:solidFill>
                    <a:schemeClr val="tx1">
                      <a:lumMod val="50000"/>
                      <a:lumOff val="50000"/>
                    </a:schemeClr>
                  </a:solidFill>
                  <a:sym typeface="+mn-ea"/>
                </a:rPr>
                <a:t>...</a:t>
              </a:r>
              <a:r>
                <a:rPr lang="zh-CN" altLang="en-US" dirty="0">
                  <a:solidFill>
                    <a:schemeClr val="tx1">
                      <a:lumMod val="50000"/>
                      <a:lumOff val="50000"/>
                    </a:schemeClr>
                  </a:solidFill>
                  <a:sym typeface="+mn-ea"/>
                </a:rPr>
                <a:t> </a:t>
              </a:r>
            </a:p>
            <a:p>
              <a:r>
                <a:rPr lang="en-US" altLang="zh-CN" dirty="0">
                  <a:solidFill>
                    <a:schemeClr val="tx1">
                      <a:lumMod val="50000"/>
                      <a:lumOff val="50000"/>
                    </a:schemeClr>
                  </a:solidFill>
                  <a:sym typeface="+mn-ea"/>
                </a:rPr>
                <a:t>sa</a:t>
              </a:r>
              <a:r>
                <a:rPr lang="en-US" altLang="zh-CN" baseline="-25000" dirty="0">
                  <a:solidFill>
                    <a:schemeClr val="tx1">
                      <a:lumMod val="50000"/>
                      <a:lumOff val="50000"/>
                    </a:schemeClr>
                  </a:solidFill>
                  <a:sym typeface="+mn-ea"/>
                </a:rPr>
                <a:t>t3</a:t>
              </a:r>
              <a:r>
                <a:rPr lang="en-US" altLang="zh-CN" dirty="0">
                  <a:solidFill>
                    <a:schemeClr val="tx1">
                      <a:lumMod val="50000"/>
                      <a:lumOff val="50000"/>
                    </a:schemeClr>
                  </a:solidFill>
                  <a:sym typeface="+mn-ea"/>
                </a:rPr>
                <a:t> &gt;= sb</a:t>
              </a:r>
              <a:r>
                <a:rPr lang="en-US" altLang="zh-CN" baseline="-25000" dirty="0">
                  <a:solidFill>
                    <a:schemeClr val="tx1">
                      <a:lumMod val="50000"/>
                      <a:lumOff val="50000"/>
                    </a:schemeClr>
                  </a:solidFill>
                  <a:sym typeface="+mn-ea"/>
                </a:rPr>
                <a:t>3 </a:t>
              </a:r>
              <a:endParaRPr lang="zh-CN" altLang="en-US" dirty="0">
                <a:solidFill>
                  <a:schemeClr val="tx1">
                    <a:lumMod val="50000"/>
                    <a:lumOff val="50000"/>
                  </a:schemeClr>
                </a:solidFill>
              </a:endParaRPr>
            </a:p>
          </p:txBody>
        </p:sp>
        <p:sp>
          <p:nvSpPr>
            <p:cNvPr id="14" name="文本框 13"/>
            <p:cNvSpPr txBox="1"/>
            <p:nvPr/>
          </p:nvSpPr>
          <p:spPr>
            <a:xfrm>
              <a:off x="15395" y="5764"/>
              <a:ext cx="2111" cy="1888"/>
            </a:xfrm>
            <a:prstGeom prst="rect">
              <a:avLst/>
            </a:prstGeom>
            <a:noFill/>
          </p:spPr>
          <p:txBody>
            <a:bodyPr wrap="square" rtlCol="0">
              <a:spAutoFit/>
            </a:bodyPr>
            <a:lstStyle/>
            <a:p>
              <a:r>
                <a:rPr lang="en-US" altLang="zh-CN" dirty="0">
                  <a:solidFill>
                    <a:schemeClr val="tx1">
                      <a:lumMod val="50000"/>
                      <a:lumOff val="50000"/>
                    </a:schemeClr>
                  </a:solidFill>
                  <a:sym typeface="+mn-ea"/>
                </a:rPr>
                <a:t>sa</a:t>
              </a:r>
              <a:r>
                <a:rPr lang="en-US" altLang="zh-CN" baseline="-25000" dirty="0">
                  <a:solidFill>
                    <a:schemeClr val="tx1">
                      <a:lumMod val="50000"/>
                      <a:lumOff val="50000"/>
                    </a:schemeClr>
                  </a:solidFill>
                  <a:sym typeface="+mn-ea"/>
                </a:rPr>
                <a:t>t1</a:t>
              </a:r>
              <a:r>
                <a:rPr lang="en-US" altLang="zh-CN" dirty="0">
                  <a:solidFill>
                    <a:schemeClr val="tx1">
                      <a:lumMod val="50000"/>
                      <a:lumOff val="50000"/>
                    </a:schemeClr>
                  </a:solidFill>
                  <a:sym typeface="+mn-ea"/>
                </a:rPr>
                <a:t> = sb</a:t>
              </a:r>
              <a:r>
                <a:rPr lang="en-US" altLang="zh-CN" baseline="-25000" dirty="0">
                  <a:solidFill>
                    <a:schemeClr val="tx1">
                      <a:lumMod val="50000"/>
                      <a:lumOff val="50000"/>
                    </a:schemeClr>
                  </a:solidFill>
                  <a:sym typeface="+mn-ea"/>
                </a:rPr>
                <a:t>1 </a:t>
              </a:r>
              <a:r>
                <a:rPr lang="en-US" altLang="zh-CN" dirty="0">
                  <a:solidFill>
                    <a:schemeClr val="tx1">
                      <a:lumMod val="50000"/>
                      <a:lumOff val="50000"/>
                    </a:schemeClr>
                  </a:solidFill>
                  <a:sym typeface="+mn-ea"/>
                </a:rPr>
                <a:t>,</a:t>
              </a:r>
            </a:p>
            <a:p>
              <a:r>
                <a:rPr lang="en-US" altLang="zh-CN" dirty="0">
                  <a:solidFill>
                    <a:schemeClr val="tx1">
                      <a:lumMod val="50000"/>
                      <a:lumOff val="50000"/>
                    </a:schemeClr>
                  </a:solidFill>
                  <a:sym typeface="+mn-ea"/>
                </a:rPr>
                <a:t>sa</a:t>
              </a:r>
              <a:r>
                <a:rPr lang="en-US" altLang="zh-CN" baseline="-25000" dirty="0">
                  <a:solidFill>
                    <a:schemeClr val="tx1">
                      <a:lumMod val="50000"/>
                      <a:lumOff val="50000"/>
                    </a:schemeClr>
                  </a:solidFill>
                  <a:sym typeface="+mn-ea"/>
                </a:rPr>
                <a:t>t2</a:t>
              </a:r>
              <a:r>
                <a:rPr lang="en-US" altLang="zh-CN" dirty="0">
                  <a:solidFill>
                    <a:schemeClr val="tx1">
                      <a:lumMod val="50000"/>
                      <a:lumOff val="50000"/>
                    </a:schemeClr>
                  </a:solidFill>
                  <a:sym typeface="+mn-ea"/>
                </a:rPr>
                <a:t> = sb</a:t>
              </a:r>
              <a:r>
                <a:rPr lang="en-US" altLang="zh-CN" baseline="-25000" dirty="0">
                  <a:solidFill>
                    <a:schemeClr val="tx1">
                      <a:lumMod val="50000"/>
                      <a:lumOff val="50000"/>
                    </a:schemeClr>
                  </a:solidFill>
                  <a:sym typeface="+mn-ea"/>
                </a:rPr>
                <a:t>2</a:t>
              </a:r>
            </a:p>
            <a:p>
              <a:r>
                <a:rPr lang="en-US" altLang="zh-CN" baseline="-25000" dirty="0">
                  <a:solidFill>
                    <a:schemeClr val="tx1">
                      <a:lumMod val="50000"/>
                      <a:lumOff val="50000"/>
                    </a:schemeClr>
                  </a:solidFill>
                  <a:sym typeface="+mn-ea"/>
                </a:rPr>
                <a:t> </a:t>
              </a:r>
              <a:r>
                <a:rPr lang="en-US" altLang="zh-CN" dirty="0">
                  <a:solidFill>
                    <a:schemeClr val="tx1">
                      <a:lumMod val="50000"/>
                      <a:lumOff val="50000"/>
                    </a:schemeClr>
                  </a:solidFill>
                  <a:sym typeface="+mn-ea"/>
                </a:rPr>
                <a:t>...</a:t>
              </a:r>
              <a:r>
                <a:rPr lang="zh-CN" altLang="en-US" dirty="0">
                  <a:solidFill>
                    <a:schemeClr val="tx1">
                      <a:lumMod val="50000"/>
                      <a:lumOff val="50000"/>
                    </a:schemeClr>
                  </a:solidFill>
                  <a:sym typeface="+mn-ea"/>
                </a:rPr>
                <a:t> </a:t>
              </a:r>
            </a:p>
            <a:p>
              <a:r>
                <a:rPr lang="en-US" altLang="zh-CN" dirty="0">
                  <a:solidFill>
                    <a:schemeClr val="tx1">
                      <a:lumMod val="50000"/>
                      <a:lumOff val="50000"/>
                    </a:schemeClr>
                  </a:solidFill>
                  <a:sym typeface="+mn-ea"/>
                </a:rPr>
                <a:t>sa</a:t>
              </a:r>
              <a:r>
                <a:rPr lang="en-US" altLang="zh-CN" baseline="-25000" dirty="0">
                  <a:solidFill>
                    <a:schemeClr val="tx1">
                      <a:lumMod val="50000"/>
                      <a:lumOff val="50000"/>
                    </a:schemeClr>
                  </a:solidFill>
                  <a:sym typeface="+mn-ea"/>
                </a:rPr>
                <a:t>t3</a:t>
              </a:r>
              <a:r>
                <a:rPr lang="en-US" altLang="zh-CN" dirty="0">
                  <a:solidFill>
                    <a:schemeClr val="tx1">
                      <a:lumMod val="50000"/>
                      <a:lumOff val="50000"/>
                    </a:schemeClr>
                  </a:solidFill>
                  <a:sym typeface="+mn-ea"/>
                </a:rPr>
                <a:t> = sb</a:t>
              </a:r>
              <a:r>
                <a:rPr lang="en-US" altLang="zh-CN" baseline="-25000" dirty="0">
                  <a:solidFill>
                    <a:schemeClr val="tx1">
                      <a:lumMod val="50000"/>
                      <a:lumOff val="50000"/>
                    </a:schemeClr>
                  </a:solidFill>
                  <a:sym typeface="+mn-ea"/>
                </a:rPr>
                <a:t>3 </a:t>
              </a:r>
              <a:endParaRPr lang="zh-CN" altLang="en-US" dirty="0">
                <a:solidFill>
                  <a:schemeClr val="tx1">
                    <a:lumMod val="50000"/>
                    <a:lumOff val="50000"/>
                  </a:schemeClr>
                </a:solidFill>
              </a:endParaRPr>
            </a:p>
          </p:txBody>
        </p:sp>
      </p:grpSp>
      <p:sp>
        <p:nvSpPr>
          <p:cNvPr id="6" name="文本框 5"/>
          <p:cNvSpPr txBox="1"/>
          <p:nvPr/>
        </p:nvSpPr>
        <p:spPr>
          <a:xfrm>
            <a:off x="11210925" y="4181713"/>
            <a:ext cx="819150" cy="369332"/>
          </a:xfrm>
          <a:prstGeom prst="rect">
            <a:avLst/>
          </a:prstGeom>
          <a:noFill/>
        </p:spPr>
        <p:txBody>
          <a:bodyPr wrap="square" rtlCol="0">
            <a:spAutoFit/>
          </a:bodyPr>
          <a:lstStyle/>
          <a:p>
            <a:r>
              <a:rPr lang="zh-CN" altLang="en-US" dirty="0">
                <a:solidFill>
                  <a:schemeClr val="tx1">
                    <a:lumMod val="50000"/>
                    <a:lumOff val="50000"/>
                  </a:schemeClr>
                </a:solidFill>
                <a:sym typeface="+mn-ea"/>
              </a:rPr>
              <a:t>证毕</a:t>
            </a:r>
            <a:endParaRPr lang="zh-CN" altLang="en-US" dirty="0">
              <a:solidFill>
                <a:schemeClr val="tx1">
                  <a:lumMod val="50000"/>
                  <a:lumOff val="50000"/>
                </a:schemeClr>
              </a:solidFill>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82648" y="862310"/>
            <a:ext cx="6397906" cy="1446550"/>
          </a:xfrm>
          <a:prstGeom prst="rect">
            <a:avLst/>
          </a:prstGeom>
          <a:noFill/>
        </p:spPr>
        <p:txBody>
          <a:bodyPr wrap="none" lIns="91440" tIns="45720" rIns="91440" bIns="45720">
            <a:spAutoFit/>
          </a:bodyPr>
          <a:lstStyle/>
          <a:p>
            <a:pPr algn="ctr"/>
            <a:r>
              <a:rPr lang="zh-CN" altLang="en-US" sz="8800" b="1" dirty="0">
                <a:ln w="13462">
                  <a:solidFill>
                    <a:srgbClr val="92D050"/>
                  </a:solidFill>
                  <a:prstDash val="solid"/>
                </a:ln>
                <a:solidFill>
                  <a:srgbClr val="92D050"/>
                </a:solidFill>
                <a:effectLst>
                  <a:outerShdw dist="38100" dir="2700000" algn="bl" rotWithShape="0">
                    <a:schemeClr val="accent5"/>
                  </a:outerShdw>
                </a:effectLst>
              </a:rPr>
              <a:t>悬    疑     篇</a:t>
            </a:r>
            <a:endParaRPr lang="zh-CN" altLang="en-US" sz="8800" b="1" cap="none" spc="0" dirty="0">
              <a:ln w="13462">
                <a:solidFill>
                  <a:srgbClr val="92D050"/>
                </a:solidFill>
                <a:prstDash val="solid"/>
              </a:ln>
              <a:solidFill>
                <a:srgbClr val="92D050"/>
              </a:solidFill>
              <a:effectLst>
                <a:outerShdw dist="38100" dir="2700000" algn="bl" rotWithShape="0">
                  <a:schemeClr val="accent5"/>
                </a:outerShdw>
              </a:effectLst>
            </a:endParaRPr>
          </a:p>
        </p:txBody>
      </p:sp>
      <p:sp>
        <p:nvSpPr>
          <p:cNvPr id="4" name="文本框 3"/>
          <p:cNvSpPr txBox="1"/>
          <p:nvPr/>
        </p:nvSpPr>
        <p:spPr>
          <a:xfrm>
            <a:off x="914400" y="2705100"/>
            <a:ext cx="9515475" cy="1754326"/>
          </a:xfrm>
          <a:prstGeom prst="rect">
            <a:avLst/>
          </a:prstGeom>
          <a:noFill/>
        </p:spPr>
        <p:txBody>
          <a:bodyPr wrap="square" rtlCol="0">
            <a:spAutoFit/>
          </a:bodyPr>
          <a:lstStyle/>
          <a:p>
            <a:r>
              <a:rPr lang="zh-CN" altLang="en-US" dirty="0"/>
              <a:t>本篇给出了原生</a:t>
            </a:r>
            <a:r>
              <a:rPr lang="en-US" altLang="zh-CN" dirty="0" err="1"/>
              <a:t>pytorch</a:t>
            </a:r>
            <a:r>
              <a:rPr lang="zh-CN" altLang="en-US" dirty="0"/>
              <a:t>框架中，</a:t>
            </a:r>
            <a:r>
              <a:rPr lang="en-US" altLang="zh-CN" dirty="0" err="1"/>
              <a:t>strideslice</a:t>
            </a:r>
            <a:r>
              <a:rPr lang="zh-CN" altLang="en-US" dirty="0"/>
              <a:t>、</a:t>
            </a:r>
            <a:r>
              <a:rPr lang="en-US" altLang="zh-CN" dirty="0"/>
              <a:t>expand</a:t>
            </a:r>
            <a:r>
              <a:rPr lang="zh-CN" altLang="en-US" dirty="0"/>
              <a:t>、</a:t>
            </a:r>
            <a:r>
              <a:rPr lang="en-US" altLang="zh-CN" dirty="0"/>
              <a:t>permute </a:t>
            </a:r>
            <a:r>
              <a:rPr lang="zh-CN" altLang="en-US" dirty="0"/>
              <a:t>三个对张量操作的方法以及这些函数对</a:t>
            </a:r>
            <a:r>
              <a:rPr lang="en-US" altLang="zh-CN" dirty="0"/>
              <a:t>tensor stride </a:t>
            </a:r>
            <a:r>
              <a:rPr lang="zh-CN" altLang="en-US" dirty="0"/>
              <a:t>和 </a:t>
            </a:r>
            <a:r>
              <a:rPr lang="en-US" altLang="zh-CN" dirty="0"/>
              <a:t>offset </a:t>
            </a:r>
            <a:r>
              <a:rPr lang="zh-CN" altLang="en-US" dirty="0"/>
              <a:t>的操作结果。</a:t>
            </a:r>
            <a:endParaRPr lang="en-US" altLang="zh-CN" dirty="0"/>
          </a:p>
          <a:p>
            <a:endParaRPr lang="en-US" altLang="zh-CN" dirty="0"/>
          </a:p>
          <a:p>
            <a:r>
              <a:rPr lang="zh-CN" altLang="en-US" dirty="0"/>
              <a:t>读者看不懂本篇，不懂这些函数的作用，没关系，看个大概就行。</a:t>
            </a:r>
            <a:endParaRPr lang="en-US" altLang="zh-CN" dirty="0"/>
          </a:p>
          <a:p>
            <a:endParaRPr lang="en-US" altLang="zh-CN" dirty="0"/>
          </a:p>
          <a:p>
            <a:r>
              <a:rPr lang="zh-CN" altLang="en-US" dirty="0"/>
              <a:t>后面会有详细的揭秘过程。</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9382" y="157942"/>
            <a:ext cx="3599411" cy="422680"/>
          </a:xfrm>
          <a:prstGeom prst="rect">
            <a:avLst/>
          </a:prstGeom>
          <a:noFill/>
        </p:spPr>
        <p:txBody>
          <a:bodyPr wrap="square" rtlCol="0">
            <a:spAutoFit/>
          </a:bodyPr>
          <a:lstStyle/>
          <a:p>
            <a:pPr algn="dist">
              <a:lnSpc>
                <a:spcPct val="110000"/>
              </a:lnSpc>
            </a:pPr>
            <a:r>
              <a:rPr lang="zh-CN" altLang="en-US"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rPr>
              <a:t>悬疑篇之  转置</a:t>
            </a:r>
            <a:r>
              <a:rPr lang="en-US" altLang="zh-CN"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rPr>
              <a:t>(permute)</a:t>
            </a:r>
            <a:endParaRPr lang="zh-CN" altLang="en-US"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endParaRPr>
          </a:p>
        </p:txBody>
      </p:sp>
      <p:sp>
        <p:nvSpPr>
          <p:cNvPr id="8" name="矩形 7"/>
          <p:cNvSpPr/>
          <p:nvPr/>
        </p:nvSpPr>
        <p:spPr>
          <a:xfrm>
            <a:off x="5646419" y="658660"/>
            <a:ext cx="4745355" cy="3693319"/>
          </a:xfrm>
          <a:prstGeom prst="rect">
            <a:avLst/>
          </a:prstGeom>
        </p:spPr>
        <p:txBody>
          <a:bodyPr wrap="square">
            <a:spAutoFit/>
          </a:bodyPr>
          <a:lstStyle/>
          <a:p>
            <a:r>
              <a:rPr lang="en-US" altLang="zh-CN" dirty="0">
                <a:solidFill>
                  <a:schemeClr val="tx1">
                    <a:lumMod val="50000"/>
                    <a:lumOff val="50000"/>
                  </a:schemeClr>
                </a:solidFill>
              </a:rPr>
              <a:t>a shape: [1, 2, 3, 4, 5]</a:t>
            </a:r>
          </a:p>
          <a:p>
            <a:r>
              <a:rPr lang="en-US" altLang="zh-CN" dirty="0">
                <a:solidFill>
                  <a:schemeClr val="tx1">
                    <a:lumMod val="50000"/>
                    <a:lumOff val="50000"/>
                  </a:schemeClr>
                </a:solidFill>
              </a:rPr>
              <a:t>a stride: (120, 60, 20, 5, 1)</a:t>
            </a:r>
          </a:p>
          <a:p>
            <a:r>
              <a:rPr lang="en-US" altLang="zh-CN" dirty="0">
                <a:solidFill>
                  <a:schemeClr val="tx1">
                    <a:lumMod val="50000"/>
                    <a:lumOff val="50000"/>
                  </a:schemeClr>
                </a:solidFill>
              </a:rPr>
              <a:t>a offset: 0</a:t>
            </a:r>
          </a:p>
          <a:p>
            <a:r>
              <a:rPr lang="en-US" altLang="zh-CN" dirty="0">
                <a:solidFill>
                  <a:schemeClr val="tx1">
                    <a:lumMod val="50000"/>
                    <a:lumOff val="50000"/>
                  </a:schemeClr>
                </a:solidFill>
              </a:rPr>
              <a:t>b shape: [3, 1, 2, 5, 4]</a:t>
            </a:r>
          </a:p>
          <a:p>
            <a:r>
              <a:rPr lang="en-US" altLang="zh-CN" dirty="0">
                <a:solidFill>
                  <a:schemeClr val="tx1">
                    <a:lumMod val="50000"/>
                    <a:lumOff val="50000"/>
                  </a:schemeClr>
                </a:solidFill>
              </a:rPr>
              <a:t>b stride: (20, 120, 60, 1, 5)</a:t>
            </a:r>
          </a:p>
          <a:p>
            <a:r>
              <a:rPr lang="en-US" altLang="zh-CN" dirty="0">
                <a:solidFill>
                  <a:schemeClr val="tx1">
                    <a:lumMod val="50000"/>
                    <a:lumOff val="50000"/>
                  </a:schemeClr>
                </a:solidFill>
              </a:rPr>
              <a:t>b offset: 0</a:t>
            </a:r>
          </a:p>
          <a:p>
            <a:r>
              <a:rPr lang="en-US" altLang="zh-CN" dirty="0" err="1">
                <a:solidFill>
                  <a:schemeClr val="tx1">
                    <a:lumMod val="50000"/>
                    <a:lumOff val="50000"/>
                  </a:schemeClr>
                </a:solidFill>
              </a:rPr>
              <a:t>b.data_ptr</a:t>
            </a:r>
            <a:r>
              <a:rPr lang="en-US" altLang="zh-CN" dirty="0">
                <a:solidFill>
                  <a:schemeClr val="tx1">
                    <a:lumMod val="50000"/>
                    <a:lumOff val="50000"/>
                  </a:schemeClr>
                </a:solidFill>
              </a:rPr>
              <a:t> == </a:t>
            </a:r>
            <a:r>
              <a:rPr lang="en-US" altLang="zh-CN" dirty="0" err="1">
                <a:solidFill>
                  <a:schemeClr val="tx1">
                    <a:lumMod val="50000"/>
                    <a:lumOff val="50000"/>
                  </a:schemeClr>
                </a:solidFill>
              </a:rPr>
              <a:t>a.data_ptr</a:t>
            </a:r>
            <a:r>
              <a:rPr lang="en-US" altLang="zh-CN" dirty="0">
                <a:solidFill>
                  <a:schemeClr val="tx1">
                    <a:lumMod val="50000"/>
                    <a:lumOff val="50000"/>
                  </a:schemeClr>
                </a:solidFill>
              </a:rPr>
              <a:t>:  True</a:t>
            </a:r>
          </a:p>
          <a:p>
            <a:r>
              <a:rPr lang="en-US" altLang="zh-CN" dirty="0">
                <a:solidFill>
                  <a:schemeClr val="tx1">
                    <a:lumMod val="50000"/>
                    <a:lumOff val="50000"/>
                  </a:schemeClr>
                </a:solidFill>
              </a:rPr>
              <a:t>********************************************</a:t>
            </a:r>
          </a:p>
          <a:p>
            <a:r>
              <a:rPr lang="en-US" altLang="zh-CN" dirty="0" err="1">
                <a:solidFill>
                  <a:schemeClr val="tx1">
                    <a:lumMod val="50000"/>
                    <a:lumOff val="50000"/>
                  </a:schemeClr>
                </a:solidFill>
              </a:rPr>
              <a:t>inver_permute</a:t>
            </a:r>
            <a:r>
              <a:rPr lang="en-US" altLang="zh-CN" dirty="0">
                <a:solidFill>
                  <a:schemeClr val="tx1">
                    <a:lumMod val="50000"/>
                    <a:lumOff val="50000"/>
                  </a:schemeClr>
                </a:solidFill>
              </a:rPr>
              <a:t>:  [1, 2, 0, 4, 3]</a:t>
            </a:r>
          </a:p>
          <a:p>
            <a:r>
              <a:rPr lang="en-US" altLang="zh-CN" dirty="0">
                <a:solidFill>
                  <a:schemeClr val="tx1">
                    <a:lumMod val="50000"/>
                    <a:lumOff val="50000"/>
                  </a:schemeClr>
                </a:solidFill>
              </a:rPr>
              <a:t>c shape: [1, 2, 3, 4, 5]</a:t>
            </a:r>
          </a:p>
          <a:p>
            <a:r>
              <a:rPr lang="en-US" altLang="zh-CN" dirty="0">
                <a:solidFill>
                  <a:schemeClr val="tx1">
                    <a:lumMod val="50000"/>
                    <a:lumOff val="50000"/>
                  </a:schemeClr>
                </a:solidFill>
              </a:rPr>
              <a:t>c stride: (120, 60, 20, 5, 1)</a:t>
            </a:r>
          </a:p>
          <a:p>
            <a:r>
              <a:rPr lang="en-US" altLang="zh-CN" dirty="0">
                <a:solidFill>
                  <a:schemeClr val="tx1">
                    <a:lumMod val="50000"/>
                    <a:lumOff val="50000"/>
                  </a:schemeClr>
                </a:solidFill>
              </a:rPr>
              <a:t>c offset: 0</a:t>
            </a:r>
          </a:p>
          <a:p>
            <a:r>
              <a:rPr lang="en-US" altLang="zh-CN" dirty="0" err="1">
                <a:solidFill>
                  <a:schemeClr val="tx1">
                    <a:lumMod val="50000"/>
                    <a:lumOff val="50000"/>
                  </a:schemeClr>
                </a:solidFill>
              </a:rPr>
              <a:t>c.data_ptr</a:t>
            </a:r>
            <a:r>
              <a:rPr lang="en-US" altLang="zh-CN" dirty="0">
                <a:solidFill>
                  <a:schemeClr val="tx1">
                    <a:lumMod val="50000"/>
                    <a:lumOff val="50000"/>
                  </a:schemeClr>
                </a:solidFill>
              </a:rPr>
              <a:t> == </a:t>
            </a:r>
            <a:r>
              <a:rPr lang="en-US" altLang="zh-CN" dirty="0" err="1">
                <a:solidFill>
                  <a:schemeClr val="tx1">
                    <a:lumMod val="50000"/>
                    <a:lumOff val="50000"/>
                  </a:schemeClr>
                </a:solidFill>
              </a:rPr>
              <a:t>a.data_ptr</a:t>
            </a:r>
            <a:r>
              <a:rPr lang="en-US" altLang="zh-CN" dirty="0">
                <a:solidFill>
                  <a:schemeClr val="tx1">
                    <a:lumMod val="50000"/>
                    <a:lumOff val="50000"/>
                  </a:schemeClr>
                </a:solidFill>
              </a:rPr>
              <a:t>:  True</a:t>
            </a:r>
            <a:endParaRPr lang="zh-CN" altLang="en-US" dirty="0">
              <a:solidFill>
                <a:schemeClr val="tx1">
                  <a:lumMod val="50000"/>
                  <a:lumOff val="50000"/>
                </a:schemeClr>
              </a:solidFill>
            </a:endParaRPr>
          </a:p>
        </p:txBody>
      </p:sp>
      <p:sp>
        <p:nvSpPr>
          <p:cNvPr id="2" name="矩形 1"/>
          <p:cNvSpPr/>
          <p:nvPr/>
        </p:nvSpPr>
        <p:spPr>
          <a:xfrm>
            <a:off x="142875" y="523291"/>
            <a:ext cx="6096000" cy="6463308"/>
          </a:xfrm>
          <a:prstGeom prst="rect">
            <a:avLst/>
          </a:prstGeom>
        </p:spPr>
        <p:txBody>
          <a:bodyPr>
            <a:spAutoFit/>
          </a:bodyPr>
          <a:lstStyle/>
          <a:p>
            <a:r>
              <a:rPr lang="zh-CN" altLang="en-US" dirty="0">
                <a:solidFill>
                  <a:schemeClr val="tx1">
                    <a:lumMod val="50000"/>
                    <a:lumOff val="50000"/>
                  </a:schemeClr>
                </a:solidFill>
              </a:rPr>
              <a:t>import torch</a:t>
            </a:r>
          </a:p>
          <a:p>
            <a:r>
              <a:rPr lang="zh-CN" altLang="en-US" dirty="0">
                <a:solidFill>
                  <a:schemeClr val="tx1">
                    <a:lumMod val="50000"/>
                    <a:lumOff val="50000"/>
                  </a:schemeClr>
                </a:solidFill>
              </a:rPr>
              <a:t>import numpy as np</a:t>
            </a:r>
          </a:p>
          <a:p>
            <a:r>
              <a:rPr lang="zh-CN" altLang="en-US" dirty="0">
                <a:solidFill>
                  <a:schemeClr val="tx1">
                    <a:lumMod val="50000"/>
                    <a:lumOff val="50000"/>
                  </a:schemeClr>
                </a:solidFill>
              </a:rPr>
              <a:t>a = torch.randn(1, 2, 3, 4, 5)</a:t>
            </a:r>
          </a:p>
          <a:p>
            <a:r>
              <a:rPr lang="zh-CN" altLang="en-US" dirty="0">
                <a:solidFill>
                  <a:schemeClr val="tx1">
                    <a:lumMod val="50000"/>
                    <a:lumOff val="50000"/>
                  </a:schemeClr>
                </a:solidFill>
              </a:rPr>
              <a:t>print("a shape:", list(a.shape))</a:t>
            </a:r>
          </a:p>
          <a:p>
            <a:r>
              <a:rPr lang="zh-CN" altLang="en-US" dirty="0">
                <a:solidFill>
                  <a:schemeClr val="tx1">
                    <a:lumMod val="50000"/>
                    <a:lumOff val="50000"/>
                  </a:schemeClr>
                </a:solidFill>
              </a:rPr>
              <a:t>print("a stride:", a.stride())</a:t>
            </a:r>
          </a:p>
          <a:p>
            <a:r>
              <a:rPr lang="zh-CN" altLang="en-US" dirty="0">
                <a:solidFill>
                  <a:schemeClr val="tx1">
                    <a:lumMod val="50000"/>
                    <a:lumOff val="50000"/>
                  </a:schemeClr>
                </a:solidFill>
              </a:rPr>
              <a:t>print("a offset:", a.storage_offset())</a:t>
            </a:r>
          </a:p>
          <a:p>
            <a:r>
              <a:rPr lang="zh-CN" altLang="en-US" dirty="0">
                <a:solidFill>
                  <a:schemeClr val="tx1">
                    <a:lumMod val="50000"/>
                    <a:lumOff val="50000"/>
                  </a:schemeClr>
                </a:solidFill>
              </a:rPr>
              <a:t>temp_permute = (2, 0, 1, 4, 3)</a:t>
            </a:r>
          </a:p>
          <a:p>
            <a:r>
              <a:rPr lang="zh-CN" altLang="en-US" dirty="0">
                <a:solidFill>
                  <a:schemeClr val="tx1">
                    <a:lumMod val="50000"/>
                    <a:lumOff val="50000"/>
                  </a:schemeClr>
                </a:solidFill>
              </a:rPr>
              <a:t>b = a.permute(temp_permute)</a:t>
            </a:r>
          </a:p>
          <a:p>
            <a:r>
              <a:rPr lang="zh-CN" altLang="en-US" dirty="0">
                <a:solidFill>
                  <a:schemeClr val="tx1">
                    <a:lumMod val="50000"/>
                    <a:lumOff val="50000"/>
                  </a:schemeClr>
                </a:solidFill>
              </a:rPr>
              <a:t>print("b shape:", list(b.shape))</a:t>
            </a:r>
          </a:p>
          <a:p>
            <a:r>
              <a:rPr lang="zh-CN" altLang="en-US" dirty="0">
                <a:solidFill>
                  <a:schemeClr val="tx1">
                    <a:lumMod val="50000"/>
                    <a:lumOff val="50000"/>
                  </a:schemeClr>
                </a:solidFill>
              </a:rPr>
              <a:t>print("b stride:", b.stride())</a:t>
            </a:r>
          </a:p>
          <a:p>
            <a:r>
              <a:rPr lang="zh-CN" altLang="en-US" dirty="0">
                <a:solidFill>
                  <a:schemeClr val="tx1">
                    <a:lumMod val="50000"/>
                    <a:lumOff val="50000"/>
                  </a:schemeClr>
                </a:solidFill>
              </a:rPr>
              <a:t>print("b offset:",b.storage_offset())</a:t>
            </a:r>
          </a:p>
          <a:p>
            <a:r>
              <a:rPr lang="zh-CN" altLang="en-US" dirty="0">
                <a:solidFill>
                  <a:schemeClr val="tx1">
                    <a:lumMod val="50000"/>
                    <a:lumOff val="50000"/>
                  </a:schemeClr>
                </a:solidFill>
              </a:rPr>
              <a:t>a_ptr = a.storage().data_ptr()</a:t>
            </a:r>
          </a:p>
          <a:p>
            <a:r>
              <a:rPr lang="zh-CN" altLang="en-US" dirty="0">
                <a:solidFill>
                  <a:schemeClr val="tx1">
                    <a:lumMod val="50000"/>
                    <a:lumOff val="50000"/>
                  </a:schemeClr>
                </a:solidFill>
              </a:rPr>
              <a:t>b_ptr = b.storage().data_ptr()</a:t>
            </a:r>
          </a:p>
          <a:p>
            <a:r>
              <a:rPr lang="zh-CN" altLang="en-US" dirty="0">
                <a:solidFill>
                  <a:schemeClr val="tx1">
                    <a:lumMod val="50000"/>
                    <a:lumOff val="50000"/>
                  </a:schemeClr>
                </a:solidFill>
              </a:rPr>
              <a:t>print("b.data_ptr == a.data_ptr: ", a_ptr == b_ptr)</a:t>
            </a:r>
          </a:p>
          <a:p>
            <a:r>
              <a:rPr lang="zh-CN" altLang="en-US" dirty="0">
                <a:solidFill>
                  <a:schemeClr val="tx1">
                    <a:lumMod val="50000"/>
                    <a:lumOff val="50000"/>
                  </a:schemeClr>
                </a:solidFill>
              </a:rPr>
              <a:t>print("********************************************")</a:t>
            </a:r>
          </a:p>
          <a:p>
            <a:r>
              <a:rPr lang="zh-CN" altLang="en-US" dirty="0">
                <a:solidFill>
                  <a:schemeClr val="tx1">
                    <a:lumMod val="50000"/>
                    <a:lumOff val="50000"/>
                  </a:schemeClr>
                </a:solidFill>
              </a:rPr>
              <a:t>inverse_temp_permute = list(np.argsort([2,0,1,4,3]))</a:t>
            </a:r>
          </a:p>
          <a:p>
            <a:r>
              <a:rPr lang="zh-CN" altLang="en-US" dirty="0">
                <a:solidFill>
                  <a:schemeClr val="tx1">
                    <a:lumMod val="50000"/>
                    <a:lumOff val="50000"/>
                  </a:schemeClr>
                </a:solidFill>
              </a:rPr>
              <a:t>print("inver_permute: ", inverse_temp_permute)</a:t>
            </a:r>
          </a:p>
          <a:p>
            <a:r>
              <a:rPr lang="zh-CN" altLang="en-US" dirty="0">
                <a:solidFill>
                  <a:schemeClr val="tx1">
                    <a:lumMod val="50000"/>
                    <a:lumOff val="50000"/>
                  </a:schemeClr>
                </a:solidFill>
              </a:rPr>
              <a:t>c = b.permute(inverse_temp_permute)</a:t>
            </a:r>
          </a:p>
          <a:p>
            <a:r>
              <a:rPr lang="zh-CN" altLang="en-US" dirty="0">
                <a:solidFill>
                  <a:schemeClr val="tx1">
                    <a:lumMod val="50000"/>
                    <a:lumOff val="50000"/>
                  </a:schemeClr>
                </a:solidFill>
              </a:rPr>
              <a:t>print("c shape:", list(c.shape))</a:t>
            </a:r>
          </a:p>
          <a:p>
            <a:r>
              <a:rPr lang="zh-CN" altLang="en-US" dirty="0">
                <a:solidFill>
                  <a:schemeClr val="tx1">
                    <a:lumMod val="50000"/>
                    <a:lumOff val="50000"/>
                  </a:schemeClr>
                </a:solidFill>
              </a:rPr>
              <a:t>print("c stride:", c.stride())</a:t>
            </a:r>
          </a:p>
          <a:p>
            <a:r>
              <a:rPr lang="zh-CN" altLang="en-US" dirty="0">
                <a:solidFill>
                  <a:schemeClr val="tx1">
                    <a:lumMod val="50000"/>
                    <a:lumOff val="50000"/>
                  </a:schemeClr>
                </a:solidFill>
              </a:rPr>
              <a:t>print("c offset:",c.storage_offset())</a:t>
            </a:r>
          </a:p>
          <a:p>
            <a:r>
              <a:rPr lang="zh-CN" altLang="en-US" dirty="0">
                <a:solidFill>
                  <a:schemeClr val="tx1">
                    <a:lumMod val="50000"/>
                    <a:lumOff val="50000"/>
                  </a:schemeClr>
                </a:solidFill>
              </a:rPr>
              <a:t>c_ptr = c.storage().data_ptr()</a:t>
            </a:r>
          </a:p>
          <a:p>
            <a:r>
              <a:rPr lang="zh-CN" altLang="en-US" dirty="0">
                <a:solidFill>
                  <a:schemeClr val="tx1">
                    <a:lumMod val="50000"/>
                    <a:lumOff val="50000"/>
                  </a:schemeClr>
                </a:solidFill>
              </a:rPr>
              <a:t>print("c.data_ptr == a.data_ptr: ", c_ptr == b_ptr)</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35" y="170180"/>
            <a:ext cx="560070" cy="420370"/>
            <a:chOff x="-1" y="268"/>
            <a:chExt cx="882" cy="662"/>
          </a:xfrm>
        </p:grpSpPr>
        <p:sp>
          <p:nvSpPr>
            <p:cNvPr id="2" name="任意多边形 1"/>
            <p:cNvSpPr/>
            <p:nvPr/>
          </p:nvSpPr>
          <p:spPr>
            <a:xfrm>
              <a:off x="-1" y="294"/>
              <a:ext cx="882" cy="63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882" h="636">
                  <a:moveTo>
                    <a:pt x="0" y="0"/>
                  </a:moveTo>
                  <a:lnTo>
                    <a:pt x="882" y="0"/>
                  </a:lnTo>
                  <a:lnTo>
                    <a:pt x="723" y="636"/>
                  </a:lnTo>
                  <a:lnTo>
                    <a:pt x="0" y="636"/>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平行四边形 3"/>
            <p:cNvSpPr/>
            <p:nvPr/>
          </p:nvSpPr>
          <p:spPr>
            <a:xfrm>
              <a:off x="240" y="268"/>
              <a:ext cx="425" cy="662"/>
            </a:xfrm>
            <a:prstGeom prst="parallelogram">
              <a:avLst>
                <a:gd name="adj" fmla="val 40235"/>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86740" y="108585"/>
            <a:ext cx="3318510" cy="430887"/>
          </a:xfrm>
          <a:prstGeom prst="rect">
            <a:avLst/>
          </a:prstGeom>
          <a:noFill/>
        </p:spPr>
        <p:txBody>
          <a:bodyPr wrap="square" rtlCol="0">
            <a:spAutoFit/>
          </a:bodyPr>
          <a:lstStyle/>
          <a:p>
            <a:pPr algn="dist">
              <a:lnSpc>
                <a:spcPct val="110000"/>
              </a:lnSpc>
            </a:pPr>
            <a:r>
              <a:rPr lang="zh-CN" altLang="en-US"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归纳证明篇之 转置</a:t>
            </a:r>
          </a:p>
        </p:txBody>
      </p:sp>
      <p:sp>
        <p:nvSpPr>
          <p:cNvPr id="16" name="文本框 15"/>
          <p:cNvSpPr txBox="1"/>
          <p:nvPr/>
        </p:nvSpPr>
        <p:spPr>
          <a:xfrm>
            <a:off x="152400" y="699770"/>
            <a:ext cx="12039600" cy="4247317"/>
          </a:xfrm>
          <a:prstGeom prst="rect">
            <a:avLst/>
          </a:prstGeom>
          <a:noFill/>
        </p:spPr>
        <p:txBody>
          <a:bodyPr wrap="square" rtlCol="0">
            <a:spAutoFit/>
          </a:bodyPr>
          <a:lstStyle/>
          <a:p>
            <a:r>
              <a:rPr lang="zh-CN" altLang="en-US" dirty="0">
                <a:solidFill>
                  <a:srgbClr val="FF0000"/>
                </a:solidFill>
                <a:sym typeface="+mn-ea"/>
              </a:rPr>
              <a:t>软转置</a:t>
            </a:r>
            <a:r>
              <a:rPr lang="zh-CN" altLang="en-US" dirty="0">
                <a:solidFill>
                  <a:schemeClr val="tx1"/>
                </a:solidFill>
                <a:sym typeface="+mn-ea"/>
              </a:rPr>
              <a:t>定理：</a:t>
            </a:r>
          </a:p>
          <a:p>
            <a:r>
              <a:rPr lang="zh-CN" altLang="en-US" dirty="0">
                <a:solidFill>
                  <a:schemeClr val="tx1"/>
                </a:solidFill>
                <a:sym typeface="+mn-ea"/>
              </a:rPr>
              <a:t>假设张量</a:t>
            </a:r>
            <a:r>
              <a:rPr lang="en-US" altLang="zh-CN" dirty="0">
                <a:solidFill>
                  <a:schemeClr val="tx1"/>
                </a:solidFill>
                <a:sym typeface="+mn-ea"/>
              </a:rPr>
              <a:t>a</a:t>
            </a:r>
            <a:r>
              <a:rPr lang="zh-CN" altLang="en-US" dirty="0">
                <a:solidFill>
                  <a:schemeClr val="tx1"/>
                </a:solidFill>
                <a:sym typeface="+mn-ea"/>
              </a:rPr>
              <a:t>使用了高级线性表存储方式，张量</a:t>
            </a:r>
            <a:r>
              <a:rPr lang="en-US" altLang="zh-CN" dirty="0">
                <a:solidFill>
                  <a:schemeClr val="tx1"/>
                </a:solidFill>
                <a:sym typeface="+mn-ea"/>
              </a:rPr>
              <a:t>a</a:t>
            </a:r>
            <a:r>
              <a:rPr lang="zh-CN" altLang="en-US" dirty="0">
                <a:solidFill>
                  <a:schemeClr val="tx1"/>
                </a:solidFill>
                <a:sym typeface="+mn-ea"/>
              </a:rPr>
              <a:t>在内存上的指针为</a:t>
            </a:r>
            <a:r>
              <a:rPr lang="en-US" altLang="zh-CN" dirty="0" err="1">
                <a:solidFill>
                  <a:schemeClr val="tx1"/>
                </a:solidFill>
                <a:sym typeface="+mn-ea"/>
              </a:rPr>
              <a:t>a_ptr</a:t>
            </a:r>
            <a:r>
              <a:rPr lang="zh-CN" altLang="en-US" dirty="0">
                <a:solidFill>
                  <a:schemeClr val="tx1"/>
                </a:solidFill>
                <a:sym typeface="+mn-ea"/>
              </a:rPr>
              <a:t>，张量</a:t>
            </a:r>
            <a:r>
              <a:rPr lang="en-US" altLang="zh-CN" dirty="0">
                <a:solidFill>
                  <a:schemeClr val="tx1"/>
                </a:solidFill>
                <a:sym typeface="+mn-ea"/>
              </a:rPr>
              <a:t>a</a:t>
            </a:r>
            <a:r>
              <a:rPr lang="zh-CN" altLang="en-US" dirty="0">
                <a:solidFill>
                  <a:schemeClr val="tx1"/>
                </a:solidFill>
                <a:sym typeface="+mn-ea"/>
              </a:rPr>
              <a:t>的</a:t>
            </a:r>
            <a:r>
              <a:rPr lang="en-US" altLang="zh-CN" dirty="0">
                <a:solidFill>
                  <a:schemeClr val="tx1"/>
                </a:solidFill>
                <a:sym typeface="+mn-ea"/>
              </a:rPr>
              <a:t>shape</a:t>
            </a:r>
            <a:r>
              <a:rPr lang="zh-CN" altLang="en-US" dirty="0">
                <a:solidFill>
                  <a:schemeClr val="tx1"/>
                </a:solidFill>
                <a:sym typeface="+mn-ea"/>
              </a:rPr>
              <a:t>为</a:t>
            </a:r>
            <a:r>
              <a:rPr lang="en-US" altLang="zh-CN" dirty="0">
                <a:solidFill>
                  <a:schemeClr val="tx1"/>
                </a:solidFill>
                <a:sym typeface="+mn-ea"/>
              </a:rPr>
              <a:t>(sa</a:t>
            </a:r>
            <a:r>
              <a:rPr lang="en-US" altLang="zh-CN" baseline="-25000" dirty="0">
                <a:solidFill>
                  <a:schemeClr val="tx1"/>
                </a:solidFill>
                <a:sym typeface="+mn-ea"/>
              </a:rPr>
              <a:t>1</a:t>
            </a:r>
            <a:r>
              <a:rPr lang="en-US" altLang="zh-CN" dirty="0">
                <a:solidFill>
                  <a:schemeClr val="tx1"/>
                </a:solidFill>
                <a:sym typeface="+mn-ea"/>
              </a:rPr>
              <a:t>,sa</a:t>
            </a:r>
            <a:r>
              <a:rPr lang="en-US" altLang="zh-CN" baseline="-25000" dirty="0">
                <a:solidFill>
                  <a:schemeClr val="tx1"/>
                </a:solidFill>
                <a:sym typeface="+mn-ea"/>
              </a:rPr>
              <a:t>2</a:t>
            </a:r>
            <a:r>
              <a:rPr lang="en-US" altLang="zh-CN" dirty="0">
                <a:solidFill>
                  <a:schemeClr val="tx1"/>
                </a:solidFill>
                <a:sym typeface="+mn-ea"/>
              </a:rPr>
              <a:t>...sa</a:t>
            </a:r>
            <a:r>
              <a:rPr lang="en-US" altLang="zh-CN" baseline="-25000" dirty="0">
                <a:solidFill>
                  <a:schemeClr val="tx1"/>
                </a:solidFill>
                <a:sym typeface="+mn-ea"/>
              </a:rPr>
              <a:t>n</a:t>
            </a:r>
            <a:r>
              <a:rPr lang="en-US" altLang="zh-CN" dirty="0">
                <a:solidFill>
                  <a:schemeClr val="tx1"/>
                </a:solidFill>
                <a:sym typeface="+mn-ea"/>
              </a:rPr>
              <a:t>),</a:t>
            </a:r>
            <a:r>
              <a:rPr lang="zh-CN" altLang="en-US" dirty="0">
                <a:solidFill>
                  <a:schemeClr val="tx1"/>
                </a:solidFill>
                <a:sym typeface="+mn-ea"/>
              </a:rPr>
              <a:t>张量</a:t>
            </a:r>
            <a:r>
              <a:rPr lang="en-US" altLang="zh-CN" dirty="0">
                <a:solidFill>
                  <a:schemeClr val="tx1"/>
                </a:solidFill>
                <a:sym typeface="+mn-ea"/>
              </a:rPr>
              <a:t>a</a:t>
            </a:r>
            <a:r>
              <a:rPr lang="zh-CN" altLang="en-US" dirty="0">
                <a:solidFill>
                  <a:schemeClr val="tx1"/>
                </a:solidFill>
                <a:sym typeface="+mn-ea"/>
              </a:rPr>
              <a:t>的</a:t>
            </a:r>
            <a:r>
              <a:rPr lang="en-US" altLang="zh-CN" dirty="0">
                <a:solidFill>
                  <a:schemeClr val="tx1"/>
                </a:solidFill>
                <a:sym typeface="+mn-ea"/>
              </a:rPr>
              <a:t>stride</a:t>
            </a:r>
            <a:r>
              <a:rPr lang="zh-CN" altLang="en-US" dirty="0">
                <a:solidFill>
                  <a:schemeClr val="tx1"/>
                </a:solidFill>
                <a:sym typeface="+mn-ea"/>
              </a:rPr>
              <a:t>为</a:t>
            </a:r>
            <a:r>
              <a:rPr lang="en-US" altLang="zh-CN" dirty="0">
                <a:solidFill>
                  <a:schemeClr val="tx1"/>
                </a:solidFill>
                <a:sym typeface="+mn-ea"/>
              </a:rPr>
              <a:t>(sta</a:t>
            </a:r>
            <a:r>
              <a:rPr lang="en-US" altLang="zh-CN" baseline="-25000" dirty="0">
                <a:solidFill>
                  <a:schemeClr val="tx1"/>
                </a:solidFill>
                <a:sym typeface="+mn-ea"/>
              </a:rPr>
              <a:t>1</a:t>
            </a:r>
            <a:r>
              <a:rPr lang="en-US" altLang="zh-CN" dirty="0">
                <a:solidFill>
                  <a:schemeClr val="tx1"/>
                </a:solidFill>
                <a:sym typeface="+mn-ea"/>
              </a:rPr>
              <a:t>,sta</a:t>
            </a:r>
            <a:r>
              <a:rPr lang="en-US" altLang="zh-CN" baseline="-25000" dirty="0">
                <a:solidFill>
                  <a:schemeClr val="tx1"/>
                </a:solidFill>
                <a:sym typeface="+mn-ea"/>
              </a:rPr>
              <a:t>2</a:t>
            </a:r>
            <a:r>
              <a:rPr lang="en-US" altLang="zh-CN" dirty="0">
                <a:solidFill>
                  <a:schemeClr val="tx1"/>
                </a:solidFill>
                <a:sym typeface="+mn-ea"/>
              </a:rPr>
              <a:t>...</a:t>
            </a:r>
            <a:r>
              <a:rPr lang="en-US" altLang="zh-CN" dirty="0" err="1">
                <a:solidFill>
                  <a:schemeClr val="tx1"/>
                </a:solidFill>
                <a:sym typeface="+mn-ea"/>
              </a:rPr>
              <a:t>sta</a:t>
            </a:r>
            <a:r>
              <a:rPr lang="en-US" altLang="zh-CN" baseline="-25000" dirty="0" err="1">
                <a:solidFill>
                  <a:schemeClr val="tx1"/>
                </a:solidFill>
                <a:sym typeface="+mn-ea"/>
              </a:rPr>
              <a:t>n</a:t>
            </a:r>
            <a:r>
              <a:rPr lang="en-US" altLang="zh-CN" dirty="0">
                <a:solidFill>
                  <a:schemeClr val="tx1"/>
                </a:solidFill>
                <a:sym typeface="+mn-ea"/>
              </a:rPr>
              <a:t>)</a:t>
            </a:r>
            <a:r>
              <a:rPr lang="zh-CN" altLang="en-US" dirty="0">
                <a:solidFill>
                  <a:schemeClr val="tx1"/>
                </a:solidFill>
                <a:sym typeface="+mn-ea"/>
              </a:rPr>
              <a:t>，张量</a:t>
            </a:r>
            <a:r>
              <a:rPr lang="en-US" altLang="zh-CN" dirty="0">
                <a:solidFill>
                  <a:schemeClr val="tx1"/>
                </a:solidFill>
                <a:sym typeface="+mn-ea"/>
              </a:rPr>
              <a:t>a</a:t>
            </a:r>
            <a:r>
              <a:rPr lang="zh-CN" altLang="en-US" dirty="0">
                <a:solidFill>
                  <a:schemeClr val="tx1"/>
                </a:solidFill>
                <a:sym typeface="+mn-ea"/>
              </a:rPr>
              <a:t>的</a:t>
            </a:r>
            <a:r>
              <a:rPr lang="en-US" altLang="zh-CN" dirty="0">
                <a:solidFill>
                  <a:schemeClr val="tx1"/>
                </a:solidFill>
                <a:sym typeface="+mn-ea"/>
              </a:rPr>
              <a:t>offset </a:t>
            </a:r>
            <a:r>
              <a:rPr lang="zh-CN" altLang="en-US" dirty="0">
                <a:solidFill>
                  <a:schemeClr val="tx1"/>
                </a:solidFill>
                <a:sym typeface="+mn-ea"/>
              </a:rPr>
              <a:t>为 </a:t>
            </a:r>
            <a:r>
              <a:rPr lang="en-US" altLang="zh-CN" dirty="0" err="1">
                <a:solidFill>
                  <a:schemeClr val="tx1"/>
                </a:solidFill>
                <a:sym typeface="+mn-ea"/>
              </a:rPr>
              <a:t>oa</a:t>
            </a:r>
            <a:r>
              <a:rPr lang="zh-CN" altLang="en-US" dirty="0">
                <a:solidFill>
                  <a:schemeClr val="tx1"/>
                </a:solidFill>
                <a:sym typeface="+mn-ea"/>
              </a:rPr>
              <a:t>；</a:t>
            </a:r>
          </a:p>
          <a:p>
            <a:r>
              <a:rPr lang="zh-CN" altLang="en-US" dirty="0">
                <a:solidFill>
                  <a:schemeClr val="tx1"/>
                </a:solidFill>
                <a:sym typeface="+mn-ea"/>
              </a:rPr>
              <a:t>对于任意一组</a:t>
            </a:r>
            <a:r>
              <a:rPr lang="en-US" altLang="zh-CN" dirty="0">
                <a:solidFill>
                  <a:schemeClr val="tx1"/>
                </a:solidFill>
                <a:sym typeface="+mn-ea"/>
              </a:rPr>
              <a:t>1-N</a:t>
            </a:r>
            <a:r>
              <a:rPr lang="zh-CN" altLang="en-US" dirty="0">
                <a:solidFill>
                  <a:schemeClr val="tx1"/>
                </a:solidFill>
                <a:sym typeface="+mn-ea"/>
              </a:rPr>
              <a:t>的排列</a:t>
            </a:r>
            <a:r>
              <a:rPr lang="en-US" altLang="zh-CN" dirty="0">
                <a:solidFill>
                  <a:schemeClr val="tx1"/>
                </a:solidFill>
                <a:sym typeface="+mn-ea"/>
              </a:rPr>
              <a:t>T</a:t>
            </a:r>
            <a:r>
              <a:rPr lang="zh-CN" altLang="en-US" dirty="0">
                <a:solidFill>
                  <a:schemeClr val="tx1"/>
                </a:solidFill>
                <a:sym typeface="+mn-ea"/>
              </a:rPr>
              <a:t>，以如下方式构造张量</a:t>
            </a:r>
            <a:r>
              <a:rPr lang="en-US" altLang="zh-CN" dirty="0">
                <a:solidFill>
                  <a:schemeClr val="tx1"/>
                </a:solidFill>
                <a:sym typeface="+mn-ea"/>
              </a:rPr>
              <a:t>b</a:t>
            </a:r>
            <a:r>
              <a:rPr lang="zh-CN" altLang="en-US" dirty="0">
                <a:solidFill>
                  <a:schemeClr val="tx1"/>
                </a:solidFill>
                <a:sym typeface="+mn-ea"/>
              </a:rPr>
              <a:t>：</a:t>
            </a:r>
          </a:p>
          <a:p>
            <a:r>
              <a:rPr lang="en-US" altLang="zh-CN" dirty="0">
                <a:solidFill>
                  <a:schemeClr val="tx1"/>
                </a:solidFill>
                <a:sym typeface="+mn-ea"/>
              </a:rPr>
              <a:t>1.</a:t>
            </a:r>
            <a:r>
              <a:rPr lang="zh-CN" altLang="en-US" dirty="0">
                <a:solidFill>
                  <a:schemeClr val="tx1"/>
                </a:solidFill>
                <a:sym typeface="+mn-ea"/>
              </a:rPr>
              <a:t>设置张量</a:t>
            </a:r>
            <a:r>
              <a:rPr lang="en-US" altLang="zh-CN" dirty="0">
                <a:solidFill>
                  <a:schemeClr val="tx1"/>
                </a:solidFill>
                <a:sym typeface="+mn-ea"/>
              </a:rPr>
              <a:t>b</a:t>
            </a:r>
            <a:r>
              <a:rPr lang="zh-CN" altLang="en-US" dirty="0">
                <a:solidFill>
                  <a:schemeClr val="tx1"/>
                </a:solidFill>
                <a:sym typeface="+mn-ea"/>
              </a:rPr>
              <a:t>的</a:t>
            </a:r>
            <a:r>
              <a:rPr lang="en-US" altLang="zh-CN" dirty="0">
                <a:solidFill>
                  <a:schemeClr val="tx1"/>
                </a:solidFill>
                <a:sym typeface="+mn-ea"/>
              </a:rPr>
              <a:t>shape</a:t>
            </a:r>
            <a:r>
              <a:rPr lang="zh-CN" altLang="en-US" dirty="0">
                <a:solidFill>
                  <a:schemeClr val="tx1"/>
                </a:solidFill>
                <a:sym typeface="+mn-ea"/>
              </a:rPr>
              <a:t>为</a:t>
            </a:r>
            <a:r>
              <a:rPr lang="en-US" altLang="zh-CN" dirty="0">
                <a:solidFill>
                  <a:schemeClr val="tx1"/>
                </a:solidFill>
                <a:sym typeface="+mn-ea"/>
              </a:rPr>
              <a:t>T</a:t>
            </a:r>
            <a:r>
              <a:rPr lang="en-US" altLang="zh-CN" dirty="0">
                <a:sym typeface="+mn-ea"/>
              </a:rPr>
              <a:t>(sa</a:t>
            </a:r>
            <a:r>
              <a:rPr lang="en-US" altLang="zh-CN" baseline="-25000" dirty="0">
                <a:sym typeface="+mn-ea"/>
              </a:rPr>
              <a:t>1</a:t>
            </a:r>
            <a:r>
              <a:rPr lang="en-US" altLang="zh-CN" dirty="0">
                <a:sym typeface="+mn-ea"/>
              </a:rPr>
              <a:t>,sa</a:t>
            </a:r>
            <a:r>
              <a:rPr lang="en-US" altLang="zh-CN" baseline="-25000" dirty="0">
                <a:sym typeface="+mn-ea"/>
              </a:rPr>
              <a:t>2</a:t>
            </a:r>
            <a:r>
              <a:rPr lang="en-US" altLang="zh-CN" dirty="0">
                <a:sym typeface="+mn-ea"/>
              </a:rPr>
              <a:t>...sa</a:t>
            </a:r>
            <a:r>
              <a:rPr lang="en-US" altLang="zh-CN" baseline="-25000" dirty="0">
                <a:sym typeface="+mn-ea"/>
              </a:rPr>
              <a:t>n</a:t>
            </a:r>
            <a:r>
              <a:rPr lang="en-US" altLang="zh-CN" dirty="0">
                <a:sym typeface="+mn-ea"/>
              </a:rPr>
              <a:t>) </a:t>
            </a:r>
            <a:r>
              <a:rPr lang="zh-CN" altLang="en-US" dirty="0">
                <a:sym typeface="+mn-ea"/>
              </a:rPr>
              <a:t>，即</a:t>
            </a:r>
            <a:r>
              <a:rPr lang="en-US" altLang="zh-CN" dirty="0">
                <a:sym typeface="+mn-ea"/>
              </a:rPr>
              <a:t>(sa</a:t>
            </a:r>
            <a:r>
              <a:rPr lang="en-US" altLang="zh-CN" baseline="-25000" dirty="0">
                <a:sym typeface="+mn-ea"/>
              </a:rPr>
              <a:t>t1</a:t>
            </a:r>
            <a:r>
              <a:rPr lang="en-US" altLang="zh-CN" dirty="0">
                <a:sym typeface="+mn-ea"/>
              </a:rPr>
              <a:t>,sa</a:t>
            </a:r>
            <a:r>
              <a:rPr lang="en-US" altLang="zh-CN" baseline="-25000" dirty="0">
                <a:sym typeface="+mn-ea"/>
              </a:rPr>
              <a:t>t2</a:t>
            </a:r>
            <a:r>
              <a:rPr lang="en-US" altLang="zh-CN" dirty="0">
                <a:sym typeface="+mn-ea"/>
              </a:rPr>
              <a:t>...</a:t>
            </a:r>
            <a:r>
              <a:rPr lang="en-US" altLang="zh-CN" dirty="0" err="1">
                <a:sym typeface="+mn-ea"/>
              </a:rPr>
              <a:t>sa</a:t>
            </a:r>
            <a:r>
              <a:rPr lang="en-US" altLang="zh-CN" baseline="-25000" dirty="0" err="1">
                <a:sym typeface="+mn-ea"/>
              </a:rPr>
              <a:t>tn</a:t>
            </a:r>
            <a:r>
              <a:rPr lang="en-US" altLang="zh-CN" dirty="0">
                <a:sym typeface="+mn-ea"/>
              </a:rPr>
              <a:t>)</a:t>
            </a:r>
            <a:r>
              <a:rPr lang="zh-CN" altLang="en-US" dirty="0">
                <a:sym typeface="+mn-ea"/>
              </a:rPr>
              <a:t>；</a:t>
            </a:r>
            <a:endParaRPr lang="en-US" altLang="zh-CN" dirty="0">
              <a:sym typeface="+mn-ea"/>
            </a:endParaRPr>
          </a:p>
          <a:p>
            <a:r>
              <a:rPr lang="en-US" altLang="zh-CN" dirty="0">
                <a:sym typeface="+mn-ea"/>
              </a:rPr>
              <a:t>2.</a:t>
            </a:r>
            <a:r>
              <a:rPr lang="zh-CN" altLang="en-US" dirty="0">
                <a:sym typeface="+mn-ea"/>
              </a:rPr>
              <a:t>设置张量</a:t>
            </a:r>
            <a:r>
              <a:rPr lang="en-US" altLang="zh-CN" dirty="0">
                <a:sym typeface="+mn-ea"/>
              </a:rPr>
              <a:t>b</a:t>
            </a:r>
            <a:r>
              <a:rPr lang="zh-CN" altLang="en-US" dirty="0">
                <a:sym typeface="+mn-ea"/>
              </a:rPr>
              <a:t>的</a:t>
            </a:r>
            <a:r>
              <a:rPr lang="en-US" altLang="zh-CN" dirty="0">
                <a:sym typeface="+mn-ea"/>
              </a:rPr>
              <a:t>stride</a:t>
            </a:r>
            <a:r>
              <a:rPr lang="zh-CN" altLang="en-US" dirty="0">
                <a:sym typeface="+mn-ea"/>
              </a:rPr>
              <a:t>为</a:t>
            </a:r>
            <a:r>
              <a:rPr lang="en-US" altLang="zh-CN" dirty="0">
                <a:sym typeface="+mn-ea"/>
              </a:rPr>
              <a:t>T(sta</a:t>
            </a:r>
            <a:r>
              <a:rPr lang="en-US" altLang="zh-CN" baseline="-25000" dirty="0">
                <a:sym typeface="+mn-ea"/>
              </a:rPr>
              <a:t>1</a:t>
            </a:r>
            <a:r>
              <a:rPr lang="en-US" altLang="zh-CN" dirty="0">
                <a:sym typeface="+mn-ea"/>
              </a:rPr>
              <a:t>,sta</a:t>
            </a:r>
            <a:r>
              <a:rPr lang="en-US" altLang="zh-CN" baseline="-25000" dirty="0">
                <a:sym typeface="+mn-ea"/>
              </a:rPr>
              <a:t>2</a:t>
            </a:r>
            <a:r>
              <a:rPr lang="en-US" altLang="zh-CN" dirty="0">
                <a:sym typeface="+mn-ea"/>
              </a:rPr>
              <a:t>...</a:t>
            </a:r>
            <a:r>
              <a:rPr lang="en-US" altLang="zh-CN" dirty="0" err="1">
                <a:sym typeface="+mn-ea"/>
              </a:rPr>
              <a:t>sta</a:t>
            </a:r>
            <a:r>
              <a:rPr lang="en-US" altLang="zh-CN" baseline="-25000" dirty="0" err="1">
                <a:sym typeface="+mn-ea"/>
              </a:rPr>
              <a:t>n</a:t>
            </a:r>
            <a:r>
              <a:rPr lang="en-US" altLang="zh-CN" dirty="0">
                <a:sym typeface="+mn-ea"/>
              </a:rPr>
              <a:t>)</a:t>
            </a:r>
            <a:r>
              <a:rPr lang="zh-CN" altLang="en-US" dirty="0">
                <a:sym typeface="+mn-ea"/>
              </a:rPr>
              <a:t>，即</a:t>
            </a:r>
            <a:r>
              <a:rPr lang="en-US" altLang="zh-CN" dirty="0">
                <a:sym typeface="+mn-ea"/>
              </a:rPr>
              <a:t>(sta</a:t>
            </a:r>
            <a:r>
              <a:rPr lang="en-US" altLang="zh-CN" baseline="-25000" dirty="0">
                <a:sym typeface="+mn-ea"/>
              </a:rPr>
              <a:t>t1</a:t>
            </a:r>
            <a:r>
              <a:rPr lang="en-US" altLang="zh-CN" dirty="0">
                <a:sym typeface="+mn-ea"/>
              </a:rPr>
              <a:t>,sta</a:t>
            </a:r>
            <a:r>
              <a:rPr lang="en-US" altLang="zh-CN" baseline="-25000" dirty="0">
                <a:sym typeface="+mn-ea"/>
              </a:rPr>
              <a:t>t2</a:t>
            </a:r>
            <a:r>
              <a:rPr lang="en-US" altLang="zh-CN" dirty="0">
                <a:sym typeface="+mn-ea"/>
              </a:rPr>
              <a:t>...sta</a:t>
            </a:r>
            <a:r>
              <a:rPr lang="en-US" altLang="zh-CN" baseline="-25000" dirty="0">
                <a:sym typeface="+mn-ea"/>
              </a:rPr>
              <a:t>t2</a:t>
            </a:r>
            <a:r>
              <a:rPr lang="en-US" altLang="zh-CN" dirty="0">
                <a:sym typeface="+mn-ea"/>
              </a:rPr>
              <a:t>)</a:t>
            </a:r>
            <a:r>
              <a:rPr lang="zh-CN" altLang="en-US" dirty="0">
                <a:sym typeface="+mn-ea"/>
              </a:rPr>
              <a:t>；</a:t>
            </a:r>
            <a:endParaRPr lang="en-US" altLang="zh-CN" dirty="0">
              <a:sym typeface="+mn-ea"/>
            </a:endParaRPr>
          </a:p>
          <a:p>
            <a:r>
              <a:rPr lang="en-US" altLang="zh-CN" dirty="0">
                <a:solidFill>
                  <a:schemeClr val="tx1"/>
                </a:solidFill>
                <a:sym typeface="+mn-ea"/>
              </a:rPr>
              <a:t>3.</a:t>
            </a:r>
            <a:r>
              <a:rPr lang="zh-CN" altLang="en-US" dirty="0">
                <a:solidFill>
                  <a:schemeClr val="tx1"/>
                </a:solidFill>
                <a:sym typeface="+mn-ea"/>
              </a:rPr>
              <a:t>设置张量</a:t>
            </a:r>
            <a:r>
              <a:rPr lang="en-US" altLang="zh-CN" dirty="0">
                <a:solidFill>
                  <a:schemeClr val="tx1"/>
                </a:solidFill>
                <a:sym typeface="+mn-ea"/>
              </a:rPr>
              <a:t>b</a:t>
            </a:r>
            <a:r>
              <a:rPr lang="zh-CN" altLang="en-US" dirty="0">
                <a:solidFill>
                  <a:schemeClr val="tx1"/>
                </a:solidFill>
                <a:sym typeface="+mn-ea"/>
              </a:rPr>
              <a:t>的</a:t>
            </a:r>
            <a:r>
              <a:rPr lang="en-US" altLang="zh-CN" dirty="0">
                <a:solidFill>
                  <a:schemeClr val="tx1"/>
                </a:solidFill>
                <a:sym typeface="+mn-ea"/>
              </a:rPr>
              <a:t>offset </a:t>
            </a:r>
            <a:r>
              <a:rPr lang="zh-CN" altLang="en-US" dirty="0">
                <a:solidFill>
                  <a:schemeClr val="tx1"/>
                </a:solidFill>
                <a:sym typeface="+mn-ea"/>
              </a:rPr>
              <a:t>为 </a:t>
            </a:r>
            <a:r>
              <a:rPr lang="en-US" altLang="zh-CN" dirty="0" err="1">
                <a:solidFill>
                  <a:schemeClr val="tx1"/>
                </a:solidFill>
                <a:sym typeface="+mn-ea"/>
              </a:rPr>
              <a:t>oa</a:t>
            </a:r>
            <a:r>
              <a:rPr lang="zh-CN" altLang="en-US" dirty="0">
                <a:solidFill>
                  <a:schemeClr val="tx1"/>
                </a:solidFill>
                <a:sym typeface="+mn-ea"/>
              </a:rPr>
              <a:t>；</a:t>
            </a:r>
            <a:endParaRPr lang="en-US" altLang="zh-CN" dirty="0">
              <a:solidFill>
                <a:schemeClr val="tx1"/>
              </a:solidFill>
              <a:sym typeface="+mn-ea"/>
            </a:endParaRPr>
          </a:p>
          <a:p>
            <a:r>
              <a:rPr lang="en-US" altLang="zh-CN" dirty="0">
                <a:solidFill>
                  <a:schemeClr val="tx1"/>
                </a:solidFill>
                <a:sym typeface="+mn-ea"/>
              </a:rPr>
              <a:t>4.b_ptr = </a:t>
            </a:r>
            <a:r>
              <a:rPr lang="en-US" altLang="zh-CN" dirty="0" err="1">
                <a:solidFill>
                  <a:schemeClr val="tx1"/>
                </a:solidFill>
                <a:sym typeface="+mn-ea"/>
              </a:rPr>
              <a:t>a_ptr</a:t>
            </a:r>
            <a:r>
              <a:rPr lang="en-US" altLang="zh-CN" dirty="0">
                <a:solidFill>
                  <a:schemeClr val="tx1"/>
                </a:solidFill>
                <a:sym typeface="+mn-ea"/>
              </a:rPr>
              <a:t> (</a:t>
            </a:r>
            <a:r>
              <a:rPr lang="zh-CN" altLang="en-US" dirty="0">
                <a:solidFill>
                  <a:schemeClr val="tx1"/>
                </a:solidFill>
                <a:sym typeface="+mn-ea"/>
              </a:rPr>
              <a:t>此处仅仅是将张量</a:t>
            </a:r>
            <a:r>
              <a:rPr lang="en-US" altLang="zh-CN" dirty="0">
                <a:solidFill>
                  <a:schemeClr val="tx1"/>
                </a:solidFill>
                <a:sym typeface="+mn-ea"/>
              </a:rPr>
              <a:t>b</a:t>
            </a:r>
            <a:r>
              <a:rPr lang="zh-CN" altLang="en-US" dirty="0">
                <a:solidFill>
                  <a:schemeClr val="tx1"/>
                </a:solidFill>
                <a:sym typeface="+mn-ea"/>
              </a:rPr>
              <a:t>中的指针指向与张量</a:t>
            </a:r>
            <a:r>
              <a:rPr lang="en-US" altLang="zh-CN" dirty="0">
                <a:solidFill>
                  <a:schemeClr val="tx1"/>
                </a:solidFill>
                <a:sym typeface="+mn-ea"/>
              </a:rPr>
              <a:t>a</a:t>
            </a:r>
            <a:r>
              <a:rPr lang="zh-CN" altLang="en-US" dirty="0">
                <a:solidFill>
                  <a:schemeClr val="tx1"/>
                </a:solidFill>
                <a:sym typeface="+mn-ea"/>
              </a:rPr>
              <a:t>相同的地址，并没有发生数据拷贝</a:t>
            </a:r>
            <a:r>
              <a:rPr lang="en-US" altLang="zh-CN" dirty="0">
                <a:solidFill>
                  <a:schemeClr val="tx1"/>
                </a:solidFill>
                <a:sym typeface="+mn-ea"/>
              </a:rPr>
              <a:t>)</a:t>
            </a:r>
            <a:r>
              <a:rPr lang="zh-CN" altLang="en-US" dirty="0">
                <a:solidFill>
                  <a:schemeClr val="tx1"/>
                </a:solidFill>
                <a:sym typeface="+mn-ea"/>
              </a:rPr>
              <a:t>；</a:t>
            </a:r>
          </a:p>
          <a:p>
            <a:r>
              <a:rPr lang="zh-CN" altLang="en-US" dirty="0">
                <a:solidFill>
                  <a:schemeClr val="tx1"/>
                </a:solidFill>
                <a:sym typeface="+mn-ea"/>
              </a:rPr>
              <a:t>则张量</a:t>
            </a:r>
            <a:r>
              <a:rPr lang="en-US" altLang="zh-CN" dirty="0">
                <a:solidFill>
                  <a:schemeClr val="tx1"/>
                </a:solidFill>
                <a:sym typeface="+mn-ea"/>
              </a:rPr>
              <a:t>b</a:t>
            </a:r>
            <a:r>
              <a:rPr lang="zh-CN" altLang="en-US" dirty="0">
                <a:solidFill>
                  <a:schemeClr val="tx1"/>
                </a:solidFill>
                <a:sym typeface="+mn-ea"/>
              </a:rPr>
              <a:t>便为张量</a:t>
            </a:r>
            <a:r>
              <a:rPr lang="en-US" altLang="zh-CN" dirty="0">
                <a:solidFill>
                  <a:schemeClr val="tx1"/>
                </a:solidFill>
                <a:sym typeface="+mn-ea"/>
              </a:rPr>
              <a:t>a</a:t>
            </a:r>
            <a:r>
              <a:rPr lang="zh-CN" altLang="en-US" dirty="0">
                <a:solidFill>
                  <a:schemeClr val="tx1"/>
                </a:solidFill>
                <a:sym typeface="+mn-ea"/>
              </a:rPr>
              <a:t>的</a:t>
            </a:r>
            <a:r>
              <a:rPr lang="en-US" altLang="zh-CN" dirty="0">
                <a:solidFill>
                  <a:schemeClr val="tx1"/>
                </a:solidFill>
                <a:sym typeface="+mn-ea"/>
              </a:rPr>
              <a:t>T</a:t>
            </a:r>
            <a:r>
              <a:rPr lang="zh-CN" altLang="en-US" dirty="0">
                <a:solidFill>
                  <a:schemeClr val="tx1"/>
                </a:solidFill>
                <a:sym typeface="+mn-ea"/>
              </a:rPr>
              <a:t>型转置。称这种获取张量</a:t>
            </a:r>
            <a:r>
              <a:rPr lang="en-US" altLang="zh-CN" dirty="0">
                <a:solidFill>
                  <a:schemeClr val="tx1"/>
                </a:solidFill>
                <a:sym typeface="+mn-ea"/>
              </a:rPr>
              <a:t>a</a:t>
            </a:r>
            <a:r>
              <a:rPr lang="zh-CN" altLang="en-US" dirty="0">
                <a:solidFill>
                  <a:schemeClr val="tx1"/>
                </a:solidFill>
                <a:sym typeface="+mn-ea"/>
              </a:rPr>
              <a:t>的</a:t>
            </a:r>
            <a:r>
              <a:rPr lang="en-US" altLang="zh-CN" dirty="0">
                <a:solidFill>
                  <a:schemeClr val="tx1"/>
                </a:solidFill>
                <a:sym typeface="+mn-ea"/>
              </a:rPr>
              <a:t>T</a:t>
            </a:r>
            <a:r>
              <a:rPr lang="zh-CN" altLang="en-US" dirty="0">
                <a:solidFill>
                  <a:schemeClr val="tx1"/>
                </a:solidFill>
                <a:sym typeface="+mn-ea"/>
              </a:rPr>
              <a:t>型转置的方式为</a:t>
            </a:r>
            <a:r>
              <a:rPr lang="zh-CN" altLang="en-US" dirty="0">
                <a:solidFill>
                  <a:srgbClr val="FF0000"/>
                </a:solidFill>
                <a:sym typeface="+mn-ea"/>
              </a:rPr>
              <a:t>软转置</a:t>
            </a:r>
            <a:r>
              <a:rPr lang="zh-CN" altLang="en-US" dirty="0">
                <a:solidFill>
                  <a:schemeClr val="tx1"/>
                </a:solidFill>
                <a:sym typeface="+mn-ea"/>
              </a:rPr>
              <a:t>。</a:t>
            </a:r>
          </a:p>
          <a:p>
            <a:endParaRPr lang="zh-CN" altLang="en-US" dirty="0">
              <a:solidFill>
                <a:schemeClr val="tx1"/>
              </a:solidFill>
              <a:sym typeface="+mn-ea"/>
            </a:endParaRPr>
          </a:p>
          <a:p>
            <a:r>
              <a:rPr lang="zh-CN" altLang="en-US" dirty="0">
                <a:solidFill>
                  <a:schemeClr val="tx1"/>
                </a:solidFill>
                <a:sym typeface="+mn-ea"/>
              </a:rPr>
              <a:t>证明：首先，张量</a:t>
            </a:r>
            <a:r>
              <a:rPr lang="en-US" altLang="zh-CN" dirty="0">
                <a:solidFill>
                  <a:schemeClr val="tx1"/>
                </a:solidFill>
                <a:sym typeface="+mn-ea"/>
              </a:rPr>
              <a:t>b</a:t>
            </a:r>
            <a:r>
              <a:rPr lang="zh-CN" altLang="en-US" dirty="0">
                <a:solidFill>
                  <a:schemeClr val="tx1"/>
                </a:solidFill>
                <a:sym typeface="+mn-ea"/>
              </a:rPr>
              <a:t>的</a:t>
            </a:r>
            <a:r>
              <a:rPr lang="en-US" altLang="zh-CN" dirty="0">
                <a:solidFill>
                  <a:schemeClr val="tx1"/>
                </a:solidFill>
                <a:sym typeface="+mn-ea"/>
              </a:rPr>
              <a:t>shape</a:t>
            </a:r>
            <a:r>
              <a:rPr lang="zh-CN" altLang="en-US" dirty="0">
                <a:solidFill>
                  <a:schemeClr val="tx1"/>
                </a:solidFill>
                <a:sym typeface="+mn-ea"/>
              </a:rPr>
              <a:t>已经为</a:t>
            </a:r>
            <a:r>
              <a:rPr lang="en-US" altLang="zh-CN" dirty="0">
                <a:sym typeface="+mn-ea"/>
              </a:rPr>
              <a:t>(sta</a:t>
            </a:r>
            <a:r>
              <a:rPr lang="en-US" altLang="zh-CN" baseline="-25000" dirty="0">
                <a:sym typeface="+mn-ea"/>
              </a:rPr>
              <a:t>t1</a:t>
            </a:r>
            <a:r>
              <a:rPr lang="en-US" altLang="zh-CN" dirty="0">
                <a:sym typeface="+mn-ea"/>
              </a:rPr>
              <a:t>,sta</a:t>
            </a:r>
            <a:r>
              <a:rPr lang="en-US" altLang="zh-CN" baseline="-25000" dirty="0">
                <a:sym typeface="+mn-ea"/>
              </a:rPr>
              <a:t>t2</a:t>
            </a:r>
            <a:r>
              <a:rPr lang="en-US" altLang="zh-CN" dirty="0">
                <a:sym typeface="+mn-ea"/>
              </a:rPr>
              <a:t>...sta</a:t>
            </a:r>
            <a:r>
              <a:rPr lang="en-US" altLang="zh-CN" baseline="-25000" dirty="0">
                <a:sym typeface="+mn-ea"/>
              </a:rPr>
              <a:t>t2</a:t>
            </a:r>
            <a:r>
              <a:rPr lang="en-US" altLang="zh-CN" dirty="0">
                <a:sym typeface="+mn-ea"/>
              </a:rPr>
              <a:t>)</a:t>
            </a:r>
            <a:r>
              <a:rPr lang="zh-CN" altLang="en-US" dirty="0">
                <a:sym typeface="+mn-ea"/>
              </a:rPr>
              <a:t>，要证张量</a:t>
            </a:r>
            <a:r>
              <a:rPr lang="en-US" altLang="zh-CN" dirty="0">
                <a:sym typeface="+mn-ea"/>
              </a:rPr>
              <a:t>b</a:t>
            </a:r>
            <a:r>
              <a:rPr lang="zh-CN" altLang="en-US" dirty="0">
                <a:sym typeface="+mn-ea"/>
              </a:rPr>
              <a:t>是张量</a:t>
            </a:r>
            <a:r>
              <a:rPr lang="en-US" altLang="zh-CN" dirty="0">
                <a:sym typeface="+mn-ea"/>
              </a:rPr>
              <a:t>a</a:t>
            </a:r>
            <a:r>
              <a:rPr lang="zh-CN" altLang="en-US" dirty="0">
                <a:sym typeface="+mn-ea"/>
              </a:rPr>
              <a:t>的</a:t>
            </a:r>
            <a:r>
              <a:rPr lang="en-US" altLang="zh-CN" dirty="0">
                <a:sym typeface="+mn-ea"/>
              </a:rPr>
              <a:t>T</a:t>
            </a:r>
            <a:r>
              <a:rPr lang="zh-CN" altLang="en-US" dirty="0">
                <a:sym typeface="+mn-ea"/>
              </a:rPr>
              <a:t>型转置，只需证明，</a:t>
            </a:r>
          </a:p>
          <a:p>
            <a:r>
              <a:rPr lang="zh-CN" altLang="en-US" dirty="0">
                <a:sym typeface="+mn-ea"/>
              </a:rPr>
              <a:t>对于张量</a:t>
            </a:r>
            <a:r>
              <a:rPr lang="en-US" altLang="zh-CN" dirty="0">
                <a:sym typeface="+mn-ea"/>
              </a:rPr>
              <a:t>a</a:t>
            </a:r>
            <a:r>
              <a:rPr lang="zh-CN" altLang="en-US" dirty="0">
                <a:sym typeface="+mn-ea"/>
              </a:rPr>
              <a:t>中的任意一个元素</a:t>
            </a:r>
            <a:r>
              <a:rPr lang="en-US" altLang="zh-CN" dirty="0">
                <a:sym typeface="+mn-ea"/>
              </a:rPr>
              <a:t>a(l</a:t>
            </a:r>
            <a:r>
              <a:rPr lang="en-US" altLang="zh-CN" baseline="-25000" dirty="0">
                <a:sym typeface="+mn-ea"/>
              </a:rPr>
              <a:t>1</a:t>
            </a:r>
            <a:r>
              <a:rPr lang="en-US" altLang="zh-CN" dirty="0">
                <a:sym typeface="+mn-ea"/>
              </a:rPr>
              <a:t>,l</a:t>
            </a:r>
            <a:r>
              <a:rPr lang="en-US" altLang="zh-CN" baseline="-25000" dirty="0">
                <a:sym typeface="+mn-ea"/>
              </a:rPr>
              <a:t>2</a:t>
            </a:r>
            <a:r>
              <a:rPr lang="en-US" altLang="zh-CN" dirty="0">
                <a:sym typeface="+mn-ea"/>
              </a:rPr>
              <a:t>...l</a:t>
            </a:r>
            <a:r>
              <a:rPr lang="en-US" altLang="zh-CN" baseline="-25000" dirty="0">
                <a:sym typeface="+mn-ea"/>
              </a:rPr>
              <a:t>n</a:t>
            </a:r>
            <a:r>
              <a:rPr lang="en-US" altLang="zh-CN" dirty="0">
                <a:sym typeface="+mn-ea"/>
              </a:rPr>
              <a:t>)</a:t>
            </a:r>
            <a:r>
              <a:rPr lang="zh-CN" altLang="en-US" dirty="0">
                <a:sym typeface="+mn-ea"/>
              </a:rPr>
              <a:t>均有 </a:t>
            </a:r>
            <a:r>
              <a:rPr lang="en-US" altLang="zh-CN" dirty="0">
                <a:sym typeface="+mn-ea"/>
              </a:rPr>
              <a:t>a(l</a:t>
            </a:r>
            <a:r>
              <a:rPr lang="en-US" altLang="zh-CN" baseline="-25000" dirty="0">
                <a:sym typeface="+mn-ea"/>
              </a:rPr>
              <a:t>1</a:t>
            </a:r>
            <a:r>
              <a:rPr lang="en-US" altLang="zh-CN" dirty="0">
                <a:sym typeface="+mn-ea"/>
              </a:rPr>
              <a:t>,l</a:t>
            </a:r>
            <a:r>
              <a:rPr lang="en-US" altLang="zh-CN" baseline="-25000" dirty="0">
                <a:sym typeface="+mn-ea"/>
              </a:rPr>
              <a:t>2</a:t>
            </a:r>
            <a:r>
              <a:rPr lang="en-US" altLang="zh-CN" dirty="0">
                <a:sym typeface="+mn-ea"/>
              </a:rPr>
              <a:t>...l</a:t>
            </a:r>
            <a:r>
              <a:rPr lang="en-US" altLang="zh-CN" baseline="-25000" dirty="0">
                <a:sym typeface="+mn-ea"/>
              </a:rPr>
              <a:t>n</a:t>
            </a:r>
            <a:r>
              <a:rPr lang="en-US" altLang="zh-CN" dirty="0">
                <a:sym typeface="+mn-ea"/>
              </a:rPr>
              <a:t>) = b(l</a:t>
            </a:r>
            <a:r>
              <a:rPr lang="en-US" altLang="zh-CN" baseline="-25000" dirty="0">
                <a:sym typeface="+mn-ea"/>
              </a:rPr>
              <a:t>t1</a:t>
            </a:r>
            <a:r>
              <a:rPr lang="en-US" altLang="zh-CN" dirty="0">
                <a:sym typeface="+mn-ea"/>
              </a:rPr>
              <a:t>,l</a:t>
            </a:r>
            <a:r>
              <a:rPr lang="en-US" altLang="zh-CN" baseline="-25000" dirty="0">
                <a:sym typeface="+mn-ea"/>
              </a:rPr>
              <a:t>t2</a:t>
            </a:r>
            <a:r>
              <a:rPr lang="en-US" altLang="zh-CN" dirty="0">
                <a:sym typeface="+mn-ea"/>
              </a:rPr>
              <a:t>...l</a:t>
            </a:r>
            <a:r>
              <a:rPr lang="en-US" altLang="zh-CN" baseline="-25000" dirty="0">
                <a:sym typeface="+mn-ea"/>
              </a:rPr>
              <a:t>t2</a:t>
            </a:r>
            <a:r>
              <a:rPr lang="en-US" altLang="zh-CN" dirty="0">
                <a:sym typeface="+mn-ea"/>
              </a:rPr>
              <a:t>)</a:t>
            </a:r>
            <a:r>
              <a:rPr lang="zh-CN" altLang="en-US" dirty="0">
                <a:sym typeface="+mn-ea"/>
              </a:rPr>
              <a:t>，又因为</a:t>
            </a:r>
            <a:endParaRPr lang="en-US" altLang="zh-CN" dirty="0">
              <a:sym typeface="+mn-ea"/>
            </a:endParaRPr>
          </a:p>
          <a:p>
            <a:r>
              <a:rPr lang="en-US" altLang="zh-CN" dirty="0">
                <a:sym typeface="+mn-ea"/>
              </a:rPr>
              <a:t>a(l</a:t>
            </a:r>
            <a:r>
              <a:rPr lang="en-US" altLang="zh-CN" baseline="-25000" dirty="0">
                <a:sym typeface="+mn-ea"/>
              </a:rPr>
              <a:t>1</a:t>
            </a:r>
            <a:r>
              <a:rPr lang="en-US" altLang="zh-CN" dirty="0">
                <a:sym typeface="+mn-ea"/>
              </a:rPr>
              <a:t>,l</a:t>
            </a:r>
            <a:r>
              <a:rPr lang="en-US" altLang="zh-CN" baseline="-25000" dirty="0">
                <a:sym typeface="+mn-ea"/>
              </a:rPr>
              <a:t>2</a:t>
            </a:r>
            <a:r>
              <a:rPr lang="en-US" altLang="zh-CN" dirty="0">
                <a:sym typeface="+mn-ea"/>
              </a:rPr>
              <a:t>...l</a:t>
            </a:r>
            <a:r>
              <a:rPr lang="en-US" altLang="zh-CN" baseline="-25000" dirty="0">
                <a:sym typeface="+mn-ea"/>
              </a:rPr>
              <a:t>n</a:t>
            </a:r>
            <a:r>
              <a:rPr lang="en-US" altLang="zh-CN" dirty="0">
                <a:sym typeface="+mn-ea"/>
              </a:rPr>
              <a:t>) = </a:t>
            </a:r>
            <a:r>
              <a:rPr lang="en-US" altLang="zh-CN" dirty="0" err="1">
                <a:sym typeface="+mn-ea"/>
              </a:rPr>
              <a:t>a_ptr</a:t>
            </a:r>
            <a:r>
              <a:rPr lang="en-US" altLang="zh-CN" dirty="0">
                <a:sym typeface="+mn-ea"/>
              </a:rPr>
              <a:t>(l</a:t>
            </a:r>
            <a:r>
              <a:rPr lang="en-US" altLang="zh-CN" baseline="-25000" dirty="0">
                <a:sym typeface="+mn-ea"/>
              </a:rPr>
              <a:t>1 </a:t>
            </a:r>
            <a:r>
              <a:rPr lang="en-US" altLang="zh-CN" dirty="0">
                <a:sym typeface="+mn-ea"/>
              </a:rPr>
              <a:t>* sta</a:t>
            </a:r>
            <a:r>
              <a:rPr lang="en-US" altLang="zh-CN" baseline="-25000" dirty="0">
                <a:sym typeface="+mn-ea"/>
              </a:rPr>
              <a:t>1</a:t>
            </a:r>
            <a:r>
              <a:rPr lang="en-US" altLang="zh-CN" dirty="0">
                <a:sym typeface="+mn-ea"/>
              </a:rPr>
              <a:t>+ l</a:t>
            </a:r>
            <a:r>
              <a:rPr lang="en-US" altLang="zh-CN" baseline="-25000" dirty="0">
                <a:sym typeface="+mn-ea"/>
              </a:rPr>
              <a:t>2 </a:t>
            </a:r>
            <a:r>
              <a:rPr lang="en-US" altLang="zh-CN" dirty="0">
                <a:sym typeface="+mn-ea"/>
              </a:rPr>
              <a:t>* sta</a:t>
            </a:r>
            <a:r>
              <a:rPr lang="en-US" altLang="zh-CN" baseline="-25000" dirty="0">
                <a:sym typeface="+mn-ea"/>
              </a:rPr>
              <a:t>2</a:t>
            </a:r>
            <a:r>
              <a:rPr lang="en-US" altLang="zh-CN" dirty="0">
                <a:sym typeface="+mn-ea"/>
              </a:rPr>
              <a:t> + ... + l</a:t>
            </a:r>
            <a:r>
              <a:rPr lang="en-US" altLang="zh-CN" baseline="-25000" dirty="0">
                <a:sym typeface="+mn-ea"/>
              </a:rPr>
              <a:t>n </a:t>
            </a:r>
            <a:r>
              <a:rPr lang="en-US" altLang="zh-CN" dirty="0">
                <a:sym typeface="+mn-ea"/>
              </a:rPr>
              <a:t>* </a:t>
            </a:r>
            <a:r>
              <a:rPr lang="en-US" altLang="zh-CN" dirty="0" err="1">
                <a:sym typeface="+mn-ea"/>
              </a:rPr>
              <a:t>sta</a:t>
            </a:r>
            <a:r>
              <a:rPr lang="en-US" altLang="zh-CN" baseline="-25000" dirty="0" err="1">
                <a:sym typeface="+mn-ea"/>
              </a:rPr>
              <a:t>n</a:t>
            </a:r>
            <a:r>
              <a:rPr lang="en-US" altLang="zh-CN" dirty="0">
                <a:sym typeface="+mn-ea"/>
              </a:rPr>
              <a:t> + </a:t>
            </a:r>
            <a:r>
              <a:rPr lang="en-US" altLang="zh-CN" dirty="0" err="1">
                <a:sym typeface="+mn-ea"/>
              </a:rPr>
              <a:t>oa</a:t>
            </a:r>
            <a:r>
              <a:rPr lang="en-US" altLang="zh-CN" dirty="0">
                <a:sym typeface="+mn-ea"/>
              </a:rPr>
              <a:t>)</a:t>
            </a:r>
          </a:p>
          <a:p>
            <a:r>
              <a:rPr lang="en-US" altLang="zh-CN" dirty="0">
                <a:sym typeface="+mn-ea"/>
              </a:rPr>
              <a:t>                = </a:t>
            </a:r>
            <a:r>
              <a:rPr lang="en-US" altLang="zh-CN" dirty="0" err="1">
                <a:sym typeface="+mn-ea"/>
              </a:rPr>
              <a:t>b_ptr</a:t>
            </a:r>
            <a:r>
              <a:rPr lang="en-US" altLang="zh-CN" dirty="0">
                <a:sym typeface="+mn-ea"/>
              </a:rPr>
              <a:t>(l</a:t>
            </a:r>
            <a:r>
              <a:rPr lang="en-US" altLang="zh-CN" baseline="-25000" dirty="0">
                <a:sym typeface="+mn-ea"/>
              </a:rPr>
              <a:t>t1 </a:t>
            </a:r>
            <a:r>
              <a:rPr lang="en-US" altLang="zh-CN" dirty="0">
                <a:sym typeface="+mn-ea"/>
              </a:rPr>
              <a:t>* sta</a:t>
            </a:r>
            <a:r>
              <a:rPr lang="en-US" altLang="zh-CN" baseline="-25000" dirty="0">
                <a:sym typeface="+mn-ea"/>
              </a:rPr>
              <a:t>t1</a:t>
            </a:r>
            <a:r>
              <a:rPr lang="en-US" altLang="zh-CN" dirty="0">
                <a:sym typeface="+mn-ea"/>
              </a:rPr>
              <a:t>+ l</a:t>
            </a:r>
            <a:r>
              <a:rPr lang="en-US" altLang="zh-CN" baseline="-25000" dirty="0">
                <a:sym typeface="+mn-ea"/>
              </a:rPr>
              <a:t>t2 </a:t>
            </a:r>
            <a:r>
              <a:rPr lang="en-US" altLang="zh-CN" dirty="0">
                <a:sym typeface="+mn-ea"/>
              </a:rPr>
              <a:t>* sta</a:t>
            </a:r>
            <a:r>
              <a:rPr lang="en-US" altLang="zh-CN" baseline="-25000" dirty="0">
                <a:sym typeface="+mn-ea"/>
              </a:rPr>
              <a:t>t2</a:t>
            </a:r>
            <a:r>
              <a:rPr lang="en-US" altLang="zh-CN" dirty="0">
                <a:sym typeface="+mn-ea"/>
              </a:rPr>
              <a:t> + ... + </a:t>
            </a:r>
            <a:r>
              <a:rPr lang="en-US" altLang="zh-CN" dirty="0" err="1">
                <a:sym typeface="+mn-ea"/>
              </a:rPr>
              <a:t>l</a:t>
            </a:r>
            <a:r>
              <a:rPr lang="en-US" altLang="zh-CN" baseline="-25000" dirty="0" err="1">
                <a:sym typeface="+mn-ea"/>
              </a:rPr>
              <a:t>tn</a:t>
            </a:r>
            <a:r>
              <a:rPr lang="en-US" altLang="zh-CN" baseline="-25000" dirty="0">
                <a:sym typeface="+mn-ea"/>
              </a:rPr>
              <a:t> </a:t>
            </a:r>
            <a:r>
              <a:rPr lang="en-US" altLang="zh-CN" dirty="0">
                <a:sym typeface="+mn-ea"/>
              </a:rPr>
              <a:t>* </a:t>
            </a:r>
            <a:r>
              <a:rPr lang="en-US" altLang="zh-CN" dirty="0" err="1">
                <a:sym typeface="+mn-ea"/>
              </a:rPr>
              <a:t>sta</a:t>
            </a:r>
            <a:r>
              <a:rPr lang="en-US" altLang="zh-CN" baseline="-25000" dirty="0" err="1">
                <a:sym typeface="+mn-ea"/>
              </a:rPr>
              <a:t>tn</a:t>
            </a:r>
            <a:r>
              <a:rPr lang="en-US" altLang="zh-CN" dirty="0">
                <a:sym typeface="+mn-ea"/>
              </a:rPr>
              <a:t> + </a:t>
            </a:r>
            <a:r>
              <a:rPr lang="en-US" altLang="zh-CN" dirty="0" err="1">
                <a:sym typeface="+mn-ea"/>
              </a:rPr>
              <a:t>ob</a:t>
            </a:r>
            <a:r>
              <a:rPr lang="en-US" altLang="zh-CN" dirty="0">
                <a:sym typeface="+mn-ea"/>
              </a:rPr>
              <a:t>)</a:t>
            </a:r>
          </a:p>
          <a:p>
            <a:r>
              <a:rPr lang="en-US" altLang="zh-CN" dirty="0">
                <a:sym typeface="+mn-ea"/>
              </a:rPr>
              <a:t>                = b(l</a:t>
            </a:r>
            <a:r>
              <a:rPr lang="en-US" altLang="zh-CN" baseline="-25000" dirty="0">
                <a:sym typeface="+mn-ea"/>
              </a:rPr>
              <a:t>t1</a:t>
            </a:r>
            <a:r>
              <a:rPr lang="en-US" altLang="zh-CN" dirty="0">
                <a:sym typeface="+mn-ea"/>
              </a:rPr>
              <a:t>,l</a:t>
            </a:r>
            <a:r>
              <a:rPr lang="en-US" altLang="zh-CN" baseline="-25000" dirty="0">
                <a:sym typeface="+mn-ea"/>
              </a:rPr>
              <a:t>t2</a:t>
            </a:r>
            <a:r>
              <a:rPr lang="en-US" altLang="zh-CN" dirty="0">
                <a:sym typeface="+mn-ea"/>
              </a:rPr>
              <a:t>...l</a:t>
            </a:r>
            <a:r>
              <a:rPr lang="en-US" altLang="zh-CN" baseline="-25000" dirty="0">
                <a:sym typeface="+mn-ea"/>
              </a:rPr>
              <a:t>t2</a:t>
            </a:r>
            <a:r>
              <a:rPr lang="en-US" altLang="zh-CN" dirty="0">
                <a:sym typeface="+mn-ea"/>
              </a:rPr>
              <a:t>),</a:t>
            </a:r>
            <a:r>
              <a:rPr lang="zh-CN" altLang="en-US" dirty="0">
                <a:sym typeface="+mn-ea"/>
              </a:rPr>
              <a:t>因此，张量</a:t>
            </a:r>
            <a:r>
              <a:rPr lang="en-US" altLang="zh-CN" dirty="0">
                <a:sym typeface="+mn-ea"/>
              </a:rPr>
              <a:t>b</a:t>
            </a:r>
            <a:r>
              <a:rPr lang="zh-CN" altLang="en-US" dirty="0">
                <a:sym typeface="+mn-ea"/>
              </a:rPr>
              <a:t>为张量</a:t>
            </a:r>
            <a:r>
              <a:rPr lang="en-US" altLang="zh-CN" dirty="0">
                <a:sym typeface="+mn-ea"/>
              </a:rPr>
              <a:t>a</a:t>
            </a:r>
            <a:r>
              <a:rPr lang="zh-CN" altLang="en-US" dirty="0">
                <a:sym typeface="+mn-ea"/>
              </a:rPr>
              <a:t>的</a:t>
            </a:r>
            <a:r>
              <a:rPr lang="en-US" altLang="zh-CN" dirty="0">
                <a:sym typeface="+mn-ea"/>
              </a:rPr>
              <a:t>T</a:t>
            </a:r>
            <a:r>
              <a:rPr lang="zh-CN" altLang="en-US" dirty="0">
                <a:sym typeface="+mn-ea"/>
              </a:rPr>
              <a:t>型转置。</a:t>
            </a: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9382" y="157942"/>
            <a:ext cx="3599411" cy="430887"/>
          </a:xfrm>
          <a:prstGeom prst="rect">
            <a:avLst/>
          </a:prstGeom>
          <a:noFill/>
        </p:spPr>
        <p:txBody>
          <a:bodyPr wrap="square" rtlCol="0">
            <a:spAutoFit/>
          </a:bodyPr>
          <a:lstStyle/>
          <a:p>
            <a:pPr algn="dist">
              <a:lnSpc>
                <a:spcPct val="110000"/>
              </a:lnSpc>
            </a:pPr>
            <a:r>
              <a:rPr lang="zh-CN" altLang="en-US"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rPr>
              <a:t>揭秘篇之  转置</a:t>
            </a:r>
            <a:r>
              <a:rPr lang="en-US" altLang="zh-CN"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rPr>
              <a:t>(permute)</a:t>
            </a:r>
            <a:endParaRPr lang="zh-CN" altLang="en-US"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endParaRPr>
          </a:p>
        </p:txBody>
      </p:sp>
      <p:sp>
        <p:nvSpPr>
          <p:cNvPr id="8" name="矩形 7"/>
          <p:cNvSpPr/>
          <p:nvPr/>
        </p:nvSpPr>
        <p:spPr>
          <a:xfrm>
            <a:off x="5646419" y="658660"/>
            <a:ext cx="4745355" cy="3693319"/>
          </a:xfrm>
          <a:prstGeom prst="rect">
            <a:avLst/>
          </a:prstGeom>
        </p:spPr>
        <p:txBody>
          <a:bodyPr wrap="square">
            <a:spAutoFit/>
          </a:bodyPr>
          <a:lstStyle/>
          <a:p>
            <a:r>
              <a:rPr lang="en-US" altLang="zh-CN" dirty="0"/>
              <a:t>a shape: [1, 2, 3, 4, 5]</a:t>
            </a:r>
          </a:p>
          <a:p>
            <a:r>
              <a:rPr lang="en-US" altLang="zh-CN" dirty="0"/>
              <a:t>a stride: (120, 60, 20, 5, 1)</a:t>
            </a:r>
          </a:p>
          <a:p>
            <a:r>
              <a:rPr lang="en-US" altLang="zh-CN" dirty="0"/>
              <a:t>a offset: 0</a:t>
            </a:r>
          </a:p>
          <a:p>
            <a:r>
              <a:rPr lang="en-US" altLang="zh-CN" dirty="0"/>
              <a:t>b shape: </a:t>
            </a:r>
            <a:r>
              <a:rPr lang="en-US" altLang="zh-CN" dirty="0">
                <a:solidFill>
                  <a:srgbClr val="FF0000"/>
                </a:solidFill>
              </a:rPr>
              <a:t>[3, 1, 2, 5, 4]</a:t>
            </a:r>
          </a:p>
          <a:p>
            <a:r>
              <a:rPr lang="en-US" altLang="zh-CN" dirty="0"/>
              <a:t>b stride: </a:t>
            </a:r>
            <a:r>
              <a:rPr lang="en-US" altLang="zh-CN" dirty="0">
                <a:solidFill>
                  <a:srgbClr val="FF0000"/>
                </a:solidFill>
              </a:rPr>
              <a:t>(20, 120, 60, 1, 5)</a:t>
            </a:r>
          </a:p>
          <a:p>
            <a:r>
              <a:rPr lang="en-US" altLang="zh-CN" dirty="0"/>
              <a:t>b offset: 0</a:t>
            </a:r>
          </a:p>
          <a:p>
            <a:r>
              <a:rPr lang="en-US" altLang="zh-CN" dirty="0" err="1"/>
              <a:t>b.data_ptr</a:t>
            </a:r>
            <a:r>
              <a:rPr lang="en-US" altLang="zh-CN" dirty="0"/>
              <a:t> == </a:t>
            </a:r>
            <a:r>
              <a:rPr lang="en-US" altLang="zh-CN" dirty="0" err="1"/>
              <a:t>a.data_ptr</a:t>
            </a:r>
            <a:r>
              <a:rPr lang="en-US" altLang="zh-CN" dirty="0"/>
              <a:t>:  True</a:t>
            </a:r>
          </a:p>
          <a:p>
            <a:r>
              <a:rPr lang="en-US" altLang="zh-CN" dirty="0"/>
              <a:t>********************************************</a:t>
            </a:r>
          </a:p>
          <a:p>
            <a:r>
              <a:rPr lang="en-US" altLang="zh-CN" dirty="0" err="1"/>
              <a:t>inver_permute</a:t>
            </a:r>
            <a:r>
              <a:rPr lang="en-US" altLang="zh-CN" dirty="0"/>
              <a:t>:  [1, 2, 0, 4, 3]</a:t>
            </a:r>
          </a:p>
          <a:p>
            <a:r>
              <a:rPr lang="en-US" altLang="zh-CN" dirty="0"/>
              <a:t>c shape: [1, 2, 3, 4, 5]</a:t>
            </a:r>
          </a:p>
          <a:p>
            <a:r>
              <a:rPr lang="en-US" altLang="zh-CN" dirty="0"/>
              <a:t>c stride: (120, 60, 20, 5, 1)</a:t>
            </a:r>
          </a:p>
          <a:p>
            <a:r>
              <a:rPr lang="en-US" altLang="zh-CN" dirty="0"/>
              <a:t>c offset: 0</a:t>
            </a:r>
          </a:p>
          <a:p>
            <a:r>
              <a:rPr lang="en-US" altLang="zh-CN" dirty="0" err="1"/>
              <a:t>c.data_ptr</a:t>
            </a:r>
            <a:r>
              <a:rPr lang="en-US" altLang="zh-CN" dirty="0"/>
              <a:t> == </a:t>
            </a:r>
            <a:r>
              <a:rPr lang="en-US" altLang="zh-CN" dirty="0" err="1"/>
              <a:t>a.data_ptr</a:t>
            </a:r>
            <a:r>
              <a:rPr lang="en-US" altLang="zh-CN" dirty="0"/>
              <a:t>:  True</a:t>
            </a:r>
            <a:endParaRPr lang="zh-CN" altLang="en-US" dirty="0"/>
          </a:p>
        </p:txBody>
      </p:sp>
      <p:sp>
        <p:nvSpPr>
          <p:cNvPr id="2" name="矩形 1"/>
          <p:cNvSpPr/>
          <p:nvPr/>
        </p:nvSpPr>
        <p:spPr>
          <a:xfrm>
            <a:off x="142875" y="523291"/>
            <a:ext cx="6096000" cy="6463308"/>
          </a:xfrm>
          <a:prstGeom prst="rect">
            <a:avLst/>
          </a:prstGeom>
        </p:spPr>
        <p:txBody>
          <a:bodyPr>
            <a:spAutoFit/>
          </a:bodyPr>
          <a:lstStyle/>
          <a:p>
            <a:r>
              <a:rPr lang="zh-CN" altLang="en-US" dirty="0">
                <a:solidFill>
                  <a:schemeClr val="tx1">
                    <a:lumMod val="50000"/>
                    <a:lumOff val="50000"/>
                  </a:schemeClr>
                </a:solidFill>
              </a:rPr>
              <a:t>import torch</a:t>
            </a:r>
          </a:p>
          <a:p>
            <a:r>
              <a:rPr lang="zh-CN" altLang="en-US" dirty="0">
                <a:solidFill>
                  <a:schemeClr val="tx1">
                    <a:lumMod val="50000"/>
                    <a:lumOff val="50000"/>
                  </a:schemeClr>
                </a:solidFill>
              </a:rPr>
              <a:t>import numpy as np</a:t>
            </a:r>
          </a:p>
          <a:p>
            <a:r>
              <a:rPr lang="zh-CN" altLang="en-US" dirty="0">
                <a:solidFill>
                  <a:schemeClr val="tx1">
                    <a:lumMod val="50000"/>
                    <a:lumOff val="50000"/>
                  </a:schemeClr>
                </a:solidFill>
              </a:rPr>
              <a:t>a = torch.randn(1, 2, 3, 4, 5)</a:t>
            </a:r>
          </a:p>
          <a:p>
            <a:r>
              <a:rPr lang="zh-CN" altLang="en-US" dirty="0">
                <a:solidFill>
                  <a:schemeClr val="tx1">
                    <a:lumMod val="50000"/>
                    <a:lumOff val="50000"/>
                  </a:schemeClr>
                </a:solidFill>
              </a:rPr>
              <a:t>print("a shape:", list(a.shape))</a:t>
            </a:r>
          </a:p>
          <a:p>
            <a:r>
              <a:rPr lang="zh-CN" altLang="en-US" dirty="0">
                <a:solidFill>
                  <a:schemeClr val="tx1">
                    <a:lumMod val="50000"/>
                    <a:lumOff val="50000"/>
                  </a:schemeClr>
                </a:solidFill>
              </a:rPr>
              <a:t>print("a stride:", a.stride())</a:t>
            </a:r>
          </a:p>
          <a:p>
            <a:r>
              <a:rPr lang="zh-CN" altLang="en-US" dirty="0">
                <a:solidFill>
                  <a:schemeClr val="tx1">
                    <a:lumMod val="50000"/>
                    <a:lumOff val="50000"/>
                  </a:schemeClr>
                </a:solidFill>
              </a:rPr>
              <a:t>print("a offset:", a.storage_offset())</a:t>
            </a:r>
          </a:p>
          <a:p>
            <a:r>
              <a:rPr lang="zh-CN" altLang="en-US" dirty="0">
                <a:solidFill>
                  <a:schemeClr val="tx1">
                    <a:lumMod val="50000"/>
                    <a:lumOff val="50000"/>
                  </a:schemeClr>
                </a:solidFill>
              </a:rPr>
              <a:t>temp_permute = (2, 0, 1, 4, 3)</a:t>
            </a:r>
          </a:p>
          <a:p>
            <a:r>
              <a:rPr lang="zh-CN" altLang="en-US" dirty="0">
                <a:solidFill>
                  <a:schemeClr val="tx1">
                    <a:lumMod val="50000"/>
                    <a:lumOff val="50000"/>
                  </a:schemeClr>
                </a:solidFill>
              </a:rPr>
              <a:t>b = a.permute(temp_permute)</a:t>
            </a:r>
          </a:p>
          <a:p>
            <a:r>
              <a:rPr lang="zh-CN" altLang="en-US" dirty="0">
                <a:solidFill>
                  <a:schemeClr val="tx1">
                    <a:lumMod val="50000"/>
                    <a:lumOff val="50000"/>
                  </a:schemeClr>
                </a:solidFill>
              </a:rPr>
              <a:t>print("b shape:", list(b.shape))</a:t>
            </a:r>
          </a:p>
          <a:p>
            <a:r>
              <a:rPr lang="zh-CN" altLang="en-US" dirty="0">
                <a:solidFill>
                  <a:schemeClr val="tx1">
                    <a:lumMod val="50000"/>
                    <a:lumOff val="50000"/>
                  </a:schemeClr>
                </a:solidFill>
              </a:rPr>
              <a:t>print("b stride:", b.stride())</a:t>
            </a:r>
          </a:p>
          <a:p>
            <a:r>
              <a:rPr lang="zh-CN" altLang="en-US" dirty="0">
                <a:solidFill>
                  <a:schemeClr val="tx1">
                    <a:lumMod val="50000"/>
                    <a:lumOff val="50000"/>
                  </a:schemeClr>
                </a:solidFill>
              </a:rPr>
              <a:t>print("b offset:",b.storage_offset())</a:t>
            </a:r>
          </a:p>
          <a:p>
            <a:r>
              <a:rPr lang="zh-CN" altLang="en-US" dirty="0">
                <a:solidFill>
                  <a:schemeClr val="tx1">
                    <a:lumMod val="50000"/>
                    <a:lumOff val="50000"/>
                  </a:schemeClr>
                </a:solidFill>
              </a:rPr>
              <a:t>a_ptr = a.storage().data_ptr()</a:t>
            </a:r>
          </a:p>
          <a:p>
            <a:r>
              <a:rPr lang="zh-CN" altLang="en-US" dirty="0">
                <a:solidFill>
                  <a:schemeClr val="tx1">
                    <a:lumMod val="50000"/>
                    <a:lumOff val="50000"/>
                  </a:schemeClr>
                </a:solidFill>
              </a:rPr>
              <a:t>b_ptr = b.storage().data_ptr()</a:t>
            </a:r>
          </a:p>
          <a:p>
            <a:r>
              <a:rPr lang="zh-CN" altLang="en-US" dirty="0">
                <a:solidFill>
                  <a:schemeClr val="tx1">
                    <a:lumMod val="50000"/>
                    <a:lumOff val="50000"/>
                  </a:schemeClr>
                </a:solidFill>
              </a:rPr>
              <a:t>print("b.data_ptr == a.data_ptr: ", a_ptr == b_ptr)</a:t>
            </a:r>
          </a:p>
          <a:p>
            <a:r>
              <a:rPr lang="zh-CN" altLang="en-US" dirty="0">
                <a:solidFill>
                  <a:schemeClr val="tx1">
                    <a:lumMod val="50000"/>
                    <a:lumOff val="50000"/>
                  </a:schemeClr>
                </a:solidFill>
              </a:rPr>
              <a:t>print("********************************************")</a:t>
            </a:r>
          </a:p>
          <a:p>
            <a:r>
              <a:rPr lang="zh-CN" altLang="en-US" dirty="0">
                <a:solidFill>
                  <a:schemeClr val="tx1">
                    <a:lumMod val="50000"/>
                    <a:lumOff val="50000"/>
                  </a:schemeClr>
                </a:solidFill>
              </a:rPr>
              <a:t>inverse_temp_permute = list(np.argsort([2,0,1,4,3]))</a:t>
            </a:r>
          </a:p>
          <a:p>
            <a:r>
              <a:rPr lang="zh-CN" altLang="en-US" dirty="0">
                <a:solidFill>
                  <a:schemeClr val="tx1">
                    <a:lumMod val="50000"/>
                    <a:lumOff val="50000"/>
                  </a:schemeClr>
                </a:solidFill>
              </a:rPr>
              <a:t>print("inver_permute: ", inverse_temp_permute)</a:t>
            </a:r>
          </a:p>
          <a:p>
            <a:r>
              <a:rPr lang="zh-CN" altLang="en-US" dirty="0">
                <a:solidFill>
                  <a:schemeClr val="tx1">
                    <a:lumMod val="50000"/>
                    <a:lumOff val="50000"/>
                  </a:schemeClr>
                </a:solidFill>
              </a:rPr>
              <a:t>c = b.permute(inverse_temp_permute)</a:t>
            </a:r>
          </a:p>
          <a:p>
            <a:r>
              <a:rPr lang="zh-CN" altLang="en-US" dirty="0">
                <a:solidFill>
                  <a:schemeClr val="tx1">
                    <a:lumMod val="50000"/>
                    <a:lumOff val="50000"/>
                  </a:schemeClr>
                </a:solidFill>
              </a:rPr>
              <a:t>print("c shape:", list(c.shape))</a:t>
            </a:r>
          </a:p>
          <a:p>
            <a:r>
              <a:rPr lang="zh-CN" altLang="en-US" dirty="0">
                <a:solidFill>
                  <a:schemeClr val="tx1">
                    <a:lumMod val="50000"/>
                    <a:lumOff val="50000"/>
                  </a:schemeClr>
                </a:solidFill>
              </a:rPr>
              <a:t>print("c stride:", c.stride())</a:t>
            </a:r>
          </a:p>
          <a:p>
            <a:r>
              <a:rPr lang="zh-CN" altLang="en-US" dirty="0">
                <a:solidFill>
                  <a:schemeClr val="tx1">
                    <a:lumMod val="50000"/>
                    <a:lumOff val="50000"/>
                  </a:schemeClr>
                </a:solidFill>
              </a:rPr>
              <a:t>print("c offset:",c.storage_offset())</a:t>
            </a:r>
          </a:p>
          <a:p>
            <a:r>
              <a:rPr lang="zh-CN" altLang="en-US" dirty="0">
                <a:solidFill>
                  <a:schemeClr val="tx1">
                    <a:lumMod val="50000"/>
                    <a:lumOff val="50000"/>
                  </a:schemeClr>
                </a:solidFill>
              </a:rPr>
              <a:t>c_ptr = c.storage().data_ptr()</a:t>
            </a:r>
          </a:p>
          <a:p>
            <a:r>
              <a:rPr lang="zh-CN" altLang="en-US" dirty="0">
                <a:solidFill>
                  <a:schemeClr val="tx1">
                    <a:lumMod val="50000"/>
                    <a:lumOff val="50000"/>
                  </a:schemeClr>
                </a:solidFill>
              </a:rPr>
              <a:t>print("c.data_ptr == a.data_ptr: ", c_ptr == b_ptr)</a:t>
            </a:r>
          </a:p>
        </p:txBody>
      </p:sp>
      <p:sp>
        <p:nvSpPr>
          <p:cNvPr id="4" name="文本框 3"/>
          <p:cNvSpPr txBox="1"/>
          <p:nvPr/>
        </p:nvSpPr>
        <p:spPr>
          <a:xfrm>
            <a:off x="5646419" y="4629150"/>
            <a:ext cx="5183506" cy="1477328"/>
          </a:xfrm>
          <a:prstGeom prst="rect">
            <a:avLst/>
          </a:prstGeom>
          <a:noFill/>
        </p:spPr>
        <p:txBody>
          <a:bodyPr wrap="square" rtlCol="0">
            <a:spAutoFit/>
          </a:bodyPr>
          <a:lstStyle/>
          <a:p>
            <a:r>
              <a:rPr lang="zh-CN" altLang="en-US" dirty="0"/>
              <a:t>记</a:t>
            </a:r>
            <a:r>
              <a:rPr lang="en-US" altLang="zh-CN" dirty="0"/>
              <a:t>T=(3,1,2,5,4) ,b</a:t>
            </a:r>
            <a:r>
              <a:rPr lang="zh-CN" altLang="en-US" dirty="0"/>
              <a:t>是</a:t>
            </a:r>
            <a:r>
              <a:rPr lang="en-US" altLang="zh-CN" dirty="0"/>
              <a:t>a</a:t>
            </a:r>
            <a:r>
              <a:rPr lang="zh-CN" altLang="en-US" dirty="0"/>
              <a:t>的</a:t>
            </a:r>
            <a:r>
              <a:rPr lang="en-US" altLang="zh-CN" dirty="0"/>
              <a:t>T</a:t>
            </a:r>
            <a:r>
              <a:rPr lang="zh-CN" altLang="en-US" dirty="0"/>
              <a:t>型转置，因此</a:t>
            </a:r>
            <a:endParaRPr lang="en-US" altLang="zh-CN" dirty="0"/>
          </a:p>
          <a:p>
            <a:r>
              <a:rPr lang="en-US" altLang="zh-CN" dirty="0"/>
              <a:t>b</a:t>
            </a:r>
            <a:r>
              <a:rPr lang="zh-CN" altLang="en-US" dirty="0"/>
              <a:t>的</a:t>
            </a:r>
            <a:r>
              <a:rPr lang="en-US" altLang="zh-CN" dirty="0"/>
              <a:t>shape</a:t>
            </a:r>
            <a:r>
              <a:rPr lang="zh-CN" altLang="en-US" dirty="0"/>
              <a:t>为</a:t>
            </a:r>
            <a:endParaRPr lang="en-US" altLang="zh-CN" dirty="0"/>
          </a:p>
          <a:p>
            <a:r>
              <a:rPr lang="en-US" altLang="zh-CN" dirty="0"/>
              <a:t>T(1,2,3,4,5) = </a:t>
            </a:r>
            <a:r>
              <a:rPr lang="en-US" altLang="zh-CN" dirty="0">
                <a:solidFill>
                  <a:srgbClr val="92D050"/>
                </a:solidFill>
              </a:rPr>
              <a:t>(3, 1, 2, 5, 4)</a:t>
            </a:r>
          </a:p>
          <a:p>
            <a:r>
              <a:rPr lang="en-US" altLang="zh-CN" dirty="0"/>
              <a:t>b</a:t>
            </a:r>
            <a:r>
              <a:rPr lang="zh-CN" altLang="en-US" dirty="0"/>
              <a:t>的</a:t>
            </a:r>
            <a:r>
              <a:rPr lang="en-US" altLang="zh-CN" dirty="0"/>
              <a:t>stride</a:t>
            </a:r>
            <a:r>
              <a:rPr lang="zh-CN" altLang="en-US" dirty="0"/>
              <a:t>为</a:t>
            </a:r>
            <a:endParaRPr lang="en-US" altLang="zh-CN" dirty="0"/>
          </a:p>
          <a:p>
            <a:r>
              <a:rPr lang="en-US" altLang="zh-CN" dirty="0"/>
              <a:t>T(120, 60, 20, 5, 1) = </a:t>
            </a:r>
            <a:r>
              <a:rPr lang="en-US" altLang="zh-CN" dirty="0">
                <a:solidFill>
                  <a:srgbClr val="92D050"/>
                </a:solidFill>
              </a:rPr>
              <a:t>(20, 120, 60, 1, 5)</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35" y="170180"/>
            <a:ext cx="560070" cy="420370"/>
            <a:chOff x="-1" y="268"/>
            <a:chExt cx="882" cy="662"/>
          </a:xfrm>
        </p:grpSpPr>
        <p:sp>
          <p:nvSpPr>
            <p:cNvPr id="2" name="任意多边形 1"/>
            <p:cNvSpPr/>
            <p:nvPr/>
          </p:nvSpPr>
          <p:spPr>
            <a:xfrm>
              <a:off x="-1" y="294"/>
              <a:ext cx="882" cy="63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882" h="636">
                  <a:moveTo>
                    <a:pt x="0" y="0"/>
                  </a:moveTo>
                  <a:lnTo>
                    <a:pt x="882" y="0"/>
                  </a:lnTo>
                  <a:lnTo>
                    <a:pt x="723" y="636"/>
                  </a:lnTo>
                  <a:lnTo>
                    <a:pt x="0" y="636"/>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平行四边形 3"/>
            <p:cNvSpPr/>
            <p:nvPr/>
          </p:nvSpPr>
          <p:spPr>
            <a:xfrm>
              <a:off x="240" y="268"/>
              <a:ext cx="425" cy="662"/>
            </a:xfrm>
            <a:prstGeom prst="parallelogram">
              <a:avLst>
                <a:gd name="adj" fmla="val 40235"/>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86740" y="108585"/>
            <a:ext cx="1929130" cy="429895"/>
          </a:xfrm>
          <a:prstGeom prst="rect">
            <a:avLst/>
          </a:prstGeom>
          <a:noFill/>
        </p:spPr>
        <p:txBody>
          <a:bodyPr wrap="square" rtlCol="0">
            <a:spAutoFit/>
          </a:bodyPr>
          <a:lstStyle/>
          <a:p>
            <a:pPr algn="dist">
              <a:lnSpc>
                <a:spcPct val="110000"/>
              </a:lnSpc>
            </a:pPr>
            <a:r>
              <a:rPr lang="en-US" altLang="zh-CN"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tensor</a:t>
            </a:r>
            <a:r>
              <a:rPr lang="zh-CN" altLang="en-US"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的操作</a:t>
            </a:r>
          </a:p>
        </p:txBody>
      </p:sp>
      <p:sp>
        <p:nvSpPr>
          <p:cNvPr id="5" name="文本框 4"/>
          <p:cNvSpPr txBox="1"/>
          <p:nvPr/>
        </p:nvSpPr>
        <p:spPr>
          <a:xfrm>
            <a:off x="316865" y="590550"/>
            <a:ext cx="3684905" cy="368300"/>
          </a:xfrm>
          <a:prstGeom prst="rect">
            <a:avLst/>
          </a:prstGeom>
          <a:noFill/>
        </p:spPr>
        <p:txBody>
          <a:bodyPr wrap="square" rtlCol="0">
            <a:spAutoFit/>
          </a:bodyPr>
          <a:lstStyle/>
          <a:p>
            <a:r>
              <a:rPr lang="en-US" altLang="zh-CN" dirty="0"/>
              <a:t>tensor</a:t>
            </a:r>
            <a:r>
              <a:rPr lang="zh-CN" altLang="en-US" dirty="0"/>
              <a:t>中的广播：</a:t>
            </a:r>
          </a:p>
        </p:txBody>
      </p:sp>
      <p:sp>
        <p:nvSpPr>
          <p:cNvPr id="11" name="文本框 10"/>
          <p:cNvSpPr txBox="1"/>
          <p:nvPr/>
        </p:nvSpPr>
        <p:spPr>
          <a:xfrm>
            <a:off x="316865" y="1010920"/>
            <a:ext cx="11497310" cy="5908040"/>
          </a:xfrm>
          <a:prstGeom prst="rect">
            <a:avLst/>
          </a:prstGeom>
          <a:noFill/>
        </p:spPr>
        <p:txBody>
          <a:bodyPr wrap="square" rtlCol="0">
            <a:spAutoFit/>
          </a:bodyPr>
          <a:lstStyle/>
          <a:p>
            <a:r>
              <a:rPr lang="zh-CN" altLang="en-US" dirty="0">
                <a:sym typeface="+mn-ea"/>
              </a:rPr>
              <a:t>维度相同时广播的定义：</a:t>
            </a:r>
          </a:p>
          <a:p>
            <a:r>
              <a:rPr lang="zh-CN" altLang="en-US" dirty="0">
                <a:sym typeface="+mn-ea"/>
              </a:rPr>
              <a:t>假设张量</a:t>
            </a:r>
            <a:r>
              <a:rPr lang="en-US" altLang="zh-CN" dirty="0">
                <a:sym typeface="+mn-ea"/>
              </a:rPr>
              <a:t>a</a:t>
            </a:r>
            <a:r>
              <a:rPr lang="zh-CN" altLang="en-US" dirty="0">
                <a:sym typeface="+mn-ea"/>
              </a:rPr>
              <a:t>的维度为</a:t>
            </a:r>
            <a:r>
              <a:rPr lang="en-US" altLang="zh-CN" dirty="0">
                <a:sym typeface="+mn-ea"/>
              </a:rPr>
              <a:t>n</a:t>
            </a:r>
            <a:r>
              <a:rPr lang="zh-CN" altLang="en-US" dirty="0">
                <a:sym typeface="+mn-ea"/>
              </a:rPr>
              <a:t>，记张量</a:t>
            </a:r>
            <a:r>
              <a:rPr lang="en-US" altLang="zh-CN" dirty="0">
                <a:sym typeface="+mn-ea"/>
              </a:rPr>
              <a:t>a</a:t>
            </a:r>
            <a:r>
              <a:rPr lang="zh-CN" altLang="en-US" dirty="0">
                <a:sym typeface="+mn-ea"/>
              </a:rPr>
              <a:t>的</a:t>
            </a:r>
            <a:r>
              <a:rPr lang="en-US" altLang="zh-CN" dirty="0">
                <a:sym typeface="+mn-ea"/>
              </a:rPr>
              <a:t>shape</a:t>
            </a:r>
            <a:r>
              <a:rPr lang="zh-CN" altLang="en-US" dirty="0">
                <a:sym typeface="+mn-ea"/>
              </a:rPr>
              <a:t>为</a:t>
            </a:r>
            <a:r>
              <a:rPr lang="en-US" altLang="zh-CN" dirty="0">
                <a:sym typeface="+mn-ea"/>
              </a:rPr>
              <a:t>(sa</a:t>
            </a:r>
            <a:r>
              <a:rPr lang="en-US" altLang="zh-CN" baseline="-25000" dirty="0">
                <a:sym typeface="+mn-ea"/>
              </a:rPr>
              <a:t>1</a:t>
            </a:r>
            <a:r>
              <a:rPr lang="en-US" altLang="zh-CN" dirty="0">
                <a:sym typeface="+mn-ea"/>
              </a:rPr>
              <a:t>,sa</a:t>
            </a:r>
            <a:r>
              <a:rPr lang="en-US" altLang="zh-CN" baseline="-25000" dirty="0">
                <a:sym typeface="+mn-ea"/>
              </a:rPr>
              <a:t>2</a:t>
            </a:r>
            <a:r>
              <a:rPr lang="en-US" altLang="zh-CN" dirty="0">
                <a:sym typeface="+mn-ea"/>
              </a:rPr>
              <a:t>...</a:t>
            </a:r>
            <a:r>
              <a:rPr lang="en-US" altLang="zh-CN" dirty="0" err="1">
                <a:sym typeface="+mn-ea"/>
              </a:rPr>
              <a:t>s</a:t>
            </a:r>
            <a:r>
              <a:rPr lang="en-US" altLang="zh-CN" baseline="-25000" dirty="0" err="1">
                <a:sym typeface="+mn-ea"/>
              </a:rPr>
              <a:t>n</a:t>
            </a:r>
            <a:r>
              <a:rPr lang="en-US" altLang="zh-CN" dirty="0">
                <a:sym typeface="+mn-ea"/>
              </a:rPr>
              <a:t>);</a:t>
            </a:r>
            <a:r>
              <a:rPr lang="zh-CN" altLang="en-US" dirty="0">
                <a:sym typeface="+mn-ea"/>
              </a:rPr>
              <a:t>记目标</a:t>
            </a:r>
            <a:r>
              <a:rPr lang="en-US" altLang="zh-CN" dirty="0">
                <a:sym typeface="+mn-ea"/>
              </a:rPr>
              <a:t>shape</a:t>
            </a:r>
            <a:r>
              <a:rPr lang="zh-CN" altLang="en-US" dirty="0">
                <a:sym typeface="+mn-ea"/>
              </a:rPr>
              <a:t>为</a:t>
            </a:r>
            <a:r>
              <a:rPr lang="en-US" altLang="zh-CN" dirty="0">
                <a:sym typeface="+mn-ea"/>
              </a:rPr>
              <a:t>(tar</a:t>
            </a:r>
            <a:r>
              <a:rPr lang="en-US" altLang="zh-CN" baseline="-25000" dirty="0">
                <a:sym typeface="+mn-ea"/>
              </a:rPr>
              <a:t>1</a:t>
            </a:r>
            <a:r>
              <a:rPr lang="en-US" altLang="zh-CN" dirty="0">
                <a:sym typeface="+mn-ea"/>
              </a:rPr>
              <a:t>,tar</a:t>
            </a:r>
            <a:r>
              <a:rPr lang="en-US" altLang="zh-CN" baseline="-25000" dirty="0">
                <a:sym typeface="+mn-ea"/>
              </a:rPr>
              <a:t>2</a:t>
            </a:r>
            <a:r>
              <a:rPr lang="en-US" altLang="zh-CN" dirty="0">
                <a:sym typeface="+mn-ea"/>
              </a:rPr>
              <a:t>...tar</a:t>
            </a:r>
            <a:r>
              <a:rPr lang="en-US" altLang="zh-CN" baseline="-25000" dirty="0">
                <a:sym typeface="+mn-ea"/>
              </a:rPr>
              <a:t>n</a:t>
            </a:r>
            <a:r>
              <a:rPr lang="en-US" altLang="zh-CN" dirty="0">
                <a:sym typeface="+mn-ea"/>
              </a:rPr>
              <a:t>);</a:t>
            </a:r>
          </a:p>
          <a:p>
            <a:r>
              <a:rPr lang="zh-CN" altLang="en-US" dirty="0">
                <a:sym typeface="+mn-ea"/>
              </a:rPr>
              <a:t>对于张量</a:t>
            </a:r>
            <a:r>
              <a:rPr lang="en-US" altLang="zh-CN" dirty="0">
                <a:sym typeface="+mn-ea"/>
              </a:rPr>
              <a:t>a</a:t>
            </a:r>
            <a:r>
              <a:rPr lang="zh-CN" altLang="en-US" dirty="0">
                <a:solidFill>
                  <a:srgbClr val="FF0000"/>
                </a:solidFill>
                <a:sym typeface="+mn-ea"/>
              </a:rPr>
              <a:t>每个维度上的</a:t>
            </a:r>
            <a:r>
              <a:rPr lang="en-US" altLang="zh-CN" dirty="0">
                <a:solidFill>
                  <a:srgbClr val="FF0000"/>
                </a:solidFill>
                <a:sym typeface="+mn-ea"/>
              </a:rPr>
              <a:t>shape</a:t>
            </a:r>
            <a:r>
              <a:rPr lang="zh-CN" altLang="en-US" dirty="0">
                <a:solidFill>
                  <a:srgbClr val="FF0000"/>
                </a:solidFill>
                <a:sym typeface="+mn-ea"/>
              </a:rPr>
              <a:t>，其要么为</a:t>
            </a:r>
            <a:r>
              <a:rPr lang="en-US" altLang="zh-CN" dirty="0">
                <a:solidFill>
                  <a:srgbClr val="FF0000"/>
                </a:solidFill>
                <a:sym typeface="+mn-ea"/>
              </a:rPr>
              <a:t>1</a:t>
            </a:r>
            <a:r>
              <a:rPr lang="zh-CN" altLang="en-US" dirty="0">
                <a:solidFill>
                  <a:srgbClr val="FF0000"/>
                </a:solidFill>
                <a:sym typeface="+mn-ea"/>
              </a:rPr>
              <a:t>，要么与目标</a:t>
            </a:r>
            <a:r>
              <a:rPr lang="en-US" altLang="zh-CN" dirty="0">
                <a:solidFill>
                  <a:srgbClr val="FF0000"/>
                </a:solidFill>
                <a:sym typeface="+mn-ea"/>
              </a:rPr>
              <a:t>shape</a:t>
            </a:r>
            <a:r>
              <a:rPr lang="zh-CN" altLang="en-US" dirty="0">
                <a:solidFill>
                  <a:srgbClr val="FF0000"/>
                </a:solidFill>
                <a:sym typeface="+mn-ea"/>
              </a:rPr>
              <a:t>的相应维度相等</a:t>
            </a:r>
            <a:r>
              <a:rPr lang="zh-CN" altLang="en-US" dirty="0">
                <a:sym typeface="+mn-ea"/>
              </a:rPr>
              <a:t>，则称张量</a:t>
            </a:r>
            <a:r>
              <a:rPr lang="en-US" altLang="zh-CN" dirty="0">
                <a:sym typeface="+mn-ea"/>
              </a:rPr>
              <a:t>a</a:t>
            </a:r>
            <a:r>
              <a:rPr lang="zh-CN" altLang="en-US" dirty="0">
                <a:sym typeface="+mn-ea"/>
              </a:rPr>
              <a:t>可以广播为</a:t>
            </a:r>
            <a:r>
              <a:rPr lang="en-US" altLang="zh-CN" dirty="0">
                <a:sym typeface="+mn-ea"/>
              </a:rPr>
              <a:t>shape</a:t>
            </a:r>
            <a:r>
              <a:rPr lang="zh-CN" altLang="en-US" dirty="0">
                <a:sym typeface="+mn-ea"/>
              </a:rPr>
              <a:t>为目标</a:t>
            </a:r>
            <a:r>
              <a:rPr lang="en-US" altLang="zh-CN" dirty="0">
                <a:sym typeface="+mn-ea"/>
              </a:rPr>
              <a:t>shape</a:t>
            </a:r>
            <a:r>
              <a:rPr lang="zh-CN" altLang="en-US" dirty="0">
                <a:sym typeface="+mn-ea"/>
              </a:rPr>
              <a:t>的张量</a:t>
            </a:r>
            <a:r>
              <a:rPr lang="en-US" altLang="zh-CN" dirty="0">
                <a:sym typeface="+mn-ea"/>
              </a:rPr>
              <a:t>b</a:t>
            </a:r>
            <a:r>
              <a:rPr lang="zh-CN" altLang="en-US" dirty="0">
                <a:sym typeface="+mn-ea"/>
              </a:rPr>
              <a:t>。</a:t>
            </a:r>
          </a:p>
          <a:p>
            <a:r>
              <a:rPr lang="en-US" altLang="zh-CN" dirty="0">
                <a:sym typeface="+mn-ea"/>
              </a:rPr>
              <a:t>(2,1,3,1,4,6,1)</a:t>
            </a:r>
          </a:p>
          <a:p>
            <a:endParaRPr lang="en-US" altLang="zh-CN" dirty="0">
              <a:sym typeface="+mn-ea"/>
            </a:endParaRPr>
          </a:p>
          <a:p>
            <a:r>
              <a:rPr lang="en-US" altLang="zh-CN" dirty="0">
                <a:sym typeface="+mn-ea"/>
              </a:rPr>
              <a:t>(2,5,3,7,4,6,3)   </a:t>
            </a:r>
            <a:r>
              <a:rPr lang="zh-CN" altLang="en-US" dirty="0">
                <a:sym typeface="+mn-ea"/>
              </a:rPr>
              <a:t>✅</a:t>
            </a:r>
          </a:p>
          <a:p>
            <a:r>
              <a:rPr lang="en-US" altLang="zh-CN" dirty="0">
                <a:sym typeface="+mn-ea"/>
              </a:rPr>
              <a:t>(1,1,3,1,1,6,1)   </a:t>
            </a:r>
            <a:r>
              <a:rPr lang="zh-CN" altLang="en-US" dirty="0">
                <a:sym typeface="+mn-ea"/>
              </a:rPr>
              <a:t>❌</a:t>
            </a:r>
          </a:p>
          <a:p>
            <a:r>
              <a:rPr lang="en-US" altLang="zh-CN" dirty="0">
                <a:sym typeface="+mn-ea"/>
              </a:rPr>
              <a:t>(2,*,3,*,4,6,*)  *</a:t>
            </a:r>
            <a:r>
              <a:rPr lang="zh-CN" altLang="en-US" dirty="0">
                <a:sym typeface="+mn-ea"/>
              </a:rPr>
              <a:t>为任意大于等于</a:t>
            </a:r>
            <a:r>
              <a:rPr lang="en-US" altLang="zh-CN" dirty="0">
                <a:sym typeface="+mn-ea"/>
              </a:rPr>
              <a:t>1</a:t>
            </a:r>
            <a:r>
              <a:rPr lang="zh-CN" altLang="en-US" dirty="0">
                <a:sym typeface="+mn-ea"/>
              </a:rPr>
              <a:t>的整数 ✅</a:t>
            </a:r>
            <a:endParaRPr lang="en-US" altLang="zh-CN" dirty="0">
              <a:sym typeface="+mn-ea"/>
            </a:endParaRPr>
          </a:p>
          <a:p>
            <a:endParaRPr lang="zh-CN" altLang="en-US" dirty="0">
              <a:sym typeface="+mn-ea"/>
            </a:endParaRPr>
          </a:p>
          <a:p>
            <a:r>
              <a:rPr lang="zh-CN" altLang="en-US" dirty="0">
                <a:sym typeface="+mn-ea"/>
              </a:rPr>
              <a:t>维度相同时的广播如何进行：</a:t>
            </a:r>
          </a:p>
          <a:p>
            <a:r>
              <a:rPr lang="zh-CN" altLang="en-US" dirty="0">
                <a:sym typeface="+mn-ea"/>
              </a:rPr>
              <a:t>张量</a:t>
            </a:r>
            <a:r>
              <a:rPr lang="en-US" altLang="zh-CN" dirty="0">
                <a:sym typeface="+mn-ea"/>
              </a:rPr>
              <a:t>a</a:t>
            </a:r>
            <a:r>
              <a:rPr lang="zh-CN" altLang="en-US" dirty="0">
                <a:sym typeface="+mn-ea"/>
              </a:rPr>
              <a:t>的</a:t>
            </a:r>
            <a:r>
              <a:rPr lang="en-US" altLang="zh-CN" dirty="0">
                <a:sym typeface="+mn-ea"/>
              </a:rPr>
              <a:t>shape (sa</a:t>
            </a:r>
            <a:r>
              <a:rPr lang="en-US" altLang="zh-CN" baseline="-25000" dirty="0">
                <a:sym typeface="+mn-ea"/>
              </a:rPr>
              <a:t>1</a:t>
            </a:r>
            <a:r>
              <a:rPr lang="en-US" altLang="zh-CN" dirty="0">
                <a:sym typeface="+mn-ea"/>
              </a:rPr>
              <a:t>,sa</a:t>
            </a:r>
            <a:r>
              <a:rPr lang="en-US" altLang="zh-CN" baseline="-25000" dirty="0">
                <a:sym typeface="+mn-ea"/>
              </a:rPr>
              <a:t>2</a:t>
            </a:r>
            <a:r>
              <a:rPr lang="en-US" altLang="zh-CN" dirty="0">
                <a:sym typeface="+mn-ea"/>
              </a:rPr>
              <a:t>...</a:t>
            </a:r>
            <a:r>
              <a:rPr lang="en-US" altLang="zh-CN" dirty="0" err="1">
                <a:sym typeface="+mn-ea"/>
              </a:rPr>
              <a:t>s</a:t>
            </a:r>
            <a:r>
              <a:rPr lang="en-US" altLang="zh-CN" baseline="-25000" dirty="0" err="1">
                <a:sym typeface="+mn-ea"/>
              </a:rPr>
              <a:t>n</a:t>
            </a:r>
            <a:r>
              <a:rPr lang="en-US" altLang="zh-CN" dirty="0">
                <a:sym typeface="+mn-ea"/>
              </a:rPr>
              <a:t>)</a:t>
            </a:r>
            <a:r>
              <a:rPr lang="zh-CN" altLang="en-US" dirty="0">
                <a:sym typeface="+mn-ea"/>
              </a:rPr>
              <a:t>中，称</a:t>
            </a:r>
            <a:r>
              <a:rPr lang="en-US" altLang="zh-CN" dirty="0">
                <a:sym typeface="+mn-ea"/>
              </a:rPr>
              <a:t>sa</a:t>
            </a:r>
            <a:r>
              <a:rPr lang="en-US" altLang="zh-CN" baseline="-25000" dirty="0">
                <a:sym typeface="+mn-ea"/>
              </a:rPr>
              <a:t>1</a:t>
            </a:r>
            <a:r>
              <a:rPr lang="zh-CN" altLang="en-US" dirty="0">
                <a:sym typeface="+mn-ea"/>
              </a:rPr>
              <a:t>为最高维的</a:t>
            </a:r>
            <a:r>
              <a:rPr lang="en-US" altLang="zh-CN" dirty="0">
                <a:sym typeface="+mn-ea"/>
              </a:rPr>
              <a:t>shape</a:t>
            </a:r>
            <a:r>
              <a:rPr lang="zh-CN" altLang="en-US" dirty="0">
                <a:sym typeface="+mn-ea"/>
              </a:rPr>
              <a:t>，称</a:t>
            </a:r>
            <a:r>
              <a:rPr lang="en-US" altLang="zh-CN" dirty="0">
                <a:sym typeface="+mn-ea"/>
              </a:rPr>
              <a:t>sa</a:t>
            </a:r>
            <a:r>
              <a:rPr lang="en-US" altLang="zh-CN" baseline="-25000" dirty="0">
                <a:sym typeface="+mn-ea"/>
              </a:rPr>
              <a:t>n</a:t>
            </a:r>
            <a:r>
              <a:rPr lang="zh-CN" altLang="en-US" dirty="0">
                <a:sym typeface="+mn-ea"/>
              </a:rPr>
              <a:t>为最低维的</a:t>
            </a:r>
            <a:r>
              <a:rPr lang="en-US" altLang="zh-CN" dirty="0">
                <a:sym typeface="+mn-ea"/>
              </a:rPr>
              <a:t>shape</a:t>
            </a:r>
            <a:r>
              <a:rPr lang="zh-CN" altLang="en-US" dirty="0">
                <a:sym typeface="+mn-ea"/>
              </a:rPr>
              <a:t>；</a:t>
            </a:r>
          </a:p>
          <a:p>
            <a:r>
              <a:rPr lang="zh-CN" altLang="en-US" dirty="0">
                <a:sym typeface="+mn-ea"/>
              </a:rPr>
              <a:t>同维度的张量</a:t>
            </a:r>
            <a:r>
              <a:rPr lang="en-US" altLang="zh-CN" dirty="0">
                <a:sym typeface="+mn-ea"/>
              </a:rPr>
              <a:t>a   (sa</a:t>
            </a:r>
            <a:r>
              <a:rPr lang="en-US" altLang="zh-CN" baseline="-25000" dirty="0">
                <a:sym typeface="+mn-ea"/>
              </a:rPr>
              <a:t>1</a:t>
            </a:r>
            <a:r>
              <a:rPr lang="en-US" altLang="zh-CN" dirty="0">
                <a:sym typeface="+mn-ea"/>
              </a:rPr>
              <a:t>,sa</a:t>
            </a:r>
            <a:r>
              <a:rPr lang="en-US" altLang="zh-CN" baseline="-25000" dirty="0">
                <a:sym typeface="+mn-ea"/>
              </a:rPr>
              <a:t>2</a:t>
            </a:r>
            <a:r>
              <a:rPr lang="en-US" altLang="zh-CN" dirty="0">
                <a:sym typeface="+mn-ea"/>
              </a:rPr>
              <a:t>...</a:t>
            </a:r>
            <a:r>
              <a:rPr lang="en-US" altLang="zh-CN" dirty="0" err="1">
                <a:sym typeface="+mn-ea"/>
              </a:rPr>
              <a:t>s</a:t>
            </a:r>
            <a:r>
              <a:rPr lang="en-US" altLang="zh-CN" baseline="-25000" dirty="0" err="1">
                <a:sym typeface="+mn-ea"/>
              </a:rPr>
              <a:t>n</a:t>
            </a:r>
            <a:r>
              <a:rPr lang="en-US" altLang="zh-CN" dirty="0">
                <a:sym typeface="+mn-ea"/>
              </a:rPr>
              <a:t>) </a:t>
            </a:r>
            <a:r>
              <a:rPr lang="zh-CN" altLang="en-US" dirty="0">
                <a:sym typeface="+mn-ea"/>
              </a:rPr>
              <a:t>可以广播成为张量</a:t>
            </a:r>
            <a:r>
              <a:rPr lang="en-US" altLang="zh-CN" dirty="0">
                <a:sym typeface="+mn-ea"/>
              </a:rPr>
              <a:t>b  (tar</a:t>
            </a:r>
            <a:r>
              <a:rPr lang="en-US" altLang="zh-CN" baseline="-25000" dirty="0">
                <a:sym typeface="+mn-ea"/>
              </a:rPr>
              <a:t>1</a:t>
            </a:r>
            <a:r>
              <a:rPr lang="en-US" altLang="zh-CN" dirty="0">
                <a:sym typeface="+mn-ea"/>
              </a:rPr>
              <a:t>,tar</a:t>
            </a:r>
            <a:r>
              <a:rPr lang="en-US" altLang="zh-CN" baseline="-25000" dirty="0">
                <a:sym typeface="+mn-ea"/>
              </a:rPr>
              <a:t>2</a:t>
            </a:r>
            <a:r>
              <a:rPr lang="en-US" altLang="zh-CN" dirty="0">
                <a:sym typeface="+mn-ea"/>
              </a:rPr>
              <a:t>...tar</a:t>
            </a:r>
            <a:r>
              <a:rPr lang="en-US" altLang="zh-CN" baseline="-25000" dirty="0">
                <a:sym typeface="+mn-ea"/>
              </a:rPr>
              <a:t>n</a:t>
            </a:r>
            <a:r>
              <a:rPr lang="en-US" altLang="zh-CN" dirty="0">
                <a:sym typeface="+mn-ea"/>
              </a:rPr>
              <a:t>)</a:t>
            </a:r>
            <a:r>
              <a:rPr lang="zh-CN" altLang="en-US" dirty="0">
                <a:sym typeface="+mn-ea"/>
              </a:rPr>
              <a:t>，方法是：从张量</a:t>
            </a:r>
            <a:r>
              <a:rPr lang="en-US" altLang="zh-CN" dirty="0">
                <a:sym typeface="+mn-ea"/>
              </a:rPr>
              <a:t>a</a:t>
            </a:r>
            <a:r>
              <a:rPr lang="zh-CN" altLang="en-US" dirty="0">
                <a:sym typeface="+mn-ea"/>
              </a:rPr>
              <a:t>的最低维开始，若张量</a:t>
            </a:r>
            <a:r>
              <a:rPr lang="en-US" altLang="zh-CN" dirty="0">
                <a:sym typeface="+mn-ea"/>
              </a:rPr>
              <a:t>a</a:t>
            </a:r>
            <a:r>
              <a:rPr lang="zh-CN" altLang="en-US" dirty="0">
                <a:sym typeface="+mn-ea"/>
              </a:rPr>
              <a:t>在维度</a:t>
            </a:r>
            <a:r>
              <a:rPr lang="en-US" altLang="zh-CN" dirty="0" err="1">
                <a:sym typeface="+mn-ea"/>
              </a:rPr>
              <a:t>i</a:t>
            </a:r>
            <a:r>
              <a:rPr lang="zh-CN" altLang="en-US" dirty="0">
                <a:sym typeface="+mn-ea"/>
              </a:rPr>
              <a:t>上的</a:t>
            </a:r>
            <a:r>
              <a:rPr lang="en-US" altLang="zh-CN" dirty="0">
                <a:sym typeface="+mn-ea"/>
              </a:rPr>
              <a:t>shape</a:t>
            </a:r>
            <a:r>
              <a:rPr lang="zh-CN" altLang="en-US" dirty="0">
                <a:sym typeface="+mn-ea"/>
              </a:rPr>
              <a:t>与张量</a:t>
            </a:r>
            <a:r>
              <a:rPr lang="en-US" altLang="zh-CN" dirty="0">
                <a:sym typeface="+mn-ea"/>
              </a:rPr>
              <a:t>b</a:t>
            </a:r>
            <a:r>
              <a:rPr lang="zh-CN" altLang="en-US" dirty="0">
                <a:sym typeface="+mn-ea"/>
              </a:rPr>
              <a:t>不相等，则：将张量</a:t>
            </a:r>
            <a:r>
              <a:rPr lang="en-US" altLang="zh-CN" dirty="0">
                <a:sym typeface="+mn-ea"/>
              </a:rPr>
              <a:t>a</a:t>
            </a:r>
            <a:r>
              <a:rPr lang="zh-CN" altLang="en-US" dirty="0">
                <a:sym typeface="+mn-ea"/>
              </a:rPr>
              <a:t>在</a:t>
            </a:r>
            <a:r>
              <a:rPr lang="en-US" altLang="zh-CN" dirty="0" err="1">
                <a:sym typeface="+mn-ea"/>
              </a:rPr>
              <a:t>i</a:t>
            </a:r>
            <a:r>
              <a:rPr lang="zh-CN" altLang="en-US" dirty="0">
                <a:sym typeface="+mn-ea"/>
              </a:rPr>
              <a:t>维上的元素或子张量复制</a:t>
            </a:r>
            <a:r>
              <a:rPr lang="en-US" altLang="zh-CN" dirty="0" err="1">
                <a:sym typeface="+mn-ea"/>
              </a:rPr>
              <a:t>tar</a:t>
            </a:r>
            <a:r>
              <a:rPr lang="en-US" altLang="zh-CN" baseline="-25000" dirty="0" err="1">
                <a:sym typeface="+mn-ea"/>
              </a:rPr>
              <a:t>i</a:t>
            </a:r>
            <a:r>
              <a:rPr lang="zh-CN" altLang="en-US" dirty="0">
                <a:sym typeface="+mn-ea"/>
              </a:rPr>
              <a:t>份；重复此过程，直到张量</a:t>
            </a:r>
            <a:r>
              <a:rPr lang="en-US" altLang="zh-CN" dirty="0">
                <a:sym typeface="+mn-ea"/>
              </a:rPr>
              <a:t>a</a:t>
            </a:r>
            <a:r>
              <a:rPr lang="zh-CN" altLang="en-US" dirty="0">
                <a:sym typeface="+mn-ea"/>
              </a:rPr>
              <a:t>的最高维。</a:t>
            </a:r>
          </a:p>
          <a:p>
            <a:endParaRPr lang="zh-CN" altLang="en-US" dirty="0">
              <a:sym typeface="+mn-ea"/>
            </a:endParaRPr>
          </a:p>
          <a:p>
            <a:r>
              <a:rPr lang="zh-CN" altLang="en-US" dirty="0">
                <a:sym typeface="+mn-ea"/>
              </a:rPr>
              <a:t>维度不同时的广播：</a:t>
            </a:r>
          </a:p>
          <a:p>
            <a:r>
              <a:rPr lang="zh-CN" altLang="en-US" dirty="0">
                <a:sym typeface="+mn-ea"/>
              </a:rPr>
              <a:t>假设张量</a:t>
            </a:r>
            <a:r>
              <a:rPr lang="en-US" altLang="zh-CN" dirty="0">
                <a:sym typeface="+mn-ea"/>
              </a:rPr>
              <a:t>a</a:t>
            </a:r>
            <a:r>
              <a:rPr lang="zh-CN" altLang="en-US" dirty="0">
                <a:sym typeface="+mn-ea"/>
              </a:rPr>
              <a:t>的维度为</a:t>
            </a:r>
            <a:r>
              <a:rPr lang="en-US" altLang="zh-CN" dirty="0">
                <a:sym typeface="+mn-ea"/>
              </a:rPr>
              <a:t>n</a:t>
            </a:r>
            <a:r>
              <a:rPr lang="zh-CN" altLang="en-US" dirty="0">
                <a:sym typeface="+mn-ea"/>
              </a:rPr>
              <a:t>，记张量</a:t>
            </a:r>
            <a:r>
              <a:rPr lang="en-US" altLang="zh-CN" dirty="0">
                <a:sym typeface="+mn-ea"/>
              </a:rPr>
              <a:t>a</a:t>
            </a:r>
            <a:r>
              <a:rPr lang="zh-CN" altLang="en-US" dirty="0">
                <a:sym typeface="+mn-ea"/>
              </a:rPr>
              <a:t>的</a:t>
            </a:r>
            <a:r>
              <a:rPr lang="en-US" altLang="zh-CN" dirty="0">
                <a:sym typeface="+mn-ea"/>
              </a:rPr>
              <a:t>shape</a:t>
            </a:r>
            <a:r>
              <a:rPr lang="zh-CN" altLang="en-US" dirty="0">
                <a:sym typeface="+mn-ea"/>
              </a:rPr>
              <a:t>为</a:t>
            </a:r>
            <a:r>
              <a:rPr lang="en-US" altLang="zh-CN" dirty="0">
                <a:sym typeface="+mn-ea"/>
              </a:rPr>
              <a:t>(sa</a:t>
            </a:r>
            <a:r>
              <a:rPr lang="en-US" altLang="zh-CN" baseline="-25000" dirty="0">
                <a:sym typeface="+mn-ea"/>
              </a:rPr>
              <a:t>1</a:t>
            </a:r>
            <a:r>
              <a:rPr lang="en-US" altLang="zh-CN" dirty="0">
                <a:sym typeface="+mn-ea"/>
              </a:rPr>
              <a:t>,sa</a:t>
            </a:r>
            <a:r>
              <a:rPr lang="en-US" altLang="zh-CN" baseline="-25000" dirty="0">
                <a:sym typeface="+mn-ea"/>
              </a:rPr>
              <a:t>2</a:t>
            </a:r>
            <a:r>
              <a:rPr lang="en-US" altLang="zh-CN" dirty="0">
                <a:sym typeface="+mn-ea"/>
              </a:rPr>
              <a:t>...</a:t>
            </a:r>
            <a:r>
              <a:rPr lang="en-US" altLang="zh-CN" dirty="0" err="1">
                <a:sym typeface="+mn-ea"/>
              </a:rPr>
              <a:t>s</a:t>
            </a:r>
            <a:r>
              <a:rPr lang="en-US" altLang="zh-CN" baseline="-25000" dirty="0" err="1">
                <a:sym typeface="+mn-ea"/>
              </a:rPr>
              <a:t>n</a:t>
            </a:r>
            <a:r>
              <a:rPr lang="en-US" altLang="zh-CN" dirty="0">
                <a:sym typeface="+mn-ea"/>
              </a:rPr>
              <a:t>);</a:t>
            </a:r>
            <a:r>
              <a:rPr lang="zh-CN" altLang="en-US" dirty="0">
                <a:sym typeface="+mn-ea"/>
              </a:rPr>
              <a:t>记目标</a:t>
            </a:r>
            <a:r>
              <a:rPr lang="en-US" altLang="zh-CN" dirty="0">
                <a:sym typeface="+mn-ea"/>
              </a:rPr>
              <a:t>shape</a:t>
            </a:r>
            <a:r>
              <a:rPr lang="zh-CN" altLang="en-US" dirty="0">
                <a:sym typeface="+mn-ea"/>
              </a:rPr>
              <a:t>为</a:t>
            </a:r>
            <a:r>
              <a:rPr lang="en-US" altLang="zh-CN" dirty="0">
                <a:sym typeface="+mn-ea"/>
              </a:rPr>
              <a:t>(tar</a:t>
            </a:r>
            <a:r>
              <a:rPr lang="en-US" altLang="zh-CN" baseline="-25000" dirty="0">
                <a:sym typeface="+mn-ea"/>
              </a:rPr>
              <a:t>1</a:t>
            </a:r>
            <a:r>
              <a:rPr lang="en-US" altLang="zh-CN" dirty="0">
                <a:sym typeface="+mn-ea"/>
              </a:rPr>
              <a:t>,tar</a:t>
            </a:r>
            <a:r>
              <a:rPr lang="en-US" altLang="zh-CN" baseline="-25000" dirty="0">
                <a:sym typeface="+mn-ea"/>
              </a:rPr>
              <a:t>2</a:t>
            </a:r>
            <a:r>
              <a:rPr lang="en-US" altLang="zh-CN" dirty="0">
                <a:sym typeface="+mn-ea"/>
              </a:rPr>
              <a:t>...</a:t>
            </a:r>
            <a:r>
              <a:rPr lang="en-US" altLang="zh-CN" dirty="0" err="1">
                <a:sym typeface="+mn-ea"/>
              </a:rPr>
              <a:t>tar</a:t>
            </a:r>
            <a:r>
              <a:rPr lang="en-US" altLang="zh-CN" baseline="-25000" dirty="0" err="1">
                <a:sym typeface="+mn-ea"/>
              </a:rPr>
              <a:t>m</a:t>
            </a:r>
            <a:r>
              <a:rPr lang="en-US" altLang="zh-CN" dirty="0">
                <a:sym typeface="+mn-ea"/>
              </a:rPr>
              <a:t>)</a:t>
            </a:r>
            <a:r>
              <a:rPr lang="zh-CN" altLang="en-US" dirty="0">
                <a:sym typeface="+mn-ea"/>
              </a:rPr>
              <a:t>，</a:t>
            </a:r>
            <a:r>
              <a:rPr lang="en-US" altLang="zh-CN" dirty="0">
                <a:sym typeface="+mn-ea"/>
              </a:rPr>
              <a:t>m&gt;=n;</a:t>
            </a:r>
          </a:p>
          <a:p>
            <a:r>
              <a:rPr lang="zh-CN" altLang="en-US" dirty="0">
                <a:sym typeface="+mn-ea"/>
              </a:rPr>
              <a:t>则在张量</a:t>
            </a:r>
            <a:r>
              <a:rPr lang="en-US" altLang="zh-CN" dirty="0">
                <a:sym typeface="+mn-ea"/>
              </a:rPr>
              <a:t>a</a:t>
            </a:r>
            <a:r>
              <a:rPr lang="zh-CN" altLang="en-US" dirty="0">
                <a:sym typeface="+mn-ea"/>
              </a:rPr>
              <a:t>的最外层补若干个</a:t>
            </a:r>
            <a:r>
              <a:rPr lang="en-US" altLang="zh-CN" dirty="0">
                <a:sym typeface="+mn-ea"/>
              </a:rPr>
              <a:t>[[[...]]]</a:t>
            </a:r>
            <a:r>
              <a:rPr lang="zh-CN" altLang="en-US" dirty="0">
                <a:sym typeface="+mn-ea"/>
              </a:rPr>
              <a:t>，即在张量</a:t>
            </a:r>
            <a:r>
              <a:rPr lang="en-US" altLang="zh-CN" dirty="0">
                <a:sym typeface="+mn-ea"/>
              </a:rPr>
              <a:t>a</a:t>
            </a:r>
            <a:r>
              <a:rPr lang="zh-CN" altLang="en-US" dirty="0">
                <a:sym typeface="+mn-ea"/>
              </a:rPr>
              <a:t>的</a:t>
            </a:r>
            <a:r>
              <a:rPr lang="en-US" altLang="zh-CN" dirty="0">
                <a:sym typeface="+mn-ea"/>
              </a:rPr>
              <a:t>shape</a:t>
            </a:r>
            <a:r>
              <a:rPr lang="zh-CN" altLang="en-US" dirty="0">
                <a:solidFill>
                  <a:srgbClr val="FF0000"/>
                </a:solidFill>
                <a:sym typeface="+mn-ea"/>
              </a:rPr>
              <a:t>最高维补充若干个</a:t>
            </a:r>
            <a:r>
              <a:rPr lang="en-US" altLang="zh-CN" dirty="0">
                <a:solidFill>
                  <a:srgbClr val="FF0000"/>
                </a:solidFill>
                <a:sym typeface="+mn-ea"/>
              </a:rPr>
              <a:t>1</a:t>
            </a:r>
            <a:r>
              <a:rPr lang="zh-CN" altLang="en-US" dirty="0">
                <a:sym typeface="+mn-ea"/>
              </a:rPr>
              <a:t>，使得张量</a:t>
            </a:r>
            <a:r>
              <a:rPr lang="en-US" altLang="zh-CN" dirty="0">
                <a:sym typeface="+mn-ea"/>
              </a:rPr>
              <a:t>a</a:t>
            </a:r>
            <a:r>
              <a:rPr lang="zh-CN" altLang="en-US" dirty="0">
                <a:sym typeface="+mn-ea"/>
              </a:rPr>
              <a:t>的维度成为</a:t>
            </a:r>
            <a:r>
              <a:rPr lang="en-US" altLang="zh-CN" dirty="0">
                <a:sym typeface="+mn-ea"/>
              </a:rPr>
              <a:t>m</a:t>
            </a:r>
            <a:r>
              <a:rPr lang="zh-CN" altLang="en-US" dirty="0">
                <a:sym typeface="+mn-ea"/>
              </a:rPr>
              <a:t>，其余操作与同维度的张量广播</a:t>
            </a:r>
            <a:r>
              <a:rPr lang="zh-CN" altLang="en-US" dirty="0">
                <a:solidFill>
                  <a:srgbClr val="FF0000"/>
                </a:solidFill>
                <a:sym typeface="+mn-ea"/>
              </a:rPr>
              <a:t>相同</a:t>
            </a:r>
            <a:r>
              <a:rPr lang="zh-CN" altLang="en-US" dirty="0">
                <a:sym typeface="+mn-ea"/>
              </a:rPr>
              <a:t>。</a:t>
            </a:r>
            <a:endParaRPr lang="en-US" altLang="zh-CN" dirty="0">
              <a:sym typeface="+mn-ea"/>
            </a:endParaRPr>
          </a:p>
          <a:p>
            <a:endParaRPr lang="zh-CN" altLang="en-US" dirty="0">
              <a:sym typeface="+mn-ea"/>
            </a:endParaRP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35" y="170180"/>
            <a:ext cx="560070" cy="420370"/>
            <a:chOff x="-1" y="268"/>
            <a:chExt cx="882" cy="662"/>
          </a:xfrm>
        </p:grpSpPr>
        <p:sp>
          <p:nvSpPr>
            <p:cNvPr id="2" name="任意多边形 1"/>
            <p:cNvSpPr/>
            <p:nvPr/>
          </p:nvSpPr>
          <p:spPr>
            <a:xfrm>
              <a:off x="-1" y="294"/>
              <a:ext cx="882" cy="63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882" h="636">
                  <a:moveTo>
                    <a:pt x="0" y="0"/>
                  </a:moveTo>
                  <a:lnTo>
                    <a:pt x="882" y="0"/>
                  </a:lnTo>
                  <a:lnTo>
                    <a:pt x="723" y="636"/>
                  </a:lnTo>
                  <a:lnTo>
                    <a:pt x="0" y="636"/>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平行四边形 3"/>
            <p:cNvSpPr/>
            <p:nvPr/>
          </p:nvSpPr>
          <p:spPr>
            <a:xfrm>
              <a:off x="240" y="268"/>
              <a:ext cx="425" cy="662"/>
            </a:xfrm>
            <a:prstGeom prst="parallelogram">
              <a:avLst>
                <a:gd name="adj" fmla="val 40235"/>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86740" y="108585"/>
            <a:ext cx="1929130" cy="429895"/>
          </a:xfrm>
          <a:prstGeom prst="rect">
            <a:avLst/>
          </a:prstGeom>
          <a:noFill/>
        </p:spPr>
        <p:txBody>
          <a:bodyPr wrap="square" rtlCol="0">
            <a:spAutoFit/>
          </a:bodyPr>
          <a:lstStyle/>
          <a:p>
            <a:pPr algn="dist">
              <a:lnSpc>
                <a:spcPct val="110000"/>
              </a:lnSpc>
            </a:pPr>
            <a:r>
              <a:rPr lang="en-US" altLang="zh-CN"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tensor</a:t>
            </a:r>
            <a:r>
              <a:rPr lang="zh-CN" altLang="en-US"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的操作</a:t>
            </a:r>
          </a:p>
        </p:txBody>
      </p:sp>
      <p:sp>
        <p:nvSpPr>
          <p:cNvPr id="5" name="文本框 4"/>
          <p:cNvSpPr txBox="1"/>
          <p:nvPr/>
        </p:nvSpPr>
        <p:spPr>
          <a:xfrm>
            <a:off x="316865" y="590550"/>
            <a:ext cx="3684905" cy="368300"/>
          </a:xfrm>
          <a:prstGeom prst="rect">
            <a:avLst/>
          </a:prstGeom>
          <a:noFill/>
        </p:spPr>
        <p:txBody>
          <a:bodyPr wrap="square" rtlCol="0">
            <a:spAutoFit/>
          </a:bodyPr>
          <a:lstStyle/>
          <a:p>
            <a:r>
              <a:rPr lang="en-US" altLang="zh-CN"/>
              <a:t>tensor</a:t>
            </a:r>
            <a:r>
              <a:rPr lang="zh-CN" altLang="en-US"/>
              <a:t>中的广播：</a:t>
            </a:r>
          </a:p>
        </p:txBody>
      </p:sp>
      <p:sp>
        <p:nvSpPr>
          <p:cNvPr id="3" name="文本框 2"/>
          <p:cNvSpPr txBox="1"/>
          <p:nvPr/>
        </p:nvSpPr>
        <p:spPr>
          <a:xfrm>
            <a:off x="422275" y="1559560"/>
            <a:ext cx="2540000" cy="2861310"/>
          </a:xfrm>
          <a:prstGeom prst="rect">
            <a:avLst/>
          </a:prstGeom>
          <a:noFill/>
        </p:spPr>
        <p:txBody>
          <a:bodyPr wrap="square" rtlCol="0" anchor="t">
            <a:spAutoFit/>
          </a:bodyPr>
          <a:lstStyle/>
          <a:p>
            <a:r>
              <a:rPr lang="zh-CN" altLang="en-US"/>
              <a:t>import torch</a:t>
            </a:r>
          </a:p>
          <a:p>
            <a:r>
              <a:rPr lang="zh-CN" altLang="en-US"/>
              <a:t>a = torch.randn(2,1,4,1)</a:t>
            </a:r>
          </a:p>
          <a:p>
            <a:r>
              <a:rPr lang="zh-CN" altLang="en-US"/>
              <a:t>b = a.expand(2,1,4,5)</a:t>
            </a:r>
          </a:p>
          <a:p>
            <a:r>
              <a:rPr lang="zh-CN" altLang="en-US"/>
              <a:t>c = b.expand(2,3,4,5)</a:t>
            </a:r>
          </a:p>
          <a:p>
            <a:r>
              <a:rPr lang="zh-CN" altLang="en-US"/>
              <a:t>print(a.shape)</a:t>
            </a:r>
          </a:p>
          <a:p>
            <a:r>
              <a:rPr lang="zh-CN" altLang="en-US"/>
              <a:t>print(a)</a:t>
            </a:r>
          </a:p>
          <a:p>
            <a:r>
              <a:rPr lang="zh-CN" altLang="en-US"/>
              <a:t>print(b.shape)</a:t>
            </a:r>
          </a:p>
          <a:p>
            <a:r>
              <a:rPr lang="zh-CN" altLang="en-US"/>
              <a:t>print(b)</a:t>
            </a:r>
          </a:p>
          <a:p>
            <a:r>
              <a:rPr lang="zh-CN" altLang="en-US"/>
              <a:t>print(c.shape)</a:t>
            </a:r>
          </a:p>
          <a:p>
            <a:r>
              <a:rPr lang="zh-CN" altLang="en-US"/>
              <a:t>print(c)</a:t>
            </a:r>
          </a:p>
        </p:txBody>
      </p:sp>
      <p:pic>
        <p:nvPicPr>
          <p:cNvPr id="6" name="图片 5" descr="截屏2021-06-06 下午8.21.44"/>
          <p:cNvPicPr>
            <a:picLocks noChangeAspect="1"/>
          </p:cNvPicPr>
          <p:nvPr/>
        </p:nvPicPr>
        <p:blipFill>
          <a:blip r:embed="rId3"/>
          <a:stretch>
            <a:fillRect/>
          </a:stretch>
        </p:blipFill>
        <p:spPr>
          <a:xfrm>
            <a:off x="3251835" y="0"/>
            <a:ext cx="3851910" cy="6757035"/>
          </a:xfrm>
          <a:prstGeom prst="rect">
            <a:avLst/>
          </a:prstGeom>
        </p:spPr>
      </p:pic>
      <p:sp>
        <p:nvSpPr>
          <p:cNvPr id="7" name="文本框 6"/>
          <p:cNvSpPr txBox="1"/>
          <p:nvPr/>
        </p:nvSpPr>
        <p:spPr>
          <a:xfrm>
            <a:off x="7036012" y="380365"/>
            <a:ext cx="4468495" cy="3416320"/>
          </a:xfrm>
          <a:prstGeom prst="rect">
            <a:avLst/>
          </a:prstGeom>
          <a:noFill/>
        </p:spPr>
        <p:txBody>
          <a:bodyPr wrap="square" rtlCol="0">
            <a:spAutoFit/>
          </a:bodyPr>
          <a:lstStyle/>
          <a:p>
            <a:r>
              <a:rPr lang="zh-CN" altLang="en-US" dirty="0"/>
              <a:t>若张量</a:t>
            </a:r>
            <a:r>
              <a:rPr lang="en-US" altLang="zh-CN" dirty="0"/>
              <a:t>b</a:t>
            </a:r>
            <a:r>
              <a:rPr lang="zh-CN" altLang="en-US" dirty="0"/>
              <a:t>是张量</a:t>
            </a:r>
            <a:r>
              <a:rPr lang="en-US" altLang="zh-CN" dirty="0"/>
              <a:t>a</a:t>
            </a:r>
            <a:r>
              <a:rPr lang="zh-CN" altLang="en-US" dirty="0"/>
              <a:t>的同维度广播，</a:t>
            </a:r>
          </a:p>
          <a:p>
            <a:r>
              <a:rPr lang="zh-CN" altLang="en-US" dirty="0"/>
              <a:t>根据定义显然有：</a:t>
            </a:r>
            <a:endParaRPr lang="en-US" altLang="zh-CN" dirty="0"/>
          </a:p>
          <a:p>
            <a:r>
              <a:rPr lang="zh-CN" altLang="en-US" dirty="0"/>
              <a:t>对于张量</a:t>
            </a:r>
            <a:r>
              <a:rPr lang="en-US" altLang="zh-CN" dirty="0"/>
              <a:t>b</a:t>
            </a:r>
            <a:r>
              <a:rPr lang="zh-CN" altLang="en-US" dirty="0"/>
              <a:t>中的任意一个元素，</a:t>
            </a:r>
          </a:p>
          <a:p>
            <a:r>
              <a:rPr lang="en-US" altLang="zh-CN" dirty="0"/>
              <a:t>b(l</a:t>
            </a:r>
            <a:r>
              <a:rPr lang="en-US" altLang="zh-CN" baseline="-25000" dirty="0"/>
              <a:t>1</a:t>
            </a:r>
            <a:r>
              <a:rPr lang="en-US" altLang="zh-CN" dirty="0"/>
              <a:t>,l</a:t>
            </a:r>
            <a:r>
              <a:rPr lang="en-US" altLang="zh-CN" baseline="-25000" dirty="0"/>
              <a:t>2</a:t>
            </a:r>
            <a:r>
              <a:rPr lang="en-US" altLang="zh-CN" dirty="0"/>
              <a:t>...l</a:t>
            </a:r>
            <a:r>
              <a:rPr lang="en-US" altLang="zh-CN" baseline="-25000" dirty="0"/>
              <a:t>n</a:t>
            </a:r>
            <a:r>
              <a:rPr lang="en-US" altLang="zh-CN" dirty="0"/>
              <a:t>) = a(mask .* (l</a:t>
            </a:r>
            <a:r>
              <a:rPr lang="en-US" altLang="zh-CN" baseline="-25000" dirty="0"/>
              <a:t>1</a:t>
            </a:r>
            <a:r>
              <a:rPr lang="en-US" altLang="zh-CN" dirty="0"/>
              <a:t>,l</a:t>
            </a:r>
            <a:r>
              <a:rPr lang="en-US" altLang="zh-CN" baseline="-25000" dirty="0"/>
              <a:t>2</a:t>
            </a:r>
            <a:r>
              <a:rPr lang="en-US" altLang="zh-CN" dirty="0"/>
              <a:t>...l</a:t>
            </a:r>
            <a:r>
              <a:rPr lang="en-US" altLang="zh-CN" baseline="-25000" dirty="0"/>
              <a:t>n</a:t>
            </a:r>
            <a:r>
              <a:rPr lang="en-US" altLang="zh-CN" dirty="0"/>
              <a:t>))   -----  </a:t>
            </a:r>
            <a:r>
              <a:rPr lang="zh-CN" altLang="en-US" dirty="0"/>
              <a:t>①</a:t>
            </a:r>
            <a:endParaRPr lang="en-US" altLang="zh-CN" dirty="0"/>
          </a:p>
          <a:p>
            <a:r>
              <a:rPr lang="zh-CN" altLang="en-US" dirty="0">
                <a:sym typeface="+mn-ea"/>
              </a:rPr>
              <a:t>其中</a:t>
            </a:r>
            <a:r>
              <a:rPr lang="en-US" altLang="zh-CN" dirty="0" err="1">
                <a:sym typeface="+mn-ea"/>
              </a:rPr>
              <a:t>mask</a:t>
            </a:r>
            <a:r>
              <a:rPr lang="en-US" altLang="zh-CN" baseline="-25000" dirty="0" err="1">
                <a:sym typeface="+mn-ea"/>
              </a:rPr>
              <a:t>i</a:t>
            </a:r>
            <a:r>
              <a:rPr lang="en-US" altLang="zh-CN" baseline="-25000" dirty="0">
                <a:sym typeface="+mn-ea"/>
              </a:rPr>
              <a:t> </a:t>
            </a:r>
            <a:r>
              <a:rPr lang="en-US" altLang="zh-CN" dirty="0">
                <a:sym typeface="+mn-ea"/>
              </a:rPr>
              <a:t> = (</a:t>
            </a:r>
            <a:r>
              <a:rPr lang="en-US" altLang="zh-CN" dirty="0" err="1">
                <a:sym typeface="+mn-ea"/>
              </a:rPr>
              <a:t>sa</a:t>
            </a:r>
            <a:r>
              <a:rPr lang="en-US" altLang="zh-CN" baseline="-25000" dirty="0" err="1">
                <a:sym typeface="+mn-ea"/>
              </a:rPr>
              <a:t>i</a:t>
            </a:r>
            <a:r>
              <a:rPr lang="en-US" altLang="zh-CN" dirty="0">
                <a:sym typeface="+mn-ea"/>
              </a:rPr>
              <a:t> == </a:t>
            </a:r>
            <a:r>
              <a:rPr lang="en-US" altLang="zh-CN" dirty="0" err="1">
                <a:sym typeface="+mn-ea"/>
              </a:rPr>
              <a:t>sb</a:t>
            </a:r>
            <a:r>
              <a:rPr lang="en-US" altLang="zh-CN" baseline="-25000" dirty="0" err="1">
                <a:sym typeface="+mn-ea"/>
              </a:rPr>
              <a:t>i</a:t>
            </a:r>
            <a:r>
              <a:rPr lang="en-US" altLang="zh-CN" dirty="0">
                <a:sym typeface="+mn-ea"/>
              </a:rPr>
              <a:t>)     (</a:t>
            </a:r>
            <a:r>
              <a:rPr lang="en-US" altLang="zh-CN" dirty="0" err="1">
                <a:sym typeface="+mn-ea"/>
              </a:rPr>
              <a:t>i</a:t>
            </a:r>
            <a:r>
              <a:rPr lang="en-US" altLang="zh-CN" dirty="0">
                <a:sym typeface="+mn-ea"/>
              </a:rPr>
              <a:t> = 1,2,…,n)</a:t>
            </a:r>
          </a:p>
          <a:p>
            <a:r>
              <a:rPr lang="en-US" altLang="zh-CN" dirty="0"/>
              <a:t>.* </a:t>
            </a:r>
            <a:r>
              <a:rPr lang="zh-CN" altLang="en-US" dirty="0"/>
              <a:t>为对应位置相乘。</a:t>
            </a:r>
            <a:endParaRPr lang="en-US" altLang="zh-CN" dirty="0"/>
          </a:p>
          <a:p>
            <a:endParaRPr lang="en-US" altLang="zh-CN" dirty="0"/>
          </a:p>
          <a:p>
            <a:r>
              <a:rPr lang="zh-CN" altLang="en-US" dirty="0"/>
              <a:t>今后在证明张量</a:t>
            </a:r>
            <a:r>
              <a:rPr lang="en-US" altLang="zh-CN" dirty="0"/>
              <a:t>b</a:t>
            </a:r>
            <a:r>
              <a:rPr lang="zh-CN" altLang="en-US" dirty="0"/>
              <a:t>是张量</a:t>
            </a:r>
            <a:r>
              <a:rPr lang="en-US" altLang="zh-CN" dirty="0"/>
              <a:t>a</a:t>
            </a:r>
            <a:r>
              <a:rPr lang="zh-CN" altLang="en-US" dirty="0"/>
              <a:t>的广播时，首先考察张量</a:t>
            </a:r>
            <a:r>
              <a:rPr lang="en-US" altLang="zh-CN" dirty="0"/>
              <a:t>b</a:t>
            </a:r>
            <a:r>
              <a:rPr lang="zh-CN" altLang="en-US" dirty="0"/>
              <a:t>在</a:t>
            </a:r>
            <a:r>
              <a:rPr lang="en-US" altLang="zh-CN" dirty="0"/>
              <a:t>shape</a:t>
            </a:r>
            <a:r>
              <a:rPr lang="zh-CN" altLang="en-US" dirty="0"/>
              <a:t>上满足是张量</a:t>
            </a:r>
            <a:r>
              <a:rPr lang="en-US" altLang="zh-CN" dirty="0"/>
              <a:t>a</a:t>
            </a:r>
            <a:r>
              <a:rPr lang="zh-CN" altLang="en-US" dirty="0"/>
              <a:t>广播的条件。其次考察张量</a:t>
            </a:r>
            <a:r>
              <a:rPr lang="en-US" altLang="zh-CN" dirty="0"/>
              <a:t>b</a:t>
            </a:r>
            <a:r>
              <a:rPr lang="zh-CN" altLang="en-US" dirty="0"/>
              <a:t>中的元素值。</a:t>
            </a:r>
            <a:endParaRPr lang="en-US" altLang="zh-CN" dirty="0"/>
          </a:p>
          <a:p>
            <a:r>
              <a:rPr lang="zh-CN" altLang="en-US" dirty="0"/>
              <a:t>若张量</a:t>
            </a:r>
            <a:r>
              <a:rPr lang="en-US" altLang="zh-CN" dirty="0"/>
              <a:t>b</a:t>
            </a:r>
            <a:r>
              <a:rPr lang="zh-CN" altLang="en-US" dirty="0"/>
              <a:t>中的任意一个元素均满足上面的①式，则可以说张量</a:t>
            </a:r>
            <a:r>
              <a:rPr lang="en-US" altLang="zh-CN" dirty="0"/>
              <a:t>b</a:t>
            </a:r>
            <a:r>
              <a:rPr lang="zh-CN" altLang="en-US" dirty="0"/>
              <a:t>是张量</a:t>
            </a:r>
            <a:r>
              <a:rPr lang="en-US" altLang="zh-CN" dirty="0"/>
              <a:t>a</a:t>
            </a:r>
            <a:r>
              <a:rPr lang="zh-CN" altLang="en-US" dirty="0"/>
              <a:t>的一种广播。</a:t>
            </a:r>
            <a:endParaRPr lang="en-US" altLang="zh-CN" dirty="0"/>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9382" y="157942"/>
            <a:ext cx="3599411" cy="422680"/>
          </a:xfrm>
          <a:prstGeom prst="rect">
            <a:avLst/>
          </a:prstGeom>
          <a:noFill/>
        </p:spPr>
        <p:txBody>
          <a:bodyPr wrap="square" rtlCol="0">
            <a:spAutoFit/>
          </a:bodyPr>
          <a:lstStyle/>
          <a:p>
            <a:pPr algn="dist">
              <a:lnSpc>
                <a:spcPct val="110000"/>
              </a:lnSpc>
            </a:pPr>
            <a:r>
              <a:rPr lang="zh-CN" altLang="en-US"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rPr>
              <a:t>悬疑篇之  广播 </a:t>
            </a:r>
            <a:r>
              <a:rPr lang="en-US" altLang="zh-CN"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rPr>
              <a:t>(expand) </a:t>
            </a:r>
            <a:endParaRPr lang="zh-CN" altLang="en-US"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endParaRPr>
          </a:p>
        </p:txBody>
      </p:sp>
      <p:sp>
        <p:nvSpPr>
          <p:cNvPr id="7" name="矩形 6"/>
          <p:cNvSpPr/>
          <p:nvPr/>
        </p:nvSpPr>
        <p:spPr>
          <a:xfrm>
            <a:off x="249382" y="798127"/>
            <a:ext cx="5145578" cy="3416320"/>
          </a:xfrm>
          <a:prstGeom prst="rect">
            <a:avLst/>
          </a:prstGeom>
        </p:spPr>
        <p:txBody>
          <a:bodyPr wrap="square">
            <a:spAutoFit/>
          </a:bodyPr>
          <a:lstStyle/>
          <a:p>
            <a:r>
              <a:rPr lang="en-US" altLang="zh-CN" dirty="0">
                <a:solidFill>
                  <a:schemeClr val="tx1">
                    <a:lumMod val="50000"/>
                    <a:lumOff val="50000"/>
                  </a:schemeClr>
                </a:solidFill>
              </a:rPr>
              <a:t>import torch</a:t>
            </a:r>
          </a:p>
          <a:p>
            <a:r>
              <a:rPr lang="en-US" altLang="zh-CN" dirty="0">
                <a:solidFill>
                  <a:schemeClr val="tx1">
                    <a:lumMod val="50000"/>
                    <a:lumOff val="50000"/>
                  </a:schemeClr>
                </a:solidFill>
              </a:rPr>
              <a:t>a = </a:t>
            </a:r>
            <a:r>
              <a:rPr lang="en-US" altLang="zh-CN" dirty="0" err="1">
                <a:solidFill>
                  <a:schemeClr val="tx1">
                    <a:lumMod val="50000"/>
                    <a:lumOff val="50000"/>
                  </a:schemeClr>
                </a:solidFill>
              </a:rPr>
              <a:t>torch.randn</a:t>
            </a:r>
            <a:r>
              <a:rPr lang="en-US" altLang="zh-CN" dirty="0">
                <a:solidFill>
                  <a:schemeClr val="tx1">
                    <a:lumMod val="50000"/>
                    <a:lumOff val="50000"/>
                  </a:schemeClr>
                </a:solidFill>
              </a:rPr>
              <a:t>(2, 1, 4, 1)</a:t>
            </a:r>
          </a:p>
          <a:p>
            <a:r>
              <a:rPr lang="en-US" altLang="zh-CN" dirty="0">
                <a:solidFill>
                  <a:schemeClr val="tx1">
                    <a:lumMod val="50000"/>
                    <a:lumOff val="50000"/>
                  </a:schemeClr>
                </a:solidFill>
              </a:rPr>
              <a:t>print("a shape:", list(</a:t>
            </a:r>
            <a:r>
              <a:rPr lang="en-US" altLang="zh-CN" dirty="0" err="1">
                <a:solidFill>
                  <a:schemeClr val="tx1">
                    <a:lumMod val="50000"/>
                    <a:lumOff val="50000"/>
                  </a:schemeClr>
                </a:solidFill>
              </a:rPr>
              <a:t>a.shape</a:t>
            </a:r>
            <a:r>
              <a:rPr lang="en-US" altLang="zh-CN" dirty="0">
                <a:solidFill>
                  <a:schemeClr val="tx1">
                    <a:lumMod val="50000"/>
                    <a:lumOff val="50000"/>
                  </a:schemeClr>
                </a:solidFill>
              </a:rPr>
              <a:t>))</a:t>
            </a:r>
          </a:p>
          <a:p>
            <a:r>
              <a:rPr lang="en-US" altLang="zh-CN" dirty="0">
                <a:solidFill>
                  <a:schemeClr val="tx1">
                    <a:lumMod val="50000"/>
                    <a:lumOff val="50000"/>
                  </a:schemeClr>
                </a:solidFill>
              </a:rPr>
              <a:t>print("a stride:", </a:t>
            </a:r>
            <a:r>
              <a:rPr lang="en-US" altLang="zh-CN" dirty="0" err="1">
                <a:solidFill>
                  <a:schemeClr val="tx1">
                    <a:lumMod val="50000"/>
                    <a:lumOff val="50000"/>
                  </a:schemeClr>
                </a:solidFill>
              </a:rPr>
              <a:t>a.stride</a:t>
            </a:r>
            <a:r>
              <a:rPr lang="en-US" altLang="zh-CN" dirty="0">
                <a:solidFill>
                  <a:schemeClr val="tx1">
                    <a:lumMod val="50000"/>
                    <a:lumOff val="50000"/>
                  </a:schemeClr>
                </a:solidFill>
              </a:rPr>
              <a:t>())</a:t>
            </a:r>
          </a:p>
          <a:p>
            <a:r>
              <a:rPr lang="en-US" altLang="zh-CN" dirty="0">
                <a:solidFill>
                  <a:schemeClr val="tx1">
                    <a:lumMod val="50000"/>
                    <a:lumOff val="50000"/>
                  </a:schemeClr>
                </a:solidFill>
              </a:rPr>
              <a:t>print("a offset:", </a:t>
            </a:r>
            <a:r>
              <a:rPr lang="en-US" altLang="zh-CN" dirty="0" err="1">
                <a:solidFill>
                  <a:schemeClr val="tx1">
                    <a:lumMod val="50000"/>
                    <a:lumOff val="50000"/>
                  </a:schemeClr>
                </a:solidFill>
              </a:rPr>
              <a:t>a.storage_offset</a:t>
            </a:r>
            <a:r>
              <a:rPr lang="en-US" altLang="zh-CN" dirty="0">
                <a:solidFill>
                  <a:schemeClr val="tx1">
                    <a:lumMod val="50000"/>
                    <a:lumOff val="50000"/>
                  </a:schemeClr>
                </a:solidFill>
              </a:rPr>
              <a:t>())</a:t>
            </a:r>
          </a:p>
          <a:p>
            <a:r>
              <a:rPr lang="en-US" altLang="zh-CN" dirty="0">
                <a:solidFill>
                  <a:schemeClr val="tx1">
                    <a:lumMod val="50000"/>
                    <a:lumOff val="50000"/>
                  </a:schemeClr>
                </a:solidFill>
              </a:rPr>
              <a:t>b = </a:t>
            </a:r>
            <a:r>
              <a:rPr lang="en-US" altLang="zh-CN" dirty="0" err="1">
                <a:solidFill>
                  <a:schemeClr val="tx1">
                    <a:lumMod val="50000"/>
                    <a:lumOff val="50000"/>
                  </a:schemeClr>
                </a:solidFill>
              </a:rPr>
              <a:t>a.expand</a:t>
            </a:r>
            <a:r>
              <a:rPr lang="en-US" altLang="zh-CN" dirty="0">
                <a:solidFill>
                  <a:schemeClr val="tx1">
                    <a:lumMod val="50000"/>
                    <a:lumOff val="50000"/>
                  </a:schemeClr>
                </a:solidFill>
              </a:rPr>
              <a:t>((2, 3, 4, 5))</a:t>
            </a:r>
          </a:p>
          <a:p>
            <a:r>
              <a:rPr lang="en-US" altLang="zh-CN" dirty="0">
                <a:solidFill>
                  <a:schemeClr val="tx1">
                    <a:lumMod val="50000"/>
                    <a:lumOff val="50000"/>
                  </a:schemeClr>
                </a:solidFill>
              </a:rPr>
              <a:t>print("b shape:", list(</a:t>
            </a:r>
            <a:r>
              <a:rPr lang="en-US" altLang="zh-CN" dirty="0" err="1">
                <a:solidFill>
                  <a:schemeClr val="tx1">
                    <a:lumMod val="50000"/>
                    <a:lumOff val="50000"/>
                  </a:schemeClr>
                </a:solidFill>
              </a:rPr>
              <a:t>b.shape</a:t>
            </a:r>
            <a:r>
              <a:rPr lang="en-US" altLang="zh-CN" dirty="0">
                <a:solidFill>
                  <a:schemeClr val="tx1">
                    <a:lumMod val="50000"/>
                    <a:lumOff val="50000"/>
                  </a:schemeClr>
                </a:solidFill>
              </a:rPr>
              <a:t>))</a:t>
            </a:r>
          </a:p>
          <a:p>
            <a:r>
              <a:rPr lang="en-US" altLang="zh-CN" dirty="0">
                <a:solidFill>
                  <a:schemeClr val="tx1">
                    <a:lumMod val="50000"/>
                    <a:lumOff val="50000"/>
                  </a:schemeClr>
                </a:solidFill>
              </a:rPr>
              <a:t>print("b stride:", </a:t>
            </a:r>
            <a:r>
              <a:rPr lang="en-US" altLang="zh-CN" dirty="0" err="1">
                <a:solidFill>
                  <a:schemeClr val="tx1">
                    <a:lumMod val="50000"/>
                    <a:lumOff val="50000"/>
                  </a:schemeClr>
                </a:solidFill>
              </a:rPr>
              <a:t>b.stride</a:t>
            </a:r>
            <a:r>
              <a:rPr lang="en-US" altLang="zh-CN" dirty="0">
                <a:solidFill>
                  <a:schemeClr val="tx1">
                    <a:lumMod val="50000"/>
                    <a:lumOff val="50000"/>
                  </a:schemeClr>
                </a:solidFill>
              </a:rPr>
              <a:t>())</a:t>
            </a:r>
          </a:p>
          <a:p>
            <a:r>
              <a:rPr lang="en-US" altLang="zh-CN" dirty="0">
                <a:solidFill>
                  <a:schemeClr val="tx1">
                    <a:lumMod val="50000"/>
                    <a:lumOff val="50000"/>
                  </a:schemeClr>
                </a:solidFill>
              </a:rPr>
              <a:t>print("b offset:",</a:t>
            </a:r>
            <a:r>
              <a:rPr lang="en-US" altLang="zh-CN" dirty="0" err="1">
                <a:solidFill>
                  <a:schemeClr val="tx1">
                    <a:lumMod val="50000"/>
                    <a:lumOff val="50000"/>
                  </a:schemeClr>
                </a:solidFill>
              </a:rPr>
              <a:t>b.storage_offset</a:t>
            </a:r>
            <a:r>
              <a:rPr lang="en-US" altLang="zh-CN" dirty="0">
                <a:solidFill>
                  <a:schemeClr val="tx1">
                    <a:lumMod val="50000"/>
                    <a:lumOff val="50000"/>
                  </a:schemeClr>
                </a:solidFill>
              </a:rPr>
              <a:t>())</a:t>
            </a:r>
          </a:p>
          <a:p>
            <a:r>
              <a:rPr lang="en-US" altLang="zh-CN" dirty="0" err="1">
                <a:solidFill>
                  <a:schemeClr val="tx1">
                    <a:lumMod val="50000"/>
                    <a:lumOff val="50000"/>
                  </a:schemeClr>
                </a:solidFill>
              </a:rPr>
              <a:t>a_ptr</a:t>
            </a:r>
            <a:r>
              <a:rPr lang="en-US" altLang="zh-CN" dirty="0">
                <a:solidFill>
                  <a:schemeClr val="tx1">
                    <a:lumMod val="50000"/>
                    <a:lumOff val="50000"/>
                  </a:schemeClr>
                </a:solidFill>
              </a:rPr>
              <a:t> = </a:t>
            </a:r>
            <a:r>
              <a:rPr lang="en-US" altLang="zh-CN" dirty="0" err="1">
                <a:solidFill>
                  <a:schemeClr val="tx1">
                    <a:lumMod val="50000"/>
                    <a:lumOff val="50000"/>
                  </a:schemeClr>
                </a:solidFill>
              </a:rPr>
              <a:t>a.storage</a:t>
            </a:r>
            <a:r>
              <a:rPr lang="en-US" altLang="zh-CN" dirty="0">
                <a:solidFill>
                  <a:schemeClr val="tx1">
                    <a:lumMod val="50000"/>
                    <a:lumOff val="50000"/>
                  </a:schemeClr>
                </a:solidFill>
              </a:rPr>
              <a:t>().</a:t>
            </a:r>
            <a:r>
              <a:rPr lang="en-US" altLang="zh-CN" dirty="0" err="1">
                <a:solidFill>
                  <a:schemeClr val="tx1">
                    <a:lumMod val="50000"/>
                    <a:lumOff val="50000"/>
                  </a:schemeClr>
                </a:solidFill>
              </a:rPr>
              <a:t>data_ptr</a:t>
            </a:r>
            <a:r>
              <a:rPr lang="en-US" altLang="zh-CN" dirty="0">
                <a:solidFill>
                  <a:schemeClr val="tx1">
                    <a:lumMod val="50000"/>
                    <a:lumOff val="50000"/>
                  </a:schemeClr>
                </a:solidFill>
              </a:rPr>
              <a:t>()</a:t>
            </a:r>
          </a:p>
          <a:p>
            <a:r>
              <a:rPr lang="en-US" altLang="zh-CN" dirty="0" err="1">
                <a:solidFill>
                  <a:schemeClr val="tx1">
                    <a:lumMod val="50000"/>
                    <a:lumOff val="50000"/>
                  </a:schemeClr>
                </a:solidFill>
              </a:rPr>
              <a:t>b_ptr</a:t>
            </a:r>
            <a:r>
              <a:rPr lang="en-US" altLang="zh-CN" dirty="0">
                <a:solidFill>
                  <a:schemeClr val="tx1">
                    <a:lumMod val="50000"/>
                    <a:lumOff val="50000"/>
                  </a:schemeClr>
                </a:solidFill>
              </a:rPr>
              <a:t> = </a:t>
            </a:r>
            <a:r>
              <a:rPr lang="en-US" altLang="zh-CN" dirty="0" err="1">
                <a:solidFill>
                  <a:schemeClr val="tx1">
                    <a:lumMod val="50000"/>
                    <a:lumOff val="50000"/>
                  </a:schemeClr>
                </a:solidFill>
              </a:rPr>
              <a:t>b.storage</a:t>
            </a:r>
            <a:r>
              <a:rPr lang="en-US" altLang="zh-CN" dirty="0">
                <a:solidFill>
                  <a:schemeClr val="tx1">
                    <a:lumMod val="50000"/>
                    <a:lumOff val="50000"/>
                  </a:schemeClr>
                </a:solidFill>
              </a:rPr>
              <a:t>().</a:t>
            </a:r>
            <a:r>
              <a:rPr lang="en-US" altLang="zh-CN" dirty="0" err="1">
                <a:solidFill>
                  <a:schemeClr val="tx1">
                    <a:lumMod val="50000"/>
                    <a:lumOff val="50000"/>
                  </a:schemeClr>
                </a:solidFill>
              </a:rPr>
              <a:t>data_ptr</a:t>
            </a:r>
            <a:r>
              <a:rPr lang="en-US" altLang="zh-CN" dirty="0">
                <a:solidFill>
                  <a:schemeClr val="tx1">
                    <a:lumMod val="50000"/>
                    <a:lumOff val="50000"/>
                  </a:schemeClr>
                </a:solidFill>
              </a:rPr>
              <a:t>()</a:t>
            </a:r>
          </a:p>
          <a:p>
            <a:r>
              <a:rPr lang="en-US" altLang="zh-CN" dirty="0">
                <a:solidFill>
                  <a:schemeClr val="tx1">
                    <a:lumMod val="50000"/>
                    <a:lumOff val="50000"/>
                  </a:schemeClr>
                </a:solidFill>
              </a:rPr>
              <a:t>print("</a:t>
            </a:r>
            <a:r>
              <a:rPr lang="en-US" altLang="zh-CN" dirty="0" err="1">
                <a:solidFill>
                  <a:schemeClr val="tx1">
                    <a:lumMod val="50000"/>
                    <a:lumOff val="50000"/>
                  </a:schemeClr>
                </a:solidFill>
              </a:rPr>
              <a:t>b.data_ptr</a:t>
            </a:r>
            <a:r>
              <a:rPr lang="en-US" altLang="zh-CN" dirty="0">
                <a:solidFill>
                  <a:schemeClr val="tx1">
                    <a:lumMod val="50000"/>
                    <a:lumOff val="50000"/>
                  </a:schemeClr>
                </a:solidFill>
              </a:rPr>
              <a:t> == </a:t>
            </a:r>
            <a:r>
              <a:rPr lang="en-US" altLang="zh-CN" dirty="0" err="1">
                <a:solidFill>
                  <a:schemeClr val="tx1">
                    <a:lumMod val="50000"/>
                    <a:lumOff val="50000"/>
                  </a:schemeClr>
                </a:solidFill>
              </a:rPr>
              <a:t>a.data_ptr</a:t>
            </a:r>
            <a:r>
              <a:rPr lang="en-US" altLang="zh-CN" dirty="0">
                <a:solidFill>
                  <a:schemeClr val="tx1">
                    <a:lumMod val="50000"/>
                    <a:lumOff val="50000"/>
                  </a:schemeClr>
                </a:solidFill>
              </a:rPr>
              <a:t>: ", </a:t>
            </a:r>
            <a:r>
              <a:rPr lang="en-US" altLang="zh-CN" dirty="0" err="1">
                <a:solidFill>
                  <a:schemeClr val="tx1">
                    <a:lumMod val="50000"/>
                    <a:lumOff val="50000"/>
                  </a:schemeClr>
                </a:solidFill>
              </a:rPr>
              <a:t>a_ptr</a:t>
            </a:r>
            <a:r>
              <a:rPr lang="en-US" altLang="zh-CN" dirty="0">
                <a:solidFill>
                  <a:schemeClr val="tx1">
                    <a:lumMod val="50000"/>
                    <a:lumOff val="50000"/>
                  </a:schemeClr>
                </a:solidFill>
              </a:rPr>
              <a:t> == </a:t>
            </a:r>
            <a:r>
              <a:rPr lang="en-US" altLang="zh-CN" dirty="0" err="1">
                <a:solidFill>
                  <a:schemeClr val="tx1">
                    <a:lumMod val="50000"/>
                    <a:lumOff val="50000"/>
                  </a:schemeClr>
                </a:solidFill>
              </a:rPr>
              <a:t>b_ptr</a:t>
            </a:r>
            <a:r>
              <a:rPr lang="en-US" altLang="zh-CN" dirty="0">
                <a:solidFill>
                  <a:schemeClr val="tx1">
                    <a:lumMod val="50000"/>
                    <a:lumOff val="50000"/>
                  </a:schemeClr>
                </a:solidFill>
              </a:rPr>
              <a:t>)</a:t>
            </a:r>
            <a:endParaRPr lang="zh-CN" altLang="en-US" dirty="0">
              <a:solidFill>
                <a:schemeClr val="tx1">
                  <a:lumMod val="50000"/>
                  <a:lumOff val="50000"/>
                </a:schemeClr>
              </a:solidFill>
            </a:endParaRPr>
          </a:p>
        </p:txBody>
      </p:sp>
      <p:sp>
        <p:nvSpPr>
          <p:cNvPr id="8" name="矩形 7"/>
          <p:cNvSpPr/>
          <p:nvPr/>
        </p:nvSpPr>
        <p:spPr>
          <a:xfrm>
            <a:off x="6065520" y="1382560"/>
            <a:ext cx="3286298" cy="2031325"/>
          </a:xfrm>
          <a:prstGeom prst="rect">
            <a:avLst/>
          </a:prstGeom>
        </p:spPr>
        <p:txBody>
          <a:bodyPr wrap="square">
            <a:spAutoFit/>
          </a:bodyPr>
          <a:lstStyle/>
          <a:p>
            <a:r>
              <a:rPr lang="zh-CN" altLang="en-US" dirty="0">
                <a:solidFill>
                  <a:schemeClr val="tx1">
                    <a:lumMod val="50000"/>
                    <a:lumOff val="50000"/>
                  </a:schemeClr>
                </a:solidFill>
              </a:rPr>
              <a:t>a shape: [2, 1, 4, 1]</a:t>
            </a:r>
          </a:p>
          <a:p>
            <a:r>
              <a:rPr lang="zh-CN" altLang="en-US" dirty="0">
                <a:solidFill>
                  <a:schemeClr val="tx1">
                    <a:lumMod val="50000"/>
                    <a:lumOff val="50000"/>
                  </a:schemeClr>
                </a:solidFill>
              </a:rPr>
              <a:t>a stride: (4, 4, 1, 1)</a:t>
            </a:r>
          </a:p>
          <a:p>
            <a:r>
              <a:rPr lang="zh-CN" altLang="en-US" dirty="0">
                <a:solidFill>
                  <a:schemeClr val="tx1">
                    <a:lumMod val="50000"/>
                    <a:lumOff val="50000"/>
                  </a:schemeClr>
                </a:solidFill>
              </a:rPr>
              <a:t>a offset: 0</a:t>
            </a:r>
          </a:p>
          <a:p>
            <a:r>
              <a:rPr lang="zh-CN" altLang="en-US" dirty="0">
                <a:solidFill>
                  <a:schemeClr val="tx1">
                    <a:lumMod val="50000"/>
                    <a:lumOff val="50000"/>
                  </a:schemeClr>
                </a:solidFill>
              </a:rPr>
              <a:t>b shape: [2, 3, 4, 5]</a:t>
            </a:r>
          </a:p>
          <a:p>
            <a:r>
              <a:rPr lang="zh-CN" altLang="en-US" dirty="0">
                <a:solidFill>
                  <a:schemeClr val="tx1">
                    <a:lumMod val="50000"/>
                    <a:lumOff val="50000"/>
                  </a:schemeClr>
                </a:solidFill>
              </a:rPr>
              <a:t>b stride: (4, 0, 1, 0)</a:t>
            </a:r>
          </a:p>
          <a:p>
            <a:r>
              <a:rPr lang="zh-CN" altLang="en-US" dirty="0">
                <a:solidFill>
                  <a:schemeClr val="tx1">
                    <a:lumMod val="50000"/>
                    <a:lumOff val="50000"/>
                  </a:schemeClr>
                </a:solidFill>
              </a:rPr>
              <a:t>b offset: 0</a:t>
            </a:r>
          </a:p>
          <a:p>
            <a:r>
              <a:rPr lang="zh-CN" altLang="en-US" dirty="0">
                <a:solidFill>
                  <a:schemeClr val="tx1">
                    <a:lumMod val="50000"/>
                    <a:lumOff val="50000"/>
                  </a:schemeClr>
                </a:solidFill>
              </a:rPr>
              <a:t>b.data_ptr == a.data_ptr:  True</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35" y="170180"/>
            <a:ext cx="560070" cy="420370"/>
            <a:chOff x="-1" y="268"/>
            <a:chExt cx="882" cy="662"/>
          </a:xfrm>
        </p:grpSpPr>
        <p:sp>
          <p:nvSpPr>
            <p:cNvPr id="2" name="任意多边形 1"/>
            <p:cNvSpPr/>
            <p:nvPr/>
          </p:nvSpPr>
          <p:spPr>
            <a:xfrm>
              <a:off x="-1" y="294"/>
              <a:ext cx="882" cy="63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882" h="636">
                  <a:moveTo>
                    <a:pt x="0" y="0"/>
                  </a:moveTo>
                  <a:lnTo>
                    <a:pt x="882" y="0"/>
                  </a:lnTo>
                  <a:lnTo>
                    <a:pt x="723" y="636"/>
                  </a:lnTo>
                  <a:lnTo>
                    <a:pt x="0" y="636"/>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平行四边形 3"/>
            <p:cNvSpPr/>
            <p:nvPr/>
          </p:nvSpPr>
          <p:spPr>
            <a:xfrm>
              <a:off x="240" y="268"/>
              <a:ext cx="425" cy="662"/>
            </a:xfrm>
            <a:prstGeom prst="parallelogram">
              <a:avLst>
                <a:gd name="adj" fmla="val 40235"/>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86739" y="108585"/>
            <a:ext cx="2337435" cy="430887"/>
          </a:xfrm>
          <a:prstGeom prst="rect">
            <a:avLst/>
          </a:prstGeom>
          <a:noFill/>
        </p:spPr>
        <p:txBody>
          <a:bodyPr wrap="square" rtlCol="0">
            <a:spAutoFit/>
          </a:bodyPr>
          <a:lstStyle/>
          <a:p>
            <a:pPr algn="dist">
              <a:lnSpc>
                <a:spcPct val="110000"/>
              </a:lnSpc>
            </a:pPr>
            <a:r>
              <a:rPr lang="zh-CN" altLang="en-US"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归纳证明篇之广播</a:t>
            </a:r>
          </a:p>
        </p:txBody>
      </p:sp>
      <p:sp>
        <p:nvSpPr>
          <p:cNvPr id="16" name="文本框 15"/>
          <p:cNvSpPr txBox="1"/>
          <p:nvPr/>
        </p:nvSpPr>
        <p:spPr>
          <a:xfrm>
            <a:off x="152400" y="699770"/>
            <a:ext cx="12039600" cy="5909310"/>
          </a:xfrm>
          <a:prstGeom prst="rect">
            <a:avLst/>
          </a:prstGeom>
          <a:noFill/>
        </p:spPr>
        <p:txBody>
          <a:bodyPr wrap="square" rtlCol="0">
            <a:spAutoFit/>
          </a:bodyPr>
          <a:lstStyle/>
          <a:p>
            <a:r>
              <a:rPr lang="zh-CN" altLang="en-US" dirty="0">
                <a:solidFill>
                  <a:schemeClr val="tx1">
                    <a:lumMod val="50000"/>
                    <a:lumOff val="50000"/>
                  </a:schemeClr>
                </a:solidFill>
              </a:rPr>
              <a:t>若张量</a:t>
            </a:r>
            <a:r>
              <a:rPr lang="en-US" altLang="zh-CN" dirty="0">
                <a:solidFill>
                  <a:schemeClr val="tx1">
                    <a:lumMod val="50000"/>
                    <a:lumOff val="50000"/>
                  </a:schemeClr>
                </a:solidFill>
              </a:rPr>
              <a:t>b</a:t>
            </a:r>
            <a:r>
              <a:rPr lang="zh-CN" altLang="en-US" dirty="0">
                <a:solidFill>
                  <a:schemeClr val="tx1">
                    <a:lumMod val="50000"/>
                    <a:lumOff val="50000"/>
                  </a:schemeClr>
                </a:solidFill>
              </a:rPr>
              <a:t>是张量</a:t>
            </a:r>
            <a:r>
              <a:rPr lang="en-US" altLang="zh-CN" dirty="0">
                <a:solidFill>
                  <a:schemeClr val="tx1">
                    <a:lumMod val="50000"/>
                    <a:lumOff val="50000"/>
                  </a:schemeClr>
                </a:solidFill>
              </a:rPr>
              <a:t>a</a:t>
            </a:r>
            <a:r>
              <a:rPr lang="zh-CN" altLang="en-US" dirty="0">
                <a:solidFill>
                  <a:schemeClr val="tx1">
                    <a:lumMod val="50000"/>
                    <a:lumOff val="50000"/>
                  </a:schemeClr>
                </a:solidFill>
              </a:rPr>
              <a:t>的同维度广播，根据定义显然有：</a:t>
            </a:r>
            <a:endParaRPr lang="en-US" altLang="zh-CN" dirty="0">
              <a:solidFill>
                <a:schemeClr val="tx1">
                  <a:lumMod val="50000"/>
                  <a:lumOff val="50000"/>
                </a:schemeClr>
              </a:solidFill>
            </a:endParaRPr>
          </a:p>
          <a:p>
            <a:r>
              <a:rPr lang="zh-CN" altLang="en-US" dirty="0">
                <a:solidFill>
                  <a:schemeClr val="tx1">
                    <a:lumMod val="50000"/>
                    <a:lumOff val="50000"/>
                  </a:schemeClr>
                </a:solidFill>
              </a:rPr>
              <a:t>对于张量</a:t>
            </a:r>
            <a:r>
              <a:rPr lang="en-US" altLang="zh-CN" dirty="0">
                <a:solidFill>
                  <a:schemeClr val="tx1">
                    <a:lumMod val="50000"/>
                    <a:lumOff val="50000"/>
                  </a:schemeClr>
                </a:solidFill>
              </a:rPr>
              <a:t>b</a:t>
            </a:r>
            <a:r>
              <a:rPr lang="zh-CN" altLang="en-US" dirty="0">
                <a:solidFill>
                  <a:schemeClr val="tx1">
                    <a:lumMod val="50000"/>
                    <a:lumOff val="50000"/>
                  </a:schemeClr>
                </a:solidFill>
              </a:rPr>
              <a:t>中的任意一个元素，</a:t>
            </a:r>
            <a:r>
              <a:rPr lang="en-US" altLang="zh-CN" dirty="0">
                <a:solidFill>
                  <a:schemeClr val="tx1">
                    <a:lumMod val="50000"/>
                    <a:lumOff val="50000"/>
                  </a:schemeClr>
                </a:solidFill>
              </a:rPr>
              <a:t>b(l</a:t>
            </a:r>
            <a:r>
              <a:rPr lang="en-US" altLang="zh-CN" baseline="-25000" dirty="0">
                <a:solidFill>
                  <a:schemeClr val="tx1">
                    <a:lumMod val="50000"/>
                    <a:lumOff val="50000"/>
                  </a:schemeClr>
                </a:solidFill>
              </a:rPr>
              <a:t>1</a:t>
            </a:r>
            <a:r>
              <a:rPr lang="en-US" altLang="zh-CN" dirty="0">
                <a:solidFill>
                  <a:schemeClr val="tx1">
                    <a:lumMod val="50000"/>
                    <a:lumOff val="50000"/>
                  </a:schemeClr>
                </a:solidFill>
              </a:rPr>
              <a:t>,l</a:t>
            </a:r>
            <a:r>
              <a:rPr lang="en-US" altLang="zh-CN" baseline="-25000" dirty="0">
                <a:solidFill>
                  <a:schemeClr val="tx1">
                    <a:lumMod val="50000"/>
                    <a:lumOff val="50000"/>
                  </a:schemeClr>
                </a:solidFill>
              </a:rPr>
              <a:t>2</a:t>
            </a:r>
            <a:r>
              <a:rPr lang="en-US" altLang="zh-CN" dirty="0">
                <a:solidFill>
                  <a:schemeClr val="tx1">
                    <a:lumMod val="50000"/>
                    <a:lumOff val="50000"/>
                  </a:schemeClr>
                </a:solidFill>
              </a:rPr>
              <a:t>...l</a:t>
            </a:r>
            <a:r>
              <a:rPr lang="en-US" altLang="zh-CN" baseline="-25000" dirty="0">
                <a:solidFill>
                  <a:schemeClr val="tx1">
                    <a:lumMod val="50000"/>
                    <a:lumOff val="50000"/>
                  </a:schemeClr>
                </a:solidFill>
              </a:rPr>
              <a:t>n</a:t>
            </a:r>
            <a:r>
              <a:rPr lang="en-US" altLang="zh-CN" dirty="0">
                <a:solidFill>
                  <a:schemeClr val="tx1">
                    <a:lumMod val="50000"/>
                    <a:lumOff val="50000"/>
                  </a:schemeClr>
                </a:solidFill>
              </a:rPr>
              <a:t>) = a(mask .* (l</a:t>
            </a:r>
            <a:r>
              <a:rPr lang="en-US" altLang="zh-CN" baseline="-25000" dirty="0">
                <a:solidFill>
                  <a:schemeClr val="tx1">
                    <a:lumMod val="50000"/>
                    <a:lumOff val="50000"/>
                  </a:schemeClr>
                </a:solidFill>
              </a:rPr>
              <a:t>1</a:t>
            </a:r>
            <a:r>
              <a:rPr lang="en-US" altLang="zh-CN" dirty="0">
                <a:solidFill>
                  <a:schemeClr val="tx1">
                    <a:lumMod val="50000"/>
                    <a:lumOff val="50000"/>
                  </a:schemeClr>
                </a:solidFill>
              </a:rPr>
              <a:t>,l</a:t>
            </a:r>
            <a:r>
              <a:rPr lang="en-US" altLang="zh-CN" baseline="-25000" dirty="0">
                <a:solidFill>
                  <a:schemeClr val="tx1">
                    <a:lumMod val="50000"/>
                    <a:lumOff val="50000"/>
                  </a:schemeClr>
                </a:solidFill>
              </a:rPr>
              <a:t>2</a:t>
            </a:r>
            <a:r>
              <a:rPr lang="en-US" altLang="zh-CN" dirty="0">
                <a:solidFill>
                  <a:schemeClr val="tx1">
                    <a:lumMod val="50000"/>
                    <a:lumOff val="50000"/>
                  </a:schemeClr>
                </a:solidFill>
              </a:rPr>
              <a:t>...l</a:t>
            </a:r>
            <a:r>
              <a:rPr lang="en-US" altLang="zh-CN" baseline="-25000" dirty="0">
                <a:solidFill>
                  <a:schemeClr val="tx1">
                    <a:lumMod val="50000"/>
                    <a:lumOff val="50000"/>
                  </a:schemeClr>
                </a:solidFill>
              </a:rPr>
              <a:t>n</a:t>
            </a:r>
            <a:r>
              <a:rPr lang="en-US" altLang="zh-CN" dirty="0">
                <a:solidFill>
                  <a:schemeClr val="tx1">
                    <a:lumMod val="50000"/>
                    <a:lumOff val="50000"/>
                  </a:schemeClr>
                </a:solidFill>
              </a:rPr>
              <a:t>)) -----  </a:t>
            </a:r>
            <a:r>
              <a:rPr lang="zh-CN" altLang="en-US" dirty="0">
                <a:solidFill>
                  <a:schemeClr val="tx1">
                    <a:lumMod val="50000"/>
                    <a:lumOff val="50000"/>
                  </a:schemeClr>
                </a:solidFill>
              </a:rPr>
              <a:t>①</a:t>
            </a:r>
            <a:endParaRPr lang="en-US" altLang="zh-CN" dirty="0">
              <a:solidFill>
                <a:schemeClr val="tx1">
                  <a:lumMod val="50000"/>
                  <a:lumOff val="50000"/>
                </a:schemeClr>
              </a:solidFill>
            </a:endParaRPr>
          </a:p>
          <a:p>
            <a:r>
              <a:rPr lang="zh-CN" altLang="en-US" dirty="0">
                <a:solidFill>
                  <a:schemeClr val="tx1">
                    <a:lumMod val="50000"/>
                    <a:lumOff val="50000"/>
                  </a:schemeClr>
                </a:solidFill>
                <a:sym typeface="+mn-ea"/>
              </a:rPr>
              <a:t>其中</a:t>
            </a:r>
            <a:r>
              <a:rPr lang="en-US" altLang="zh-CN" dirty="0" err="1">
                <a:solidFill>
                  <a:schemeClr val="tx1">
                    <a:lumMod val="50000"/>
                    <a:lumOff val="50000"/>
                  </a:schemeClr>
                </a:solidFill>
                <a:sym typeface="+mn-ea"/>
              </a:rPr>
              <a:t>mask</a:t>
            </a:r>
            <a:r>
              <a:rPr lang="en-US" altLang="zh-CN" baseline="-25000" dirty="0" err="1">
                <a:solidFill>
                  <a:schemeClr val="tx1">
                    <a:lumMod val="50000"/>
                    <a:lumOff val="50000"/>
                  </a:schemeClr>
                </a:solidFill>
                <a:sym typeface="+mn-ea"/>
              </a:rPr>
              <a:t>i</a:t>
            </a:r>
            <a:r>
              <a:rPr lang="en-US" altLang="zh-CN" baseline="-25000" dirty="0">
                <a:solidFill>
                  <a:schemeClr val="tx1">
                    <a:lumMod val="50000"/>
                    <a:lumOff val="50000"/>
                  </a:schemeClr>
                </a:solidFill>
                <a:sym typeface="+mn-ea"/>
              </a:rPr>
              <a:t> </a:t>
            </a:r>
            <a:r>
              <a:rPr lang="en-US" altLang="zh-CN" dirty="0">
                <a:solidFill>
                  <a:schemeClr val="tx1">
                    <a:lumMod val="50000"/>
                    <a:lumOff val="50000"/>
                  </a:schemeClr>
                </a:solidFill>
                <a:sym typeface="+mn-ea"/>
              </a:rPr>
              <a:t> = (</a:t>
            </a:r>
            <a:r>
              <a:rPr lang="en-US" altLang="zh-CN" dirty="0" err="1">
                <a:solidFill>
                  <a:schemeClr val="tx1">
                    <a:lumMod val="50000"/>
                    <a:lumOff val="50000"/>
                  </a:schemeClr>
                </a:solidFill>
                <a:sym typeface="+mn-ea"/>
              </a:rPr>
              <a:t>sa</a:t>
            </a:r>
            <a:r>
              <a:rPr lang="en-US" altLang="zh-CN" baseline="-25000" dirty="0" err="1">
                <a:solidFill>
                  <a:schemeClr val="tx1">
                    <a:lumMod val="50000"/>
                    <a:lumOff val="50000"/>
                  </a:schemeClr>
                </a:solidFill>
                <a:sym typeface="+mn-ea"/>
              </a:rPr>
              <a:t>i</a:t>
            </a:r>
            <a:r>
              <a:rPr lang="en-US" altLang="zh-CN" dirty="0">
                <a:solidFill>
                  <a:schemeClr val="tx1">
                    <a:lumMod val="50000"/>
                    <a:lumOff val="50000"/>
                  </a:schemeClr>
                </a:solidFill>
                <a:sym typeface="+mn-ea"/>
              </a:rPr>
              <a:t> == </a:t>
            </a:r>
            <a:r>
              <a:rPr lang="en-US" altLang="zh-CN" dirty="0" err="1">
                <a:solidFill>
                  <a:schemeClr val="tx1">
                    <a:lumMod val="50000"/>
                    <a:lumOff val="50000"/>
                  </a:schemeClr>
                </a:solidFill>
                <a:sym typeface="+mn-ea"/>
              </a:rPr>
              <a:t>sb</a:t>
            </a:r>
            <a:r>
              <a:rPr lang="en-US" altLang="zh-CN" baseline="-25000" dirty="0" err="1">
                <a:solidFill>
                  <a:schemeClr val="tx1">
                    <a:lumMod val="50000"/>
                    <a:lumOff val="50000"/>
                  </a:schemeClr>
                </a:solidFill>
                <a:sym typeface="+mn-ea"/>
              </a:rPr>
              <a:t>i</a:t>
            </a:r>
            <a:r>
              <a:rPr lang="en-US" altLang="zh-CN" dirty="0">
                <a:solidFill>
                  <a:schemeClr val="tx1">
                    <a:lumMod val="50000"/>
                    <a:lumOff val="50000"/>
                  </a:schemeClr>
                </a:solidFill>
                <a:sym typeface="+mn-ea"/>
              </a:rPr>
              <a:t>)     (</a:t>
            </a:r>
            <a:r>
              <a:rPr lang="en-US" altLang="zh-CN" dirty="0" err="1">
                <a:solidFill>
                  <a:schemeClr val="tx1">
                    <a:lumMod val="50000"/>
                    <a:lumOff val="50000"/>
                  </a:schemeClr>
                </a:solidFill>
                <a:sym typeface="+mn-ea"/>
              </a:rPr>
              <a:t>i</a:t>
            </a:r>
            <a:r>
              <a:rPr lang="en-US" altLang="zh-CN" dirty="0">
                <a:solidFill>
                  <a:schemeClr val="tx1">
                    <a:lumMod val="50000"/>
                    <a:lumOff val="50000"/>
                  </a:schemeClr>
                </a:solidFill>
                <a:sym typeface="+mn-ea"/>
              </a:rPr>
              <a:t> = 1,2,…,n)   </a:t>
            </a:r>
            <a:r>
              <a:rPr lang="zh-CN" altLang="en-US" dirty="0">
                <a:solidFill>
                  <a:schemeClr val="tx1">
                    <a:lumMod val="50000"/>
                    <a:lumOff val="50000"/>
                  </a:schemeClr>
                </a:solidFill>
                <a:sym typeface="+mn-ea"/>
              </a:rPr>
              <a:t>； </a:t>
            </a:r>
            <a:r>
              <a:rPr lang="en-US" altLang="zh-CN" dirty="0">
                <a:solidFill>
                  <a:schemeClr val="tx1">
                    <a:lumMod val="50000"/>
                    <a:lumOff val="50000"/>
                  </a:schemeClr>
                </a:solidFill>
              </a:rPr>
              <a:t>.* </a:t>
            </a:r>
            <a:r>
              <a:rPr lang="zh-CN" altLang="en-US" dirty="0">
                <a:solidFill>
                  <a:schemeClr val="tx1">
                    <a:lumMod val="50000"/>
                    <a:lumOff val="50000"/>
                  </a:schemeClr>
                </a:solidFill>
              </a:rPr>
              <a:t>为对应位置相乘。</a:t>
            </a:r>
            <a:endParaRPr lang="en-US" altLang="zh-CN" dirty="0">
              <a:solidFill>
                <a:schemeClr val="tx1">
                  <a:lumMod val="50000"/>
                  <a:lumOff val="50000"/>
                </a:schemeClr>
              </a:solidFill>
            </a:endParaRPr>
          </a:p>
          <a:p>
            <a:r>
              <a:rPr lang="zh-CN" altLang="en-US" dirty="0">
                <a:solidFill>
                  <a:schemeClr val="tx1">
                    <a:lumMod val="50000"/>
                    <a:lumOff val="50000"/>
                  </a:schemeClr>
                </a:solidFill>
              </a:rPr>
              <a:t>今后在证明张量</a:t>
            </a:r>
            <a:r>
              <a:rPr lang="en-US" altLang="zh-CN" dirty="0">
                <a:solidFill>
                  <a:schemeClr val="tx1">
                    <a:lumMod val="50000"/>
                    <a:lumOff val="50000"/>
                  </a:schemeClr>
                </a:solidFill>
              </a:rPr>
              <a:t>b</a:t>
            </a:r>
            <a:r>
              <a:rPr lang="zh-CN" altLang="en-US" dirty="0">
                <a:solidFill>
                  <a:schemeClr val="tx1">
                    <a:lumMod val="50000"/>
                    <a:lumOff val="50000"/>
                  </a:schemeClr>
                </a:solidFill>
              </a:rPr>
              <a:t>是张量</a:t>
            </a:r>
            <a:r>
              <a:rPr lang="en-US" altLang="zh-CN" dirty="0">
                <a:solidFill>
                  <a:schemeClr val="tx1">
                    <a:lumMod val="50000"/>
                    <a:lumOff val="50000"/>
                  </a:schemeClr>
                </a:solidFill>
              </a:rPr>
              <a:t>a</a:t>
            </a:r>
            <a:r>
              <a:rPr lang="zh-CN" altLang="en-US" dirty="0">
                <a:solidFill>
                  <a:schemeClr val="tx1">
                    <a:lumMod val="50000"/>
                    <a:lumOff val="50000"/>
                  </a:schemeClr>
                </a:solidFill>
              </a:rPr>
              <a:t>的广播时，首先考察张量</a:t>
            </a:r>
            <a:r>
              <a:rPr lang="en-US" altLang="zh-CN" dirty="0">
                <a:solidFill>
                  <a:schemeClr val="tx1">
                    <a:lumMod val="50000"/>
                    <a:lumOff val="50000"/>
                  </a:schemeClr>
                </a:solidFill>
              </a:rPr>
              <a:t>b</a:t>
            </a:r>
            <a:r>
              <a:rPr lang="zh-CN" altLang="en-US" dirty="0">
                <a:solidFill>
                  <a:schemeClr val="tx1">
                    <a:lumMod val="50000"/>
                    <a:lumOff val="50000"/>
                  </a:schemeClr>
                </a:solidFill>
              </a:rPr>
              <a:t>在</a:t>
            </a:r>
            <a:r>
              <a:rPr lang="en-US" altLang="zh-CN" dirty="0">
                <a:solidFill>
                  <a:schemeClr val="tx1">
                    <a:lumMod val="50000"/>
                    <a:lumOff val="50000"/>
                  </a:schemeClr>
                </a:solidFill>
              </a:rPr>
              <a:t>shape</a:t>
            </a:r>
            <a:r>
              <a:rPr lang="zh-CN" altLang="en-US" dirty="0">
                <a:solidFill>
                  <a:schemeClr val="tx1">
                    <a:lumMod val="50000"/>
                    <a:lumOff val="50000"/>
                  </a:schemeClr>
                </a:solidFill>
              </a:rPr>
              <a:t>上满足是张量</a:t>
            </a:r>
            <a:r>
              <a:rPr lang="en-US" altLang="zh-CN" dirty="0">
                <a:solidFill>
                  <a:schemeClr val="tx1">
                    <a:lumMod val="50000"/>
                    <a:lumOff val="50000"/>
                  </a:schemeClr>
                </a:solidFill>
              </a:rPr>
              <a:t>a</a:t>
            </a:r>
            <a:r>
              <a:rPr lang="zh-CN" altLang="en-US" dirty="0">
                <a:solidFill>
                  <a:schemeClr val="tx1">
                    <a:lumMod val="50000"/>
                    <a:lumOff val="50000"/>
                  </a:schemeClr>
                </a:solidFill>
              </a:rPr>
              <a:t>广播的条件。其次考察张量</a:t>
            </a:r>
            <a:r>
              <a:rPr lang="en-US" altLang="zh-CN" dirty="0">
                <a:solidFill>
                  <a:schemeClr val="tx1">
                    <a:lumMod val="50000"/>
                    <a:lumOff val="50000"/>
                  </a:schemeClr>
                </a:solidFill>
              </a:rPr>
              <a:t>b</a:t>
            </a:r>
            <a:r>
              <a:rPr lang="zh-CN" altLang="en-US" dirty="0">
                <a:solidFill>
                  <a:schemeClr val="tx1">
                    <a:lumMod val="50000"/>
                    <a:lumOff val="50000"/>
                  </a:schemeClr>
                </a:solidFill>
              </a:rPr>
              <a:t>中的元素值。</a:t>
            </a:r>
            <a:endParaRPr lang="en-US" altLang="zh-CN" dirty="0">
              <a:solidFill>
                <a:schemeClr val="tx1">
                  <a:lumMod val="50000"/>
                  <a:lumOff val="50000"/>
                </a:schemeClr>
              </a:solidFill>
            </a:endParaRPr>
          </a:p>
          <a:p>
            <a:r>
              <a:rPr lang="zh-CN" altLang="en-US" dirty="0">
                <a:solidFill>
                  <a:schemeClr val="tx1">
                    <a:lumMod val="50000"/>
                    <a:lumOff val="50000"/>
                  </a:schemeClr>
                </a:solidFill>
              </a:rPr>
              <a:t>若张量</a:t>
            </a:r>
            <a:r>
              <a:rPr lang="en-US" altLang="zh-CN" dirty="0">
                <a:solidFill>
                  <a:schemeClr val="tx1">
                    <a:lumMod val="50000"/>
                    <a:lumOff val="50000"/>
                  </a:schemeClr>
                </a:solidFill>
              </a:rPr>
              <a:t>b</a:t>
            </a:r>
            <a:r>
              <a:rPr lang="zh-CN" altLang="en-US" dirty="0">
                <a:solidFill>
                  <a:schemeClr val="tx1">
                    <a:lumMod val="50000"/>
                    <a:lumOff val="50000"/>
                  </a:schemeClr>
                </a:solidFill>
              </a:rPr>
              <a:t>中的任意一个元素均满足上面的①式，则可以说张量</a:t>
            </a:r>
            <a:r>
              <a:rPr lang="en-US" altLang="zh-CN" dirty="0">
                <a:solidFill>
                  <a:schemeClr val="tx1">
                    <a:lumMod val="50000"/>
                    <a:lumOff val="50000"/>
                  </a:schemeClr>
                </a:solidFill>
              </a:rPr>
              <a:t>b</a:t>
            </a:r>
            <a:r>
              <a:rPr lang="zh-CN" altLang="en-US" dirty="0">
                <a:solidFill>
                  <a:schemeClr val="tx1">
                    <a:lumMod val="50000"/>
                    <a:lumOff val="50000"/>
                  </a:schemeClr>
                </a:solidFill>
              </a:rPr>
              <a:t>是张量</a:t>
            </a:r>
            <a:r>
              <a:rPr lang="en-US" altLang="zh-CN" dirty="0">
                <a:solidFill>
                  <a:schemeClr val="tx1">
                    <a:lumMod val="50000"/>
                    <a:lumOff val="50000"/>
                  </a:schemeClr>
                </a:solidFill>
              </a:rPr>
              <a:t>a</a:t>
            </a:r>
            <a:r>
              <a:rPr lang="zh-CN" altLang="en-US" dirty="0">
                <a:solidFill>
                  <a:schemeClr val="tx1">
                    <a:lumMod val="50000"/>
                    <a:lumOff val="50000"/>
                  </a:schemeClr>
                </a:solidFill>
              </a:rPr>
              <a:t>的一种广播。</a:t>
            </a:r>
            <a:endParaRPr lang="en-US" altLang="zh-CN" dirty="0">
              <a:solidFill>
                <a:schemeClr val="tx1">
                  <a:lumMod val="50000"/>
                  <a:lumOff val="50000"/>
                </a:schemeClr>
              </a:solidFill>
            </a:endParaRPr>
          </a:p>
          <a:p>
            <a:endParaRPr lang="en-US" altLang="zh-CN" dirty="0">
              <a:solidFill>
                <a:schemeClr val="tx1">
                  <a:lumMod val="50000"/>
                  <a:lumOff val="50000"/>
                </a:schemeClr>
              </a:solidFill>
              <a:sym typeface="+mn-ea"/>
            </a:endParaRPr>
          </a:p>
          <a:p>
            <a:r>
              <a:rPr lang="zh-CN" altLang="en-US" dirty="0">
                <a:solidFill>
                  <a:srgbClr val="FF0000"/>
                </a:solidFill>
                <a:sym typeface="+mn-ea"/>
              </a:rPr>
              <a:t>软广播</a:t>
            </a:r>
            <a:r>
              <a:rPr lang="zh-CN" altLang="en-US" dirty="0">
                <a:sym typeface="+mn-ea"/>
              </a:rPr>
              <a:t>定理：</a:t>
            </a:r>
            <a:endParaRPr lang="en-US" altLang="zh-CN" dirty="0">
              <a:sym typeface="+mn-ea"/>
            </a:endParaRPr>
          </a:p>
          <a:p>
            <a:r>
              <a:rPr lang="zh-CN" altLang="en-US" dirty="0">
                <a:sym typeface="+mn-ea"/>
              </a:rPr>
              <a:t>假设目标</a:t>
            </a:r>
            <a:r>
              <a:rPr lang="en-US" altLang="zh-CN" dirty="0">
                <a:sym typeface="+mn-ea"/>
              </a:rPr>
              <a:t>shape</a:t>
            </a:r>
            <a:r>
              <a:rPr lang="zh-CN" altLang="en-US" dirty="0">
                <a:sym typeface="+mn-ea"/>
              </a:rPr>
              <a:t>已经满足了可以由张量</a:t>
            </a:r>
            <a:r>
              <a:rPr lang="en-US" altLang="zh-CN" dirty="0">
                <a:sym typeface="+mn-ea"/>
              </a:rPr>
              <a:t>a</a:t>
            </a:r>
            <a:r>
              <a:rPr lang="zh-CN" altLang="en-US" dirty="0">
                <a:sym typeface="+mn-ea"/>
              </a:rPr>
              <a:t>同维广播的条件。按照如下方式构造张量</a:t>
            </a:r>
            <a:r>
              <a:rPr lang="en-US" altLang="zh-CN" dirty="0">
                <a:sym typeface="+mn-ea"/>
              </a:rPr>
              <a:t>b</a:t>
            </a:r>
            <a:r>
              <a:rPr lang="zh-CN" altLang="en-US" dirty="0">
                <a:sym typeface="+mn-ea"/>
              </a:rPr>
              <a:t>：</a:t>
            </a:r>
          </a:p>
          <a:p>
            <a:pPr marL="342900" indent="-342900">
              <a:buAutoNum type="arabicPeriod"/>
            </a:pPr>
            <a:r>
              <a:rPr lang="zh-CN" altLang="en-US" dirty="0">
                <a:sym typeface="+mn-ea"/>
              </a:rPr>
              <a:t>设置张量</a:t>
            </a:r>
            <a:r>
              <a:rPr lang="en-US" altLang="zh-CN" dirty="0">
                <a:sym typeface="+mn-ea"/>
              </a:rPr>
              <a:t>b</a:t>
            </a:r>
            <a:r>
              <a:rPr lang="zh-CN" altLang="en-US" dirty="0">
                <a:sym typeface="+mn-ea"/>
              </a:rPr>
              <a:t>的</a:t>
            </a:r>
            <a:r>
              <a:rPr lang="en-US" altLang="zh-CN" dirty="0">
                <a:sym typeface="+mn-ea"/>
              </a:rPr>
              <a:t>shape</a:t>
            </a:r>
            <a:r>
              <a:rPr lang="zh-CN" altLang="en-US" dirty="0">
                <a:sym typeface="+mn-ea"/>
              </a:rPr>
              <a:t>为目标</a:t>
            </a:r>
            <a:r>
              <a:rPr lang="en-US" altLang="zh-CN" dirty="0">
                <a:sym typeface="+mn-ea"/>
              </a:rPr>
              <a:t>shape</a:t>
            </a:r>
          </a:p>
          <a:p>
            <a:pPr marL="342900" indent="-342900">
              <a:buAutoNum type="arabicPeriod"/>
            </a:pPr>
            <a:r>
              <a:rPr lang="zh-CN" altLang="en-US" dirty="0">
                <a:sym typeface="+mn-ea"/>
              </a:rPr>
              <a:t>将张量</a:t>
            </a:r>
            <a:r>
              <a:rPr lang="en-US" altLang="zh-CN" dirty="0">
                <a:sym typeface="+mn-ea"/>
              </a:rPr>
              <a:t>b</a:t>
            </a:r>
            <a:r>
              <a:rPr lang="zh-CN" altLang="en-US" dirty="0">
                <a:sym typeface="+mn-ea"/>
              </a:rPr>
              <a:t>的</a:t>
            </a:r>
            <a:r>
              <a:rPr lang="en-US" altLang="zh-CN" dirty="0">
                <a:sym typeface="+mn-ea"/>
              </a:rPr>
              <a:t>stride</a:t>
            </a:r>
            <a:r>
              <a:rPr lang="zh-CN" altLang="en-US" dirty="0">
                <a:sym typeface="+mn-ea"/>
              </a:rPr>
              <a:t>为</a:t>
            </a:r>
            <a:r>
              <a:rPr lang="en-US" altLang="zh-CN" dirty="0"/>
              <a:t>mask .* (sta</a:t>
            </a:r>
            <a:r>
              <a:rPr lang="en-US" altLang="zh-CN" baseline="-25000" dirty="0"/>
              <a:t>1</a:t>
            </a:r>
            <a:r>
              <a:rPr lang="en-US" altLang="zh-CN" dirty="0"/>
              <a:t>,sta</a:t>
            </a:r>
            <a:r>
              <a:rPr lang="en-US" altLang="zh-CN" baseline="-25000" dirty="0"/>
              <a:t>2</a:t>
            </a:r>
            <a:r>
              <a:rPr lang="en-US" altLang="zh-CN" dirty="0"/>
              <a:t>...</a:t>
            </a:r>
            <a:r>
              <a:rPr lang="en-US" altLang="zh-CN" dirty="0" err="1"/>
              <a:t>sta</a:t>
            </a:r>
            <a:r>
              <a:rPr lang="en-US" altLang="zh-CN" baseline="-25000" dirty="0" err="1"/>
              <a:t>n</a:t>
            </a:r>
            <a:r>
              <a:rPr lang="en-US" altLang="zh-CN" dirty="0"/>
              <a:t>)</a:t>
            </a:r>
            <a:r>
              <a:rPr lang="zh-CN" altLang="en-US" dirty="0"/>
              <a:t>；</a:t>
            </a:r>
            <a:r>
              <a:rPr lang="zh-CN" altLang="en-US" dirty="0">
                <a:sym typeface="+mn-ea"/>
              </a:rPr>
              <a:t>其中</a:t>
            </a:r>
            <a:r>
              <a:rPr lang="en-US" altLang="zh-CN" dirty="0" err="1">
                <a:sym typeface="+mn-ea"/>
              </a:rPr>
              <a:t>mask</a:t>
            </a:r>
            <a:r>
              <a:rPr lang="en-US" altLang="zh-CN" baseline="-25000" dirty="0" err="1">
                <a:sym typeface="+mn-ea"/>
              </a:rPr>
              <a:t>i</a:t>
            </a:r>
            <a:r>
              <a:rPr lang="en-US" altLang="zh-CN" baseline="-25000" dirty="0">
                <a:sym typeface="+mn-ea"/>
              </a:rPr>
              <a:t> </a:t>
            </a:r>
            <a:r>
              <a:rPr lang="en-US" altLang="zh-CN" dirty="0">
                <a:sym typeface="+mn-ea"/>
              </a:rPr>
              <a:t> = (</a:t>
            </a:r>
            <a:r>
              <a:rPr lang="en-US" altLang="zh-CN" dirty="0" err="1">
                <a:sym typeface="+mn-ea"/>
              </a:rPr>
              <a:t>sa</a:t>
            </a:r>
            <a:r>
              <a:rPr lang="en-US" altLang="zh-CN" baseline="-25000" dirty="0" err="1">
                <a:sym typeface="+mn-ea"/>
              </a:rPr>
              <a:t>i</a:t>
            </a:r>
            <a:r>
              <a:rPr lang="en-US" altLang="zh-CN" dirty="0">
                <a:sym typeface="+mn-ea"/>
              </a:rPr>
              <a:t> == </a:t>
            </a:r>
            <a:r>
              <a:rPr lang="en-US" altLang="zh-CN" dirty="0" err="1">
                <a:sym typeface="+mn-ea"/>
              </a:rPr>
              <a:t>sb</a:t>
            </a:r>
            <a:r>
              <a:rPr lang="en-US" altLang="zh-CN" baseline="-25000" dirty="0" err="1">
                <a:sym typeface="+mn-ea"/>
              </a:rPr>
              <a:t>i</a:t>
            </a:r>
            <a:r>
              <a:rPr lang="en-US" altLang="zh-CN" dirty="0">
                <a:sym typeface="+mn-ea"/>
              </a:rPr>
              <a:t>)     (</a:t>
            </a:r>
            <a:r>
              <a:rPr lang="en-US" altLang="zh-CN" dirty="0" err="1">
                <a:sym typeface="+mn-ea"/>
              </a:rPr>
              <a:t>i</a:t>
            </a:r>
            <a:r>
              <a:rPr lang="en-US" altLang="zh-CN" dirty="0">
                <a:sym typeface="+mn-ea"/>
              </a:rPr>
              <a:t> = 1,2,…,n)   </a:t>
            </a:r>
            <a:r>
              <a:rPr lang="zh-CN" altLang="en-US" dirty="0">
                <a:sym typeface="+mn-ea"/>
              </a:rPr>
              <a:t>； </a:t>
            </a:r>
            <a:r>
              <a:rPr lang="en-US" altLang="zh-CN" dirty="0"/>
              <a:t>.* </a:t>
            </a:r>
            <a:r>
              <a:rPr lang="zh-CN" altLang="en-US" dirty="0"/>
              <a:t>为对应位置相乘；</a:t>
            </a:r>
            <a:endParaRPr lang="en-US" altLang="zh-CN" dirty="0"/>
          </a:p>
          <a:p>
            <a:pPr marL="342900" indent="-342900">
              <a:buFontTx/>
              <a:buAutoNum type="arabicPeriod"/>
            </a:pPr>
            <a:r>
              <a:rPr lang="zh-CN" altLang="en-US" dirty="0">
                <a:sym typeface="+mn-ea"/>
              </a:rPr>
              <a:t>将张量</a:t>
            </a:r>
            <a:r>
              <a:rPr lang="en-US" altLang="zh-CN" dirty="0">
                <a:sym typeface="+mn-ea"/>
              </a:rPr>
              <a:t>b</a:t>
            </a:r>
            <a:r>
              <a:rPr lang="zh-CN" altLang="en-US" dirty="0">
                <a:sym typeface="+mn-ea"/>
              </a:rPr>
              <a:t>的</a:t>
            </a:r>
            <a:r>
              <a:rPr lang="en-US" altLang="zh-CN" dirty="0" err="1">
                <a:sym typeface="+mn-ea"/>
              </a:rPr>
              <a:t>offsetb</a:t>
            </a:r>
            <a:r>
              <a:rPr lang="zh-CN" altLang="en-US" dirty="0">
                <a:sym typeface="+mn-ea"/>
              </a:rPr>
              <a:t>设置为张量</a:t>
            </a:r>
            <a:r>
              <a:rPr lang="en-US" altLang="zh-CN" dirty="0">
                <a:sym typeface="+mn-ea"/>
              </a:rPr>
              <a:t>a</a:t>
            </a:r>
            <a:r>
              <a:rPr lang="zh-CN" altLang="en-US" dirty="0">
                <a:sym typeface="+mn-ea"/>
              </a:rPr>
              <a:t>的</a:t>
            </a:r>
            <a:r>
              <a:rPr lang="en-US" altLang="zh-CN" dirty="0" err="1">
                <a:sym typeface="+mn-ea"/>
              </a:rPr>
              <a:t>offseta</a:t>
            </a:r>
            <a:r>
              <a:rPr lang="zh-CN" altLang="en-US" dirty="0">
                <a:sym typeface="+mn-ea"/>
              </a:rPr>
              <a:t>；</a:t>
            </a:r>
          </a:p>
          <a:p>
            <a:r>
              <a:rPr lang="en-US" altLang="zh-CN" dirty="0">
                <a:sym typeface="+mn-ea"/>
              </a:rPr>
              <a:t>4.  </a:t>
            </a:r>
            <a:r>
              <a:rPr lang="en-US" altLang="zh-CN" dirty="0" err="1">
                <a:sym typeface="+mn-ea"/>
              </a:rPr>
              <a:t>b_ptr</a:t>
            </a:r>
            <a:r>
              <a:rPr lang="en-US" altLang="zh-CN" dirty="0">
                <a:sym typeface="+mn-ea"/>
              </a:rPr>
              <a:t> = </a:t>
            </a:r>
            <a:r>
              <a:rPr lang="en-US" altLang="zh-CN" dirty="0" err="1">
                <a:sym typeface="+mn-ea"/>
              </a:rPr>
              <a:t>a_ptr</a:t>
            </a:r>
            <a:r>
              <a:rPr lang="en-US" altLang="zh-CN" dirty="0">
                <a:sym typeface="+mn-ea"/>
              </a:rPr>
              <a:t> (</a:t>
            </a:r>
            <a:r>
              <a:rPr lang="zh-CN" altLang="en-US" dirty="0">
                <a:sym typeface="+mn-ea"/>
              </a:rPr>
              <a:t>此处仅仅是将张量</a:t>
            </a:r>
            <a:r>
              <a:rPr lang="en-US" altLang="zh-CN" dirty="0">
                <a:sym typeface="+mn-ea"/>
              </a:rPr>
              <a:t>b</a:t>
            </a:r>
            <a:r>
              <a:rPr lang="zh-CN" altLang="en-US" dirty="0">
                <a:sym typeface="+mn-ea"/>
              </a:rPr>
              <a:t>中的指针指向与张量</a:t>
            </a:r>
            <a:r>
              <a:rPr lang="en-US" altLang="zh-CN" dirty="0">
                <a:sym typeface="+mn-ea"/>
              </a:rPr>
              <a:t>a</a:t>
            </a:r>
            <a:r>
              <a:rPr lang="zh-CN" altLang="en-US" dirty="0">
                <a:sym typeface="+mn-ea"/>
              </a:rPr>
              <a:t>相同的地址，并没有发生数据拷贝</a:t>
            </a:r>
            <a:r>
              <a:rPr lang="en-US" altLang="zh-CN" dirty="0">
                <a:sym typeface="+mn-ea"/>
              </a:rPr>
              <a:t>)</a:t>
            </a:r>
            <a:r>
              <a:rPr lang="zh-CN" altLang="en-US" dirty="0">
                <a:sym typeface="+mn-ea"/>
              </a:rPr>
              <a:t>；</a:t>
            </a:r>
          </a:p>
          <a:p>
            <a:r>
              <a:rPr lang="zh-CN" altLang="en-US" dirty="0">
                <a:sym typeface="+mn-ea"/>
              </a:rPr>
              <a:t>则以此方式构造出来的张量</a:t>
            </a:r>
            <a:r>
              <a:rPr lang="en-US" altLang="zh-CN" dirty="0">
                <a:sym typeface="+mn-ea"/>
              </a:rPr>
              <a:t>b</a:t>
            </a:r>
            <a:r>
              <a:rPr lang="zh-CN" altLang="en-US" dirty="0">
                <a:sym typeface="+mn-ea"/>
              </a:rPr>
              <a:t>便是张量</a:t>
            </a:r>
            <a:r>
              <a:rPr lang="en-US" altLang="zh-CN" dirty="0">
                <a:sym typeface="+mn-ea"/>
              </a:rPr>
              <a:t>a</a:t>
            </a:r>
            <a:r>
              <a:rPr lang="zh-CN" altLang="en-US" dirty="0">
                <a:sym typeface="+mn-ea"/>
              </a:rPr>
              <a:t>的广播，称以此得到张量</a:t>
            </a:r>
            <a:r>
              <a:rPr lang="en-US" altLang="zh-CN" dirty="0">
                <a:sym typeface="+mn-ea"/>
              </a:rPr>
              <a:t>a</a:t>
            </a:r>
            <a:r>
              <a:rPr lang="zh-CN" altLang="en-US" dirty="0">
                <a:sym typeface="+mn-ea"/>
              </a:rPr>
              <a:t>广播的方式为软广播。</a:t>
            </a:r>
            <a:endParaRPr lang="en-US" altLang="zh-CN" dirty="0">
              <a:sym typeface="+mn-ea"/>
            </a:endParaRPr>
          </a:p>
          <a:p>
            <a:r>
              <a:rPr lang="zh-CN" altLang="en-US" dirty="0">
                <a:sym typeface="+mn-ea"/>
              </a:rPr>
              <a:t>证明</a:t>
            </a:r>
            <a:r>
              <a:rPr lang="en-US" altLang="zh-CN" dirty="0">
                <a:sym typeface="+mn-ea"/>
              </a:rPr>
              <a:t>:  </a:t>
            </a:r>
            <a:r>
              <a:rPr lang="zh-CN" altLang="en-US" dirty="0">
                <a:sym typeface="+mn-ea"/>
              </a:rPr>
              <a:t>张量</a:t>
            </a:r>
            <a:r>
              <a:rPr lang="en-US" altLang="zh-CN" dirty="0">
                <a:sym typeface="+mn-ea"/>
              </a:rPr>
              <a:t>b</a:t>
            </a:r>
            <a:r>
              <a:rPr lang="zh-CN" altLang="en-US" dirty="0">
                <a:sym typeface="+mn-ea"/>
              </a:rPr>
              <a:t>的</a:t>
            </a:r>
            <a:r>
              <a:rPr lang="en-US" altLang="zh-CN" dirty="0">
                <a:sym typeface="+mn-ea"/>
              </a:rPr>
              <a:t>shape </a:t>
            </a:r>
            <a:r>
              <a:rPr lang="zh-CN" altLang="en-US" dirty="0">
                <a:sym typeface="+mn-ea"/>
              </a:rPr>
              <a:t>已经满足了可广播条件。要证张量</a:t>
            </a:r>
            <a:r>
              <a:rPr lang="en-US" altLang="zh-CN" dirty="0">
                <a:sym typeface="+mn-ea"/>
              </a:rPr>
              <a:t>b</a:t>
            </a:r>
            <a:r>
              <a:rPr lang="zh-CN" altLang="en-US" dirty="0">
                <a:sym typeface="+mn-ea"/>
              </a:rPr>
              <a:t>是张量</a:t>
            </a:r>
            <a:r>
              <a:rPr lang="en-US" altLang="zh-CN" dirty="0">
                <a:sym typeface="+mn-ea"/>
              </a:rPr>
              <a:t>a</a:t>
            </a:r>
            <a:r>
              <a:rPr lang="zh-CN" altLang="en-US" dirty="0">
                <a:sym typeface="+mn-ea"/>
              </a:rPr>
              <a:t>的广播，只需证张量</a:t>
            </a:r>
            <a:r>
              <a:rPr lang="en-US" altLang="zh-CN" dirty="0">
                <a:sym typeface="+mn-ea"/>
              </a:rPr>
              <a:t>b</a:t>
            </a:r>
            <a:r>
              <a:rPr lang="zh-CN" altLang="en-US" dirty="0">
                <a:sym typeface="+mn-ea"/>
              </a:rPr>
              <a:t>中任意一个元素均满足式①；</a:t>
            </a:r>
            <a:endParaRPr lang="en-US" altLang="zh-CN" dirty="0">
              <a:sym typeface="+mn-ea"/>
            </a:endParaRPr>
          </a:p>
          <a:p>
            <a:r>
              <a:rPr lang="zh-CN" altLang="en-US" dirty="0">
                <a:sym typeface="+mn-ea"/>
              </a:rPr>
              <a:t>将</a:t>
            </a:r>
            <a:r>
              <a:rPr lang="en-US" altLang="zh-CN" dirty="0"/>
              <a:t>mask .* (sta</a:t>
            </a:r>
            <a:r>
              <a:rPr lang="en-US" altLang="zh-CN" baseline="-25000" dirty="0"/>
              <a:t>1</a:t>
            </a:r>
            <a:r>
              <a:rPr lang="en-US" altLang="zh-CN" dirty="0"/>
              <a:t>,sta</a:t>
            </a:r>
            <a:r>
              <a:rPr lang="en-US" altLang="zh-CN" baseline="-25000" dirty="0"/>
              <a:t>2</a:t>
            </a:r>
            <a:r>
              <a:rPr lang="en-US" altLang="zh-CN" dirty="0"/>
              <a:t>...</a:t>
            </a:r>
            <a:r>
              <a:rPr lang="en-US" altLang="zh-CN" dirty="0" err="1"/>
              <a:t>sta</a:t>
            </a:r>
            <a:r>
              <a:rPr lang="en-US" altLang="zh-CN" baseline="-25000" dirty="0" err="1"/>
              <a:t>n</a:t>
            </a:r>
            <a:r>
              <a:rPr lang="en-US" altLang="zh-CN" dirty="0"/>
              <a:t>)</a:t>
            </a:r>
            <a:r>
              <a:rPr lang="zh-CN" altLang="en-US" dirty="0"/>
              <a:t>展开为</a:t>
            </a:r>
            <a:r>
              <a:rPr lang="en-US" altLang="zh-CN" dirty="0"/>
              <a:t>(m</a:t>
            </a:r>
            <a:r>
              <a:rPr lang="en-US" altLang="zh-CN" baseline="-25000" dirty="0"/>
              <a:t>1</a:t>
            </a:r>
            <a:r>
              <a:rPr lang="en-US" altLang="zh-CN" dirty="0"/>
              <a:t> *</a:t>
            </a:r>
            <a:r>
              <a:rPr lang="zh-CN" altLang="en-US" dirty="0"/>
              <a:t> </a:t>
            </a:r>
            <a:r>
              <a:rPr lang="en-US" altLang="zh-CN" dirty="0"/>
              <a:t>sta</a:t>
            </a:r>
            <a:r>
              <a:rPr lang="en-US" altLang="zh-CN" baseline="-25000" dirty="0"/>
              <a:t>1</a:t>
            </a:r>
            <a:r>
              <a:rPr lang="en-US" altLang="zh-CN" dirty="0"/>
              <a:t>,m</a:t>
            </a:r>
            <a:r>
              <a:rPr lang="en-US" altLang="zh-CN" baseline="-25000" dirty="0"/>
              <a:t>2</a:t>
            </a:r>
            <a:r>
              <a:rPr lang="en-US" altLang="zh-CN" dirty="0"/>
              <a:t> * sta</a:t>
            </a:r>
            <a:r>
              <a:rPr lang="en-US" altLang="zh-CN" baseline="-25000" dirty="0"/>
              <a:t>2</a:t>
            </a:r>
            <a:r>
              <a:rPr lang="en-US" altLang="zh-CN" dirty="0"/>
              <a:t>...</a:t>
            </a:r>
            <a:r>
              <a:rPr lang="en-US" altLang="zh-CN" dirty="0" err="1"/>
              <a:t>m</a:t>
            </a:r>
            <a:r>
              <a:rPr lang="en-US" altLang="zh-CN" baseline="-25000" dirty="0" err="1"/>
              <a:t>n</a:t>
            </a:r>
            <a:r>
              <a:rPr lang="en-US" altLang="zh-CN" dirty="0"/>
              <a:t> * </a:t>
            </a:r>
            <a:r>
              <a:rPr lang="en-US" altLang="zh-CN" dirty="0" err="1"/>
              <a:t>sta</a:t>
            </a:r>
            <a:r>
              <a:rPr lang="en-US" altLang="zh-CN" baseline="-25000" dirty="0" err="1"/>
              <a:t>n</a:t>
            </a:r>
            <a:r>
              <a:rPr lang="en-US" altLang="zh-CN" dirty="0"/>
              <a:t>) </a:t>
            </a:r>
            <a:r>
              <a:rPr lang="zh-CN" altLang="en-US" dirty="0"/>
              <a:t>；</a:t>
            </a:r>
            <a:endParaRPr lang="en-US" altLang="zh-CN" dirty="0">
              <a:sym typeface="+mn-ea"/>
            </a:endParaRPr>
          </a:p>
          <a:p>
            <a:r>
              <a:rPr lang="zh-CN" altLang="en-US" dirty="0">
                <a:sym typeface="+mn-ea"/>
              </a:rPr>
              <a:t>对于张量</a:t>
            </a:r>
            <a:r>
              <a:rPr lang="en-US" altLang="zh-CN" dirty="0">
                <a:sym typeface="+mn-ea"/>
              </a:rPr>
              <a:t>b</a:t>
            </a:r>
            <a:r>
              <a:rPr lang="zh-CN" altLang="en-US" dirty="0">
                <a:sym typeface="+mn-ea"/>
              </a:rPr>
              <a:t>中的任意一个元素</a:t>
            </a:r>
            <a:r>
              <a:rPr lang="en-US" altLang="zh-CN" dirty="0"/>
              <a:t>b(l</a:t>
            </a:r>
            <a:r>
              <a:rPr lang="en-US" altLang="zh-CN" baseline="-25000" dirty="0"/>
              <a:t>1</a:t>
            </a:r>
            <a:r>
              <a:rPr lang="en-US" altLang="zh-CN" dirty="0"/>
              <a:t>,l</a:t>
            </a:r>
            <a:r>
              <a:rPr lang="en-US" altLang="zh-CN" baseline="-25000" dirty="0"/>
              <a:t>2</a:t>
            </a:r>
            <a:r>
              <a:rPr lang="en-US" altLang="zh-CN" dirty="0"/>
              <a:t>...l</a:t>
            </a:r>
            <a:r>
              <a:rPr lang="en-US" altLang="zh-CN" baseline="-25000" dirty="0"/>
              <a:t>n</a:t>
            </a:r>
            <a:r>
              <a:rPr lang="en-US" altLang="zh-CN" dirty="0"/>
              <a:t>) </a:t>
            </a:r>
            <a:r>
              <a:rPr lang="zh-CN" altLang="en-US" dirty="0"/>
              <a:t>，</a:t>
            </a:r>
            <a:endParaRPr lang="en-US" altLang="zh-CN" dirty="0"/>
          </a:p>
          <a:p>
            <a:r>
              <a:rPr lang="en-US" altLang="zh-CN" dirty="0"/>
              <a:t>b(l</a:t>
            </a:r>
            <a:r>
              <a:rPr lang="en-US" altLang="zh-CN" baseline="-25000" dirty="0"/>
              <a:t>1</a:t>
            </a:r>
            <a:r>
              <a:rPr lang="en-US" altLang="zh-CN" dirty="0"/>
              <a:t>,l</a:t>
            </a:r>
            <a:r>
              <a:rPr lang="en-US" altLang="zh-CN" baseline="-25000" dirty="0"/>
              <a:t>2</a:t>
            </a:r>
            <a:r>
              <a:rPr lang="en-US" altLang="zh-CN" dirty="0"/>
              <a:t>...l</a:t>
            </a:r>
            <a:r>
              <a:rPr lang="en-US" altLang="zh-CN" baseline="-25000" dirty="0"/>
              <a:t>n</a:t>
            </a:r>
            <a:r>
              <a:rPr lang="en-US" altLang="zh-CN" dirty="0"/>
              <a:t>) = </a:t>
            </a:r>
            <a:r>
              <a:rPr lang="en-US" altLang="zh-CN" dirty="0" err="1"/>
              <a:t>b_ptr</a:t>
            </a:r>
            <a:r>
              <a:rPr lang="en-US" altLang="zh-CN" dirty="0"/>
              <a:t>(</a:t>
            </a:r>
            <a:r>
              <a:rPr lang="en-US" altLang="zh-CN" dirty="0">
                <a:sym typeface="+mn-ea"/>
              </a:rPr>
              <a:t>l</a:t>
            </a:r>
            <a:r>
              <a:rPr lang="en-US" altLang="zh-CN" baseline="-25000" dirty="0">
                <a:sym typeface="+mn-ea"/>
              </a:rPr>
              <a:t>1 </a:t>
            </a:r>
            <a:r>
              <a:rPr lang="en-US" altLang="zh-CN" dirty="0">
                <a:sym typeface="+mn-ea"/>
              </a:rPr>
              <a:t>* stb</a:t>
            </a:r>
            <a:r>
              <a:rPr lang="en-US" altLang="zh-CN" baseline="-25000" dirty="0">
                <a:sym typeface="+mn-ea"/>
              </a:rPr>
              <a:t>1</a:t>
            </a:r>
            <a:r>
              <a:rPr lang="en-US" altLang="zh-CN" dirty="0">
                <a:sym typeface="+mn-ea"/>
              </a:rPr>
              <a:t>+ l</a:t>
            </a:r>
            <a:r>
              <a:rPr lang="en-US" altLang="zh-CN" baseline="-25000" dirty="0">
                <a:sym typeface="+mn-ea"/>
              </a:rPr>
              <a:t>2 </a:t>
            </a:r>
            <a:r>
              <a:rPr lang="en-US" altLang="zh-CN" dirty="0">
                <a:sym typeface="+mn-ea"/>
              </a:rPr>
              <a:t>* stb</a:t>
            </a:r>
            <a:r>
              <a:rPr lang="en-US" altLang="zh-CN" baseline="-25000" dirty="0">
                <a:sym typeface="+mn-ea"/>
              </a:rPr>
              <a:t>2</a:t>
            </a:r>
            <a:r>
              <a:rPr lang="en-US" altLang="zh-CN" dirty="0">
                <a:sym typeface="+mn-ea"/>
              </a:rPr>
              <a:t> + ... + l</a:t>
            </a:r>
            <a:r>
              <a:rPr lang="en-US" altLang="zh-CN" baseline="-25000" dirty="0">
                <a:sym typeface="+mn-ea"/>
              </a:rPr>
              <a:t>n </a:t>
            </a:r>
            <a:r>
              <a:rPr lang="en-US" altLang="zh-CN" dirty="0">
                <a:sym typeface="+mn-ea"/>
              </a:rPr>
              <a:t>* </a:t>
            </a:r>
            <a:r>
              <a:rPr lang="en-US" altLang="zh-CN" dirty="0" err="1">
                <a:sym typeface="+mn-ea"/>
              </a:rPr>
              <a:t>stb</a:t>
            </a:r>
            <a:r>
              <a:rPr lang="en-US" altLang="zh-CN" baseline="-25000" dirty="0" err="1">
                <a:sym typeface="+mn-ea"/>
              </a:rPr>
              <a:t>n</a:t>
            </a:r>
            <a:r>
              <a:rPr lang="en-US" altLang="zh-CN" dirty="0">
                <a:sym typeface="+mn-ea"/>
              </a:rPr>
              <a:t> + </a:t>
            </a:r>
            <a:r>
              <a:rPr lang="en-US" altLang="zh-CN" dirty="0" err="1">
                <a:sym typeface="+mn-ea"/>
              </a:rPr>
              <a:t>offsetb</a:t>
            </a:r>
            <a:r>
              <a:rPr lang="en-US" altLang="zh-CN" dirty="0">
                <a:sym typeface="+mn-ea"/>
              </a:rPr>
              <a:t>)</a:t>
            </a:r>
          </a:p>
          <a:p>
            <a:r>
              <a:rPr lang="en-US" altLang="zh-CN" dirty="0">
                <a:sym typeface="+mn-ea"/>
              </a:rPr>
              <a:t>                = </a:t>
            </a:r>
            <a:r>
              <a:rPr lang="en-US" altLang="zh-CN" dirty="0" err="1">
                <a:sym typeface="+mn-ea"/>
              </a:rPr>
              <a:t>a</a:t>
            </a:r>
            <a:r>
              <a:rPr lang="en-US" altLang="zh-CN" dirty="0" err="1"/>
              <a:t>_ptr</a:t>
            </a:r>
            <a:r>
              <a:rPr lang="en-US" altLang="zh-CN" dirty="0"/>
              <a:t>(</a:t>
            </a:r>
            <a:r>
              <a:rPr lang="en-US" altLang="zh-CN" dirty="0">
                <a:sym typeface="+mn-ea"/>
              </a:rPr>
              <a:t>l</a:t>
            </a:r>
            <a:r>
              <a:rPr lang="en-US" altLang="zh-CN" baseline="-25000" dirty="0">
                <a:sym typeface="+mn-ea"/>
              </a:rPr>
              <a:t>1 </a:t>
            </a:r>
            <a:r>
              <a:rPr lang="en-US" altLang="zh-CN" dirty="0">
                <a:sym typeface="+mn-ea"/>
              </a:rPr>
              <a:t>* </a:t>
            </a:r>
            <a:r>
              <a:rPr lang="en-US" altLang="zh-CN" dirty="0"/>
              <a:t>m</a:t>
            </a:r>
            <a:r>
              <a:rPr lang="en-US" altLang="zh-CN" baseline="-25000" dirty="0"/>
              <a:t>1</a:t>
            </a:r>
            <a:r>
              <a:rPr lang="en-US" altLang="zh-CN" dirty="0"/>
              <a:t> *</a:t>
            </a:r>
            <a:r>
              <a:rPr lang="zh-CN" altLang="en-US" dirty="0"/>
              <a:t> </a:t>
            </a:r>
            <a:r>
              <a:rPr lang="en-US" altLang="zh-CN" dirty="0"/>
              <a:t>sta</a:t>
            </a:r>
            <a:r>
              <a:rPr lang="en-US" altLang="zh-CN" baseline="-25000" dirty="0"/>
              <a:t>1</a:t>
            </a:r>
            <a:r>
              <a:rPr lang="en-US" altLang="zh-CN" dirty="0">
                <a:sym typeface="+mn-ea"/>
              </a:rPr>
              <a:t>+ l</a:t>
            </a:r>
            <a:r>
              <a:rPr lang="en-US" altLang="zh-CN" baseline="-25000" dirty="0">
                <a:sym typeface="+mn-ea"/>
              </a:rPr>
              <a:t>2 </a:t>
            </a:r>
            <a:r>
              <a:rPr lang="en-US" altLang="zh-CN" dirty="0">
                <a:sym typeface="+mn-ea"/>
              </a:rPr>
              <a:t>* </a:t>
            </a:r>
            <a:r>
              <a:rPr lang="en-US" altLang="zh-CN" dirty="0"/>
              <a:t>m</a:t>
            </a:r>
            <a:r>
              <a:rPr lang="en-US" altLang="zh-CN" baseline="-25000" dirty="0"/>
              <a:t>2</a:t>
            </a:r>
            <a:r>
              <a:rPr lang="en-US" altLang="zh-CN" dirty="0"/>
              <a:t> *</a:t>
            </a:r>
            <a:r>
              <a:rPr lang="zh-CN" altLang="en-US" dirty="0"/>
              <a:t> </a:t>
            </a:r>
            <a:r>
              <a:rPr lang="en-US" altLang="zh-CN" dirty="0"/>
              <a:t>sta</a:t>
            </a:r>
            <a:r>
              <a:rPr lang="en-US" altLang="zh-CN" baseline="-25000" dirty="0"/>
              <a:t>2</a:t>
            </a:r>
            <a:r>
              <a:rPr lang="en-US" altLang="zh-CN" dirty="0">
                <a:sym typeface="+mn-ea"/>
              </a:rPr>
              <a:t> + ... + l</a:t>
            </a:r>
            <a:r>
              <a:rPr lang="en-US" altLang="zh-CN" baseline="-25000" dirty="0">
                <a:sym typeface="+mn-ea"/>
              </a:rPr>
              <a:t>n </a:t>
            </a:r>
            <a:r>
              <a:rPr lang="en-US" altLang="zh-CN" dirty="0">
                <a:sym typeface="+mn-ea"/>
              </a:rPr>
              <a:t>* </a:t>
            </a:r>
            <a:r>
              <a:rPr lang="en-US" altLang="zh-CN" dirty="0" err="1"/>
              <a:t>m</a:t>
            </a:r>
            <a:r>
              <a:rPr lang="en-US" altLang="zh-CN" baseline="-25000" dirty="0" err="1"/>
              <a:t>n</a:t>
            </a:r>
            <a:r>
              <a:rPr lang="en-US" altLang="zh-CN" dirty="0"/>
              <a:t> *</a:t>
            </a:r>
            <a:r>
              <a:rPr lang="zh-CN" altLang="en-US" dirty="0"/>
              <a:t> </a:t>
            </a:r>
            <a:r>
              <a:rPr lang="en-US" altLang="zh-CN" dirty="0" err="1"/>
              <a:t>sta</a:t>
            </a:r>
            <a:r>
              <a:rPr lang="en-US" altLang="zh-CN" baseline="-25000" dirty="0" err="1"/>
              <a:t>n</a:t>
            </a:r>
            <a:r>
              <a:rPr lang="en-US" altLang="zh-CN" dirty="0">
                <a:sym typeface="+mn-ea"/>
              </a:rPr>
              <a:t> + </a:t>
            </a:r>
            <a:r>
              <a:rPr lang="en-US" altLang="zh-CN" dirty="0" err="1">
                <a:sym typeface="+mn-ea"/>
              </a:rPr>
              <a:t>offseta</a:t>
            </a:r>
            <a:r>
              <a:rPr lang="en-US" altLang="zh-CN" dirty="0">
                <a:sym typeface="+mn-ea"/>
              </a:rPr>
              <a:t>)</a:t>
            </a:r>
          </a:p>
          <a:p>
            <a:r>
              <a:rPr lang="en-US" altLang="zh-CN" dirty="0">
                <a:sym typeface="+mn-ea"/>
              </a:rPr>
              <a:t>                = </a:t>
            </a:r>
            <a:r>
              <a:rPr lang="en-US" altLang="zh-CN" dirty="0" err="1">
                <a:sym typeface="+mn-ea"/>
              </a:rPr>
              <a:t>a</a:t>
            </a:r>
            <a:r>
              <a:rPr lang="en-US" altLang="zh-CN" dirty="0" err="1"/>
              <a:t>_ptr</a:t>
            </a:r>
            <a:r>
              <a:rPr lang="en-US" altLang="zh-CN" dirty="0"/>
              <a:t>(m</a:t>
            </a:r>
            <a:r>
              <a:rPr lang="en-US" altLang="zh-CN" baseline="-25000" dirty="0"/>
              <a:t>1 </a:t>
            </a:r>
            <a:r>
              <a:rPr lang="en-US" altLang="zh-CN" dirty="0"/>
              <a:t>* </a:t>
            </a:r>
            <a:r>
              <a:rPr lang="en-US" altLang="zh-CN" baseline="-25000" dirty="0"/>
              <a:t> </a:t>
            </a:r>
            <a:r>
              <a:rPr lang="en-US" altLang="zh-CN" dirty="0">
                <a:sym typeface="+mn-ea"/>
              </a:rPr>
              <a:t>l</a:t>
            </a:r>
            <a:r>
              <a:rPr lang="en-US" altLang="zh-CN" baseline="-25000" dirty="0">
                <a:sym typeface="+mn-ea"/>
              </a:rPr>
              <a:t>1 </a:t>
            </a:r>
            <a:r>
              <a:rPr lang="en-US" altLang="zh-CN" dirty="0"/>
              <a:t>*</a:t>
            </a:r>
            <a:r>
              <a:rPr lang="zh-CN" altLang="en-US" dirty="0"/>
              <a:t> </a:t>
            </a:r>
            <a:r>
              <a:rPr lang="en-US" altLang="zh-CN" dirty="0"/>
              <a:t>sta</a:t>
            </a:r>
            <a:r>
              <a:rPr lang="en-US" altLang="zh-CN" baseline="-25000" dirty="0"/>
              <a:t>1</a:t>
            </a:r>
            <a:r>
              <a:rPr lang="en-US" altLang="zh-CN" dirty="0">
                <a:sym typeface="+mn-ea"/>
              </a:rPr>
              <a:t>+ </a:t>
            </a:r>
            <a:r>
              <a:rPr lang="en-US" altLang="zh-CN" dirty="0"/>
              <a:t>m</a:t>
            </a:r>
            <a:r>
              <a:rPr lang="en-US" altLang="zh-CN" baseline="-25000" dirty="0"/>
              <a:t>2</a:t>
            </a:r>
            <a:r>
              <a:rPr lang="en-US" altLang="zh-CN" dirty="0"/>
              <a:t> *</a:t>
            </a:r>
            <a:r>
              <a:rPr lang="zh-CN" altLang="en-US" dirty="0"/>
              <a:t> </a:t>
            </a:r>
            <a:r>
              <a:rPr lang="en-US" altLang="zh-CN" dirty="0">
                <a:sym typeface="+mn-ea"/>
              </a:rPr>
              <a:t>l</a:t>
            </a:r>
            <a:r>
              <a:rPr lang="en-US" altLang="zh-CN" baseline="-25000" dirty="0">
                <a:sym typeface="+mn-ea"/>
              </a:rPr>
              <a:t>2 </a:t>
            </a:r>
            <a:r>
              <a:rPr lang="en-US" altLang="zh-CN" dirty="0">
                <a:sym typeface="+mn-ea"/>
              </a:rPr>
              <a:t>* </a:t>
            </a:r>
            <a:r>
              <a:rPr lang="en-US" altLang="zh-CN" dirty="0"/>
              <a:t>sta</a:t>
            </a:r>
            <a:r>
              <a:rPr lang="en-US" altLang="zh-CN" baseline="-25000" dirty="0"/>
              <a:t>2</a:t>
            </a:r>
            <a:r>
              <a:rPr lang="en-US" altLang="zh-CN" dirty="0">
                <a:sym typeface="+mn-ea"/>
              </a:rPr>
              <a:t> + ... + </a:t>
            </a:r>
            <a:r>
              <a:rPr lang="en-US" altLang="zh-CN" dirty="0" err="1"/>
              <a:t>m</a:t>
            </a:r>
            <a:r>
              <a:rPr lang="en-US" altLang="zh-CN" baseline="-25000" dirty="0" err="1"/>
              <a:t>n</a:t>
            </a:r>
            <a:r>
              <a:rPr lang="en-US" altLang="zh-CN" dirty="0"/>
              <a:t> * </a:t>
            </a:r>
            <a:r>
              <a:rPr lang="en-US" altLang="zh-CN" dirty="0">
                <a:sym typeface="+mn-ea"/>
              </a:rPr>
              <a:t>l</a:t>
            </a:r>
            <a:r>
              <a:rPr lang="en-US" altLang="zh-CN" baseline="-25000" dirty="0">
                <a:sym typeface="+mn-ea"/>
              </a:rPr>
              <a:t>n </a:t>
            </a:r>
            <a:r>
              <a:rPr lang="en-US" altLang="zh-CN" dirty="0">
                <a:sym typeface="+mn-ea"/>
              </a:rPr>
              <a:t>* </a:t>
            </a:r>
            <a:r>
              <a:rPr lang="en-US" altLang="zh-CN" dirty="0" err="1"/>
              <a:t>sta</a:t>
            </a:r>
            <a:r>
              <a:rPr lang="en-US" altLang="zh-CN" baseline="-25000" dirty="0" err="1"/>
              <a:t>n</a:t>
            </a:r>
            <a:r>
              <a:rPr lang="en-US" altLang="zh-CN" dirty="0">
                <a:sym typeface="+mn-ea"/>
              </a:rPr>
              <a:t> + </a:t>
            </a:r>
            <a:r>
              <a:rPr lang="en-US" altLang="zh-CN" dirty="0" err="1">
                <a:sym typeface="+mn-ea"/>
              </a:rPr>
              <a:t>offseta</a:t>
            </a:r>
            <a:r>
              <a:rPr lang="en-US" altLang="zh-CN" dirty="0">
                <a:sym typeface="+mn-ea"/>
              </a:rPr>
              <a:t>)</a:t>
            </a:r>
          </a:p>
          <a:p>
            <a:r>
              <a:rPr lang="en-US" altLang="zh-CN" dirty="0">
                <a:sym typeface="+mn-ea"/>
              </a:rPr>
              <a:t>                = </a:t>
            </a:r>
            <a:r>
              <a:rPr lang="en-US" altLang="zh-CN" dirty="0" err="1">
                <a:sym typeface="+mn-ea"/>
              </a:rPr>
              <a:t>a_ptr</a:t>
            </a:r>
            <a:r>
              <a:rPr lang="en-US" altLang="zh-CN" dirty="0">
                <a:sym typeface="+mn-ea"/>
              </a:rPr>
              <a:t>(</a:t>
            </a:r>
            <a:r>
              <a:rPr lang="en-US" altLang="zh-CN" dirty="0"/>
              <a:t>m</a:t>
            </a:r>
            <a:r>
              <a:rPr lang="en-US" altLang="zh-CN" baseline="-25000" dirty="0"/>
              <a:t>1 </a:t>
            </a:r>
            <a:r>
              <a:rPr lang="en-US" altLang="zh-CN" dirty="0"/>
              <a:t>* </a:t>
            </a:r>
            <a:r>
              <a:rPr lang="en-US" altLang="zh-CN" baseline="-25000" dirty="0"/>
              <a:t> </a:t>
            </a:r>
            <a:r>
              <a:rPr lang="en-US" altLang="zh-CN" dirty="0">
                <a:sym typeface="+mn-ea"/>
              </a:rPr>
              <a:t>l</a:t>
            </a:r>
            <a:r>
              <a:rPr lang="en-US" altLang="zh-CN" baseline="-25000" dirty="0">
                <a:sym typeface="+mn-ea"/>
              </a:rPr>
              <a:t>1 </a:t>
            </a:r>
            <a:r>
              <a:rPr lang="en-US" altLang="zh-CN" dirty="0">
                <a:sym typeface="+mn-ea"/>
              </a:rPr>
              <a:t>,</a:t>
            </a:r>
            <a:r>
              <a:rPr lang="en-US" altLang="zh-CN" dirty="0"/>
              <a:t> m</a:t>
            </a:r>
            <a:r>
              <a:rPr lang="en-US" altLang="zh-CN" baseline="-25000" dirty="0"/>
              <a:t>2 </a:t>
            </a:r>
            <a:r>
              <a:rPr lang="en-US" altLang="zh-CN" dirty="0"/>
              <a:t>* </a:t>
            </a:r>
            <a:r>
              <a:rPr lang="en-US" altLang="zh-CN" baseline="-25000" dirty="0"/>
              <a:t> </a:t>
            </a:r>
            <a:r>
              <a:rPr lang="en-US" altLang="zh-CN" dirty="0">
                <a:sym typeface="+mn-ea"/>
              </a:rPr>
              <a:t>l</a:t>
            </a:r>
            <a:r>
              <a:rPr lang="en-US" altLang="zh-CN" baseline="-25000" dirty="0">
                <a:sym typeface="+mn-ea"/>
              </a:rPr>
              <a:t>2 </a:t>
            </a:r>
            <a:r>
              <a:rPr lang="en-US" altLang="zh-CN" dirty="0">
                <a:sym typeface="+mn-ea"/>
              </a:rPr>
              <a:t>,…,</a:t>
            </a:r>
            <a:r>
              <a:rPr lang="en-US" altLang="zh-CN" dirty="0"/>
              <a:t> </a:t>
            </a:r>
            <a:r>
              <a:rPr lang="en-US" altLang="zh-CN" dirty="0" err="1"/>
              <a:t>m</a:t>
            </a:r>
            <a:r>
              <a:rPr lang="en-US" altLang="zh-CN" baseline="-25000" dirty="0" err="1"/>
              <a:t>n</a:t>
            </a:r>
            <a:r>
              <a:rPr lang="en-US" altLang="zh-CN" baseline="-25000" dirty="0"/>
              <a:t> </a:t>
            </a:r>
            <a:r>
              <a:rPr lang="en-US" altLang="zh-CN" dirty="0"/>
              <a:t>* </a:t>
            </a:r>
            <a:r>
              <a:rPr lang="en-US" altLang="zh-CN" baseline="-25000" dirty="0"/>
              <a:t> </a:t>
            </a:r>
            <a:r>
              <a:rPr lang="en-US" altLang="zh-CN" dirty="0">
                <a:sym typeface="+mn-ea"/>
              </a:rPr>
              <a:t>l</a:t>
            </a:r>
            <a:r>
              <a:rPr lang="en-US" altLang="zh-CN" baseline="-25000" dirty="0">
                <a:sym typeface="+mn-ea"/>
              </a:rPr>
              <a:t>n </a:t>
            </a:r>
            <a:r>
              <a:rPr lang="en-US" altLang="zh-CN" dirty="0">
                <a:sym typeface="+mn-ea"/>
              </a:rPr>
              <a:t>)</a:t>
            </a:r>
          </a:p>
          <a:p>
            <a:r>
              <a:rPr lang="en-US" altLang="zh-CN" dirty="0">
                <a:sym typeface="+mn-ea"/>
              </a:rPr>
              <a:t>                = </a:t>
            </a:r>
            <a:r>
              <a:rPr lang="en-US" altLang="zh-CN" dirty="0"/>
              <a:t>a(mask .* (l</a:t>
            </a:r>
            <a:r>
              <a:rPr lang="en-US" altLang="zh-CN" baseline="-25000" dirty="0"/>
              <a:t>1</a:t>
            </a:r>
            <a:r>
              <a:rPr lang="en-US" altLang="zh-CN" dirty="0"/>
              <a:t>,l</a:t>
            </a:r>
            <a:r>
              <a:rPr lang="en-US" altLang="zh-CN" baseline="-25000" dirty="0"/>
              <a:t>2</a:t>
            </a:r>
            <a:r>
              <a:rPr lang="en-US" altLang="zh-CN" dirty="0"/>
              <a:t>...l</a:t>
            </a:r>
            <a:r>
              <a:rPr lang="en-US" altLang="zh-CN" baseline="-25000" dirty="0"/>
              <a:t>n</a:t>
            </a:r>
            <a:r>
              <a:rPr lang="en-US" altLang="zh-CN" dirty="0"/>
              <a:t>))                                                           </a:t>
            </a:r>
            <a:r>
              <a:rPr lang="zh-CN" altLang="en-US" dirty="0"/>
              <a:t>证毕</a:t>
            </a:r>
            <a:endParaRPr lang="zh-CN" altLang="en-US" dirty="0">
              <a:sym typeface="+mn-ea"/>
            </a:endParaRPr>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9382" y="157942"/>
            <a:ext cx="3599411" cy="422680"/>
          </a:xfrm>
          <a:prstGeom prst="rect">
            <a:avLst/>
          </a:prstGeom>
          <a:noFill/>
        </p:spPr>
        <p:txBody>
          <a:bodyPr wrap="square" rtlCol="0">
            <a:spAutoFit/>
          </a:bodyPr>
          <a:lstStyle/>
          <a:p>
            <a:pPr algn="dist">
              <a:lnSpc>
                <a:spcPct val="110000"/>
              </a:lnSpc>
            </a:pPr>
            <a:r>
              <a:rPr lang="zh-CN" altLang="en-US"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rPr>
              <a:t>揭秘篇：广播 </a:t>
            </a:r>
            <a:r>
              <a:rPr lang="en-US" altLang="zh-CN"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rPr>
              <a:t>(expand) </a:t>
            </a:r>
            <a:endParaRPr lang="zh-CN" altLang="en-US"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endParaRPr>
          </a:p>
        </p:txBody>
      </p:sp>
      <p:sp>
        <p:nvSpPr>
          <p:cNvPr id="7" name="矩形 6"/>
          <p:cNvSpPr/>
          <p:nvPr/>
        </p:nvSpPr>
        <p:spPr>
          <a:xfrm>
            <a:off x="249382" y="798127"/>
            <a:ext cx="5145578" cy="3416320"/>
          </a:xfrm>
          <a:prstGeom prst="rect">
            <a:avLst/>
          </a:prstGeom>
        </p:spPr>
        <p:txBody>
          <a:bodyPr wrap="square">
            <a:spAutoFit/>
          </a:bodyPr>
          <a:lstStyle/>
          <a:p>
            <a:r>
              <a:rPr lang="en-US" altLang="zh-CN" dirty="0">
                <a:solidFill>
                  <a:schemeClr val="tx1">
                    <a:lumMod val="50000"/>
                    <a:lumOff val="50000"/>
                  </a:schemeClr>
                </a:solidFill>
              </a:rPr>
              <a:t>import torch</a:t>
            </a:r>
          </a:p>
          <a:p>
            <a:r>
              <a:rPr lang="en-US" altLang="zh-CN" dirty="0">
                <a:solidFill>
                  <a:schemeClr val="tx1">
                    <a:lumMod val="50000"/>
                    <a:lumOff val="50000"/>
                  </a:schemeClr>
                </a:solidFill>
              </a:rPr>
              <a:t>a = </a:t>
            </a:r>
            <a:r>
              <a:rPr lang="en-US" altLang="zh-CN" dirty="0" err="1">
                <a:solidFill>
                  <a:schemeClr val="tx1">
                    <a:lumMod val="50000"/>
                    <a:lumOff val="50000"/>
                  </a:schemeClr>
                </a:solidFill>
              </a:rPr>
              <a:t>torch.randn</a:t>
            </a:r>
            <a:r>
              <a:rPr lang="en-US" altLang="zh-CN" dirty="0">
                <a:solidFill>
                  <a:schemeClr val="tx1">
                    <a:lumMod val="50000"/>
                    <a:lumOff val="50000"/>
                  </a:schemeClr>
                </a:solidFill>
              </a:rPr>
              <a:t>(2, 1, 4, 1)</a:t>
            </a:r>
          </a:p>
          <a:p>
            <a:r>
              <a:rPr lang="en-US" altLang="zh-CN" dirty="0">
                <a:solidFill>
                  <a:schemeClr val="tx1">
                    <a:lumMod val="50000"/>
                    <a:lumOff val="50000"/>
                  </a:schemeClr>
                </a:solidFill>
              </a:rPr>
              <a:t>print("a shape:", list(</a:t>
            </a:r>
            <a:r>
              <a:rPr lang="en-US" altLang="zh-CN" dirty="0" err="1">
                <a:solidFill>
                  <a:schemeClr val="tx1">
                    <a:lumMod val="50000"/>
                    <a:lumOff val="50000"/>
                  </a:schemeClr>
                </a:solidFill>
              </a:rPr>
              <a:t>a.shape</a:t>
            </a:r>
            <a:r>
              <a:rPr lang="en-US" altLang="zh-CN" dirty="0">
                <a:solidFill>
                  <a:schemeClr val="tx1">
                    <a:lumMod val="50000"/>
                    <a:lumOff val="50000"/>
                  </a:schemeClr>
                </a:solidFill>
              </a:rPr>
              <a:t>))</a:t>
            </a:r>
          </a:p>
          <a:p>
            <a:r>
              <a:rPr lang="en-US" altLang="zh-CN" dirty="0">
                <a:solidFill>
                  <a:schemeClr val="tx1">
                    <a:lumMod val="50000"/>
                    <a:lumOff val="50000"/>
                  </a:schemeClr>
                </a:solidFill>
              </a:rPr>
              <a:t>print("a stride:", </a:t>
            </a:r>
            <a:r>
              <a:rPr lang="en-US" altLang="zh-CN" dirty="0" err="1">
                <a:solidFill>
                  <a:schemeClr val="tx1">
                    <a:lumMod val="50000"/>
                    <a:lumOff val="50000"/>
                  </a:schemeClr>
                </a:solidFill>
              </a:rPr>
              <a:t>a.stride</a:t>
            </a:r>
            <a:r>
              <a:rPr lang="en-US" altLang="zh-CN" dirty="0">
                <a:solidFill>
                  <a:schemeClr val="tx1">
                    <a:lumMod val="50000"/>
                    <a:lumOff val="50000"/>
                  </a:schemeClr>
                </a:solidFill>
              </a:rPr>
              <a:t>())</a:t>
            </a:r>
          </a:p>
          <a:p>
            <a:r>
              <a:rPr lang="en-US" altLang="zh-CN" dirty="0">
                <a:solidFill>
                  <a:schemeClr val="tx1">
                    <a:lumMod val="50000"/>
                    <a:lumOff val="50000"/>
                  </a:schemeClr>
                </a:solidFill>
              </a:rPr>
              <a:t>print("a offset:", </a:t>
            </a:r>
            <a:r>
              <a:rPr lang="en-US" altLang="zh-CN" dirty="0" err="1">
                <a:solidFill>
                  <a:schemeClr val="tx1">
                    <a:lumMod val="50000"/>
                    <a:lumOff val="50000"/>
                  </a:schemeClr>
                </a:solidFill>
              </a:rPr>
              <a:t>a.storage_offset</a:t>
            </a:r>
            <a:r>
              <a:rPr lang="en-US" altLang="zh-CN" dirty="0">
                <a:solidFill>
                  <a:schemeClr val="tx1">
                    <a:lumMod val="50000"/>
                    <a:lumOff val="50000"/>
                  </a:schemeClr>
                </a:solidFill>
              </a:rPr>
              <a:t>())</a:t>
            </a:r>
          </a:p>
          <a:p>
            <a:r>
              <a:rPr lang="en-US" altLang="zh-CN" dirty="0">
                <a:solidFill>
                  <a:schemeClr val="tx1">
                    <a:lumMod val="50000"/>
                    <a:lumOff val="50000"/>
                  </a:schemeClr>
                </a:solidFill>
              </a:rPr>
              <a:t>b = </a:t>
            </a:r>
            <a:r>
              <a:rPr lang="en-US" altLang="zh-CN" dirty="0" err="1">
                <a:solidFill>
                  <a:schemeClr val="tx1">
                    <a:lumMod val="50000"/>
                    <a:lumOff val="50000"/>
                  </a:schemeClr>
                </a:solidFill>
              </a:rPr>
              <a:t>a.expand</a:t>
            </a:r>
            <a:r>
              <a:rPr lang="en-US" altLang="zh-CN" dirty="0">
                <a:solidFill>
                  <a:schemeClr val="tx1">
                    <a:lumMod val="50000"/>
                    <a:lumOff val="50000"/>
                  </a:schemeClr>
                </a:solidFill>
              </a:rPr>
              <a:t>((2, 3, 4, 5))</a:t>
            </a:r>
          </a:p>
          <a:p>
            <a:r>
              <a:rPr lang="en-US" altLang="zh-CN" dirty="0">
                <a:solidFill>
                  <a:schemeClr val="tx1">
                    <a:lumMod val="50000"/>
                    <a:lumOff val="50000"/>
                  </a:schemeClr>
                </a:solidFill>
              </a:rPr>
              <a:t>print("b shape:", list(</a:t>
            </a:r>
            <a:r>
              <a:rPr lang="en-US" altLang="zh-CN" dirty="0" err="1">
                <a:solidFill>
                  <a:schemeClr val="tx1">
                    <a:lumMod val="50000"/>
                    <a:lumOff val="50000"/>
                  </a:schemeClr>
                </a:solidFill>
              </a:rPr>
              <a:t>b.shape</a:t>
            </a:r>
            <a:r>
              <a:rPr lang="en-US" altLang="zh-CN" dirty="0">
                <a:solidFill>
                  <a:schemeClr val="tx1">
                    <a:lumMod val="50000"/>
                    <a:lumOff val="50000"/>
                  </a:schemeClr>
                </a:solidFill>
              </a:rPr>
              <a:t>))</a:t>
            </a:r>
          </a:p>
          <a:p>
            <a:r>
              <a:rPr lang="en-US" altLang="zh-CN" dirty="0">
                <a:solidFill>
                  <a:schemeClr val="tx1">
                    <a:lumMod val="50000"/>
                    <a:lumOff val="50000"/>
                  </a:schemeClr>
                </a:solidFill>
              </a:rPr>
              <a:t>print("b stride:", </a:t>
            </a:r>
            <a:r>
              <a:rPr lang="en-US" altLang="zh-CN" dirty="0" err="1">
                <a:solidFill>
                  <a:schemeClr val="tx1">
                    <a:lumMod val="50000"/>
                    <a:lumOff val="50000"/>
                  </a:schemeClr>
                </a:solidFill>
              </a:rPr>
              <a:t>b.stride</a:t>
            </a:r>
            <a:r>
              <a:rPr lang="en-US" altLang="zh-CN" dirty="0">
                <a:solidFill>
                  <a:schemeClr val="tx1">
                    <a:lumMod val="50000"/>
                    <a:lumOff val="50000"/>
                  </a:schemeClr>
                </a:solidFill>
              </a:rPr>
              <a:t>())</a:t>
            </a:r>
          </a:p>
          <a:p>
            <a:r>
              <a:rPr lang="en-US" altLang="zh-CN" dirty="0">
                <a:solidFill>
                  <a:schemeClr val="tx1">
                    <a:lumMod val="50000"/>
                    <a:lumOff val="50000"/>
                  </a:schemeClr>
                </a:solidFill>
              </a:rPr>
              <a:t>print("b offset:",</a:t>
            </a:r>
            <a:r>
              <a:rPr lang="en-US" altLang="zh-CN" dirty="0" err="1">
                <a:solidFill>
                  <a:schemeClr val="tx1">
                    <a:lumMod val="50000"/>
                    <a:lumOff val="50000"/>
                  </a:schemeClr>
                </a:solidFill>
              </a:rPr>
              <a:t>b.storage_offset</a:t>
            </a:r>
            <a:r>
              <a:rPr lang="en-US" altLang="zh-CN" dirty="0">
                <a:solidFill>
                  <a:schemeClr val="tx1">
                    <a:lumMod val="50000"/>
                    <a:lumOff val="50000"/>
                  </a:schemeClr>
                </a:solidFill>
              </a:rPr>
              <a:t>())</a:t>
            </a:r>
          </a:p>
          <a:p>
            <a:r>
              <a:rPr lang="en-US" altLang="zh-CN" dirty="0" err="1">
                <a:solidFill>
                  <a:schemeClr val="tx1">
                    <a:lumMod val="50000"/>
                    <a:lumOff val="50000"/>
                  </a:schemeClr>
                </a:solidFill>
              </a:rPr>
              <a:t>a_ptr</a:t>
            </a:r>
            <a:r>
              <a:rPr lang="en-US" altLang="zh-CN" dirty="0">
                <a:solidFill>
                  <a:schemeClr val="tx1">
                    <a:lumMod val="50000"/>
                    <a:lumOff val="50000"/>
                  </a:schemeClr>
                </a:solidFill>
              </a:rPr>
              <a:t> = </a:t>
            </a:r>
            <a:r>
              <a:rPr lang="en-US" altLang="zh-CN" dirty="0" err="1">
                <a:solidFill>
                  <a:schemeClr val="tx1">
                    <a:lumMod val="50000"/>
                    <a:lumOff val="50000"/>
                  </a:schemeClr>
                </a:solidFill>
              </a:rPr>
              <a:t>a.storage</a:t>
            </a:r>
            <a:r>
              <a:rPr lang="en-US" altLang="zh-CN" dirty="0">
                <a:solidFill>
                  <a:schemeClr val="tx1">
                    <a:lumMod val="50000"/>
                    <a:lumOff val="50000"/>
                  </a:schemeClr>
                </a:solidFill>
              </a:rPr>
              <a:t>().</a:t>
            </a:r>
            <a:r>
              <a:rPr lang="en-US" altLang="zh-CN" dirty="0" err="1">
                <a:solidFill>
                  <a:schemeClr val="tx1">
                    <a:lumMod val="50000"/>
                    <a:lumOff val="50000"/>
                  </a:schemeClr>
                </a:solidFill>
              </a:rPr>
              <a:t>data_ptr</a:t>
            </a:r>
            <a:r>
              <a:rPr lang="en-US" altLang="zh-CN" dirty="0">
                <a:solidFill>
                  <a:schemeClr val="tx1">
                    <a:lumMod val="50000"/>
                    <a:lumOff val="50000"/>
                  </a:schemeClr>
                </a:solidFill>
              </a:rPr>
              <a:t>()</a:t>
            </a:r>
          </a:p>
          <a:p>
            <a:r>
              <a:rPr lang="en-US" altLang="zh-CN" dirty="0" err="1">
                <a:solidFill>
                  <a:schemeClr val="tx1">
                    <a:lumMod val="50000"/>
                    <a:lumOff val="50000"/>
                  </a:schemeClr>
                </a:solidFill>
              </a:rPr>
              <a:t>b_ptr</a:t>
            </a:r>
            <a:r>
              <a:rPr lang="en-US" altLang="zh-CN" dirty="0">
                <a:solidFill>
                  <a:schemeClr val="tx1">
                    <a:lumMod val="50000"/>
                    <a:lumOff val="50000"/>
                  </a:schemeClr>
                </a:solidFill>
              </a:rPr>
              <a:t> = </a:t>
            </a:r>
            <a:r>
              <a:rPr lang="en-US" altLang="zh-CN" dirty="0" err="1">
                <a:solidFill>
                  <a:schemeClr val="tx1">
                    <a:lumMod val="50000"/>
                    <a:lumOff val="50000"/>
                  </a:schemeClr>
                </a:solidFill>
              </a:rPr>
              <a:t>b.storage</a:t>
            </a:r>
            <a:r>
              <a:rPr lang="en-US" altLang="zh-CN" dirty="0">
                <a:solidFill>
                  <a:schemeClr val="tx1">
                    <a:lumMod val="50000"/>
                    <a:lumOff val="50000"/>
                  </a:schemeClr>
                </a:solidFill>
              </a:rPr>
              <a:t>().</a:t>
            </a:r>
            <a:r>
              <a:rPr lang="en-US" altLang="zh-CN" dirty="0" err="1">
                <a:solidFill>
                  <a:schemeClr val="tx1">
                    <a:lumMod val="50000"/>
                    <a:lumOff val="50000"/>
                  </a:schemeClr>
                </a:solidFill>
              </a:rPr>
              <a:t>data_ptr</a:t>
            </a:r>
            <a:r>
              <a:rPr lang="en-US" altLang="zh-CN" dirty="0">
                <a:solidFill>
                  <a:schemeClr val="tx1">
                    <a:lumMod val="50000"/>
                    <a:lumOff val="50000"/>
                  </a:schemeClr>
                </a:solidFill>
              </a:rPr>
              <a:t>()</a:t>
            </a:r>
          </a:p>
          <a:p>
            <a:r>
              <a:rPr lang="en-US" altLang="zh-CN" dirty="0">
                <a:solidFill>
                  <a:schemeClr val="tx1">
                    <a:lumMod val="50000"/>
                    <a:lumOff val="50000"/>
                  </a:schemeClr>
                </a:solidFill>
              </a:rPr>
              <a:t>print("</a:t>
            </a:r>
            <a:r>
              <a:rPr lang="en-US" altLang="zh-CN" dirty="0" err="1">
                <a:solidFill>
                  <a:schemeClr val="tx1">
                    <a:lumMod val="50000"/>
                    <a:lumOff val="50000"/>
                  </a:schemeClr>
                </a:solidFill>
              </a:rPr>
              <a:t>b.data_ptr</a:t>
            </a:r>
            <a:r>
              <a:rPr lang="en-US" altLang="zh-CN" dirty="0">
                <a:solidFill>
                  <a:schemeClr val="tx1">
                    <a:lumMod val="50000"/>
                    <a:lumOff val="50000"/>
                  </a:schemeClr>
                </a:solidFill>
              </a:rPr>
              <a:t> == </a:t>
            </a:r>
            <a:r>
              <a:rPr lang="en-US" altLang="zh-CN" dirty="0" err="1">
                <a:solidFill>
                  <a:schemeClr val="tx1">
                    <a:lumMod val="50000"/>
                    <a:lumOff val="50000"/>
                  </a:schemeClr>
                </a:solidFill>
              </a:rPr>
              <a:t>a.data_ptr</a:t>
            </a:r>
            <a:r>
              <a:rPr lang="en-US" altLang="zh-CN" dirty="0">
                <a:solidFill>
                  <a:schemeClr val="tx1">
                    <a:lumMod val="50000"/>
                    <a:lumOff val="50000"/>
                  </a:schemeClr>
                </a:solidFill>
              </a:rPr>
              <a:t>: ", </a:t>
            </a:r>
            <a:r>
              <a:rPr lang="en-US" altLang="zh-CN" dirty="0" err="1">
                <a:solidFill>
                  <a:schemeClr val="tx1">
                    <a:lumMod val="50000"/>
                    <a:lumOff val="50000"/>
                  </a:schemeClr>
                </a:solidFill>
              </a:rPr>
              <a:t>a_ptr</a:t>
            </a:r>
            <a:r>
              <a:rPr lang="en-US" altLang="zh-CN" dirty="0">
                <a:solidFill>
                  <a:schemeClr val="tx1">
                    <a:lumMod val="50000"/>
                    <a:lumOff val="50000"/>
                  </a:schemeClr>
                </a:solidFill>
              </a:rPr>
              <a:t> == </a:t>
            </a:r>
            <a:r>
              <a:rPr lang="en-US" altLang="zh-CN" dirty="0" err="1">
                <a:solidFill>
                  <a:schemeClr val="tx1">
                    <a:lumMod val="50000"/>
                    <a:lumOff val="50000"/>
                  </a:schemeClr>
                </a:solidFill>
              </a:rPr>
              <a:t>b_ptr</a:t>
            </a:r>
            <a:r>
              <a:rPr lang="en-US" altLang="zh-CN" dirty="0">
                <a:solidFill>
                  <a:schemeClr val="tx1">
                    <a:lumMod val="50000"/>
                    <a:lumOff val="50000"/>
                  </a:schemeClr>
                </a:solidFill>
              </a:rPr>
              <a:t>)</a:t>
            </a:r>
            <a:endParaRPr lang="zh-CN" altLang="en-US" dirty="0">
              <a:solidFill>
                <a:schemeClr val="tx1">
                  <a:lumMod val="50000"/>
                  <a:lumOff val="50000"/>
                </a:schemeClr>
              </a:solidFill>
            </a:endParaRPr>
          </a:p>
        </p:txBody>
      </p:sp>
      <p:sp>
        <p:nvSpPr>
          <p:cNvPr id="8" name="矩形 7"/>
          <p:cNvSpPr/>
          <p:nvPr/>
        </p:nvSpPr>
        <p:spPr>
          <a:xfrm>
            <a:off x="6065520" y="1382560"/>
            <a:ext cx="3286298" cy="2031325"/>
          </a:xfrm>
          <a:prstGeom prst="rect">
            <a:avLst/>
          </a:prstGeom>
        </p:spPr>
        <p:txBody>
          <a:bodyPr wrap="square">
            <a:spAutoFit/>
          </a:bodyPr>
          <a:lstStyle/>
          <a:p>
            <a:r>
              <a:rPr lang="zh-CN" altLang="en-US" dirty="0"/>
              <a:t>a shape: [2, 1, 4, 1]</a:t>
            </a:r>
          </a:p>
          <a:p>
            <a:r>
              <a:rPr lang="zh-CN" altLang="en-US" dirty="0"/>
              <a:t>a stride: (4, 4, 1, 1)</a:t>
            </a:r>
          </a:p>
          <a:p>
            <a:r>
              <a:rPr lang="zh-CN" altLang="en-US" dirty="0"/>
              <a:t>a offset: 0</a:t>
            </a:r>
          </a:p>
          <a:p>
            <a:r>
              <a:rPr lang="zh-CN" altLang="en-US" dirty="0"/>
              <a:t>b shape: [2, 3, 4, 5]</a:t>
            </a:r>
          </a:p>
          <a:p>
            <a:r>
              <a:rPr lang="zh-CN" altLang="en-US" dirty="0"/>
              <a:t>b stride: </a:t>
            </a:r>
            <a:r>
              <a:rPr lang="zh-CN" altLang="en-US" dirty="0">
                <a:solidFill>
                  <a:srgbClr val="FF0000"/>
                </a:solidFill>
              </a:rPr>
              <a:t>(4, 0, 1, 0)</a:t>
            </a:r>
          </a:p>
          <a:p>
            <a:r>
              <a:rPr lang="zh-CN" altLang="en-US" dirty="0"/>
              <a:t>b offset: 0</a:t>
            </a:r>
          </a:p>
          <a:p>
            <a:r>
              <a:rPr lang="zh-CN" altLang="en-US" dirty="0"/>
              <a:t>b.data_ptr == a.data_ptr:  True</a:t>
            </a:r>
          </a:p>
        </p:txBody>
      </p:sp>
      <p:sp>
        <p:nvSpPr>
          <p:cNvPr id="2" name="文本框 1"/>
          <p:cNvSpPr txBox="1"/>
          <p:nvPr/>
        </p:nvSpPr>
        <p:spPr>
          <a:xfrm>
            <a:off x="352425" y="4438650"/>
            <a:ext cx="11487150" cy="1200329"/>
          </a:xfrm>
          <a:prstGeom prst="rect">
            <a:avLst/>
          </a:prstGeom>
          <a:noFill/>
        </p:spPr>
        <p:txBody>
          <a:bodyPr wrap="square" rtlCol="0">
            <a:spAutoFit/>
          </a:bodyPr>
          <a:lstStyle/>
          <a:p>
            <a:r>
              <a:rPr lang="zh-CN" altLang="en-US" dirty="0"/>
              <a:t>广播的</a:t>
            </a:r>
            <a:r>
              <a:rPr lang="en-US" altLang="zh-CN" dirty="0"/>
              <a:t>shape </a:t>
            </a:r>
            <a:r>
              <a:rPr lang="zh-CN" altLang="en-US" dirty="0"/>
              <a:t>对比求</a:t>
            </a:r>
            <a:r>
              <a:rPr lang="en-US" altLang="zh-CN" dirty="0"/>
              <a:t>mask</a:t>
            </a:r>
            <a:r>
              <a:rPr lang="zh-CN" altLang="en-US" dirty="0"/>
              <a:t>：</a:t>
            </a:r>
            <a:endParaRPr lang="en-US" altLang="zh-CN" dirty="0"/>
          </a:p>
          <a:p>
            <a:r>
              <a:rPr lang="en-US" altLang="zh-CN" dirty="0"/>
              <a:t>mask: (2, 1, 4, 1) == (2, 3, 4, 5) = (1, 0, 1, 0)</a:t>
            </a:r>
          </a:p>
          <a:p>
            <a:r>
              <a:rPr lang="zh-CN" altLang="en-US" dirty="0"/>
              <a:t>因此 </a:t>
            </a:r>
            <a:r>
              <a:rPr lang="en-US" altLang="zh-CN" dirty="0"/>
              <a:t>b</a:t>
            </a:r>
            <a:r>
              <a:rPr lang="zh-CN" altLang="en-US" dirty="0"/>
              <a:t>的</a:t>
            </a:r>
            <a:r>
              <a:rPr lang="en-US" altLang="zh-CN" dirty="0"/>
              <a:t>stride</a:t>
            </a:r>
            <a:r>
              <a:rPr lang="zh-CN" altLang="en-US" dirty="0"/>
              <a:t>为</a:t>
            </a:r>
            <a:endParaRPr lang="en-US" altLang="zh-CN" dirty="0"/>
          </a:p>
          <a:p>
            <a:r>
              <a:rPr lang="en-US" altLang="zh-CN" dirty="0"/>
              <a:t>(1, 0, 1, 0) .* (4, 4, 1, 1) = </a:t>
            </a:r>
            <a:r>
              <a:rPr lang="en-US" altLang="zh-CN" dirty="0">
                <a:solidFill>
                  <a:srgbClr val="92D050"/>
                </a:solidFill>
              </a:rPr>
              <a:t>(4, 0, 1, 0)</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35" y="170180"/>
            <a:ext cx="560070" cy="420370"/>
            <a:chOff x="-1" y="268"/>
            <a:chExt cx="882" cy="662"/>
          </a:xfrm>
        </p:grpSpPr>
        <p:sp>
          <p:nvSpPr>
            <p:cNvPr id="2" name="任意多边形 1"/>
            <p:cNvSpPr/>
            <p:nvPr/>
          </p:nvSpPr>
          <p:spPr>
            <a:xfrm>
              <a:off x="-1" y="294"/>
              <a:ext cx="882" cy="63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882" h="636">
                  <a:moveTo>
                    <a:pt x="0" y="0"/>
                  </a:moveTo>
                  <a:lnTo>
                    <a:pt x="882" y="0"/>
                  </a:lnTo>
                  <a:lnTo>
                    <a:pt x="723" y="636"/>
                  </a:lnTo>
                  <a:lnTo>
                    <a:pt x="0" y="636"/>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平行四边形 3"/>
            <p:cNvSpPr/>
            <p:nvPr/>
          </p:nvSpPr>
          <p:spPr>
            <a:xfrm>
              <a:off x="240" y="268"/>
              <a:ext cx="425" cy="662"/>
            </a:xfrm>
            <a:prstGeom prst="parallelogram">
              <a:avLst>
                <a:gd name="adj" fmla="val 40235"/>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86740" y="108585"/>
            <a:ext cx="1929130" cy="429895"/>
          </a:xfrm>
          <a:prstGeom prst="rect">
            <a:avLst/>
          </a:prstGeom>
          <a:noFill/>
        </p:spPr>
        <p:txBody>
          <a:bodyPr wrap="square" rtlCol="0">
            <a:spAutoFit/>
          </a:bodyPr>
          <a:lstStyle/>
          <a:p>
            <a:pPr algn="dist">
              <a:lnSpc>
                <a:spcPct val="110000"/>
              </a:lnSpc>
            </a:pPr>
            <a:r>
              <a:rPr lang="en-US" altLang="zh-CN"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tensor</a:t>
            </a:r>
            <a:r>
              <a:rPr lang="zh-CN" altLang="en-US"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的操作</a:t>
            </a:r>
          </a:p>
        </p:txBody>
      </p:sp>
      <p:sp>
        <p:nvSpPr>
          <p:cNvPr id="16" name="文本框 15"/>
          <p:cNvSpPr txBox="1"/>
          <p:nvPr/>
        </p:nvSpPr>
        <p:spPr>
          <a:xfrm>
            <a:off x="152400" y="699770"/>
            <a:ext cx="12039600" cy="3139321"/>
          </a:xfrm>
          <a:prstGeom prst="rect">
            <a:avLst/>
          </a:prstGeom>
          <a:noFill/>
        </p:spPr>
        <p:txBody>
          <a:bodyPr wrap="square" rtlCol="0">
            <a:spAutoFit/>
          </a:bodyPr>
          <a:lstStyle/>
          <a:p>
            <a:r>
              <a:rPr lang="zh-CN" altLang="en-US" dirty="0">
                <a:solidFill>
                  <a:srgbClr val="FF0000"/>
                </a:solidFill>
                <a:sym typeface="+mn-ea"/>
              </a:rPr>
              <a:t>切片</a:t>
            </a:r>
            <a:r>
              <a:rPr lang="en-US" altLang="zh-CN" dirty="0">
                <a:solidFill>
                  <a:srgbClr val="FF0000"/>
                </a:solidFill>
                <a:sym typeface="+mn-ea"/>
              </a:rPr>
              <a:t>(stride slice)</a:t>
            </a:r>
            <a:r>
              <a:rPr lang="zh-CN" altLang="en-US" dirty="0">
                <a:solidFill>
                  <a:srgbClr val="FF0000"/>
                </a:solidFill>
                <a:sym typeface="+mn-ea"/>
              </a:rPr>
              <a:t>的定义</a:t>
            </a:r>
            <a:r>
              <a:rPr lang="zh-CN" altLang="en-US" dirty="0">
                <a:solidFill>
                  <a:schemeClr val="tx1"/>
                </a:solidFill>
                <a:sym typeface="+mn-ea"/>
              </a:rPr>
              <a:t>：</a:t>
            </a:r>
            <a:endParaRPr lang="en-US" altLang="zh-CN" dirty="0">
              <a:solidFill>
                <a:schemeClr val="tx1"/>
              </a:solidFill>
              <a:sym typeface="+mn-ea"/>
            </a:endParaRPr>
          </a:p>
          <a:p>
            <a:r>
              <a:rPr lang="zh-CN" altLang="en-US" dirty="0">
                <a:sym typeface="+mn-ea"/>
              </a:rPr>
              <a:t>复习：等差数列。（</a:t>
            </a:r>
            <a:r>
              <a:rPr lang="en-US" altLang="zh-CN" dirty="0">
                <a:sym typeface="+mn-ea"/>
              </a:rPr>
              <a:t>1,3,5,7,9</a:t>
            </a:r>
            <a:r>
              <a:rPr lang="zh-CN" altLang="en-US" dirty="0">
                <a:sym typeface="+mn-ea"/>
              </a:rPr>
              <a:t>）是一个首项为</a:t>
            </a:r>
            <a:r>
              <a:rPr lang="en-US" altLang="zh-CN" dirty="0">
                <a:sym typeface="+mn-ea"/>
              </a:rPr>
              <a:t>1</a:t>
            </a:r>
            <a:r>
              <a:rPr lang="zh-CN" altLang="en-US" dirty="0">
                <a:sym typeface="+mn-ea"/>
              </a:rPr>
              <a:t>，公差为</a:t>
            </a:r>
            <a:r>
              <a:rPr lang="en-US" altLang="zh-CN" dirty="0">
                <a:sym typeface="+mn-ea"/>
              </a:rPr>
              <a:t>2</a:t>
            </a:r>
            <a:r>
              <a:rPr lang="zh-CN" altLang="en-US" dirty="0">
                <a:sym typeface="+mn-ea"/>
              </a:rPr>
              <a:t>的等差数列。</a:t>
            </a:r>
            <a:endParaRPr lang="en-US" altLang="zh-CN" dirty="0">
              <a:sym typeface="+mn-ea"/>
            </a:endParaRPr>
          </a:p>
          <a:p>
            <a:endParaRPr lang="en-US" altLang="zh-CN" dirty="0">
              <a:sym typeface="+mn-ea"/>
            </a:endParaRPr>
          </a:p>
          <a:p>
            <a:r>
              <a:rPr lang="zh-CN" altLang="en-US" dirty="0">
                <a:sym typeface="+mn-ea"/>
              </a:rPr>
              <a:t>对于长度为</a:t>
            </a:r>
            <a:r>
              <a:rPr lang="en-US" altLang="zh-CN" dirty="0">
                <a:sym typeface="+mn-ea"/>
              </a:rPr>
              <a:t>n</a:t>
            </a:r>
            <a:r>
              <a:rPr lang="zh-CN" altLang="en-US" dirty="0">
                <a:sym typeface="+mn-ea"/>
              </a:rPr>
              <a:t>的等差数列，其通项公式为：</a:t>
            </a:r>
            <a:r>
              <a:rPr lang="en-US" altLang="zh-CN" dirty="0" err="1">
                <a:sym typeface="+mn-ea"/>
              </a:rPr>
              <a:t>a</a:t>
            </a:r>
            <a:r>
              <a:rPr lang="en-US" altLang="zh-CN" baseline="-25000" dirty="0" err="1">
                <a:sym typeface="+mn-ea"/>
              </a:rPr>
              <a:t>i</a:t>
            </a:r>
            <a:r>
              <a:rPr lang="en-US" altLang="zh-CN" dirty="0">
                <a:sym typeface="+mn-ea"/>
              </a:rPr>
              <a:t> = a</a:t>
            </a:r>
            <a:r>
              <a:rPr lang="en-US" altLang="zh-CN" baseline="-25000" dirty="0">
                <a:sym typeface="+mn-ea"/>
              </a:rPr>
              <a:t>0</a:t>
            </a:r>
            <a:r>
              <a:rPr lang="en-US" altLang="zh-CN" dirty="0">
                <a:sym typeface="+mn-ea"/>
              </a:rPr>
              <a:t> + </a:t>
            </a:r>
            <a:r>
              <a:rPr lang="en-US" altLang="zh-CN" dirty="0" err="1">
                <a:sym typeface="+mn-ea"/>
              </a:rPr>
              <a:t>i</a:t>
            </a:r>
            <a:r>
              <a:rPr lang="en-US" altLang="zh-CN" dirty="0">
                <a:sym typeface="+mn-ea"/>
              </a:rPr>
              <a:t> * d </a:t>
            </a:r>
            <a:r>
              <a:rPr lang="zh-CN" altLang="en-US" dirty="0">
                <a:sym typeface="+mn-ea"/>
              </a:rPr>
              <a:t>，</a:t>
            </a:r>
            <a:r>
              <a:rPr lang="en-US" altLang="zh-CN" dirty="0">
                <a:sym typeface="+mn-ea"/>
              </a:rPr>
              <a:t> </a:t>
            </a:r>
            <a:r>
              <a:rPr lang="en-US" altLang="zh-CN" dirty="0" err="1">
                <a:sym typeface="+mn-ea"/>
              </a:rPr>
              <a:t>i</a:t>
            </a:r>
            <a:r>
              <a:rPr lang="en-US" altLang="zh-CN" dirty="0">
                <a:sym typeface="+mn-ea"/>
              </a:rPr>
              <a:t> = (0,1,2,…,n-1) </a:t>
            </a:r>
            <a:r>
              <a:rPr lang="zh-CN" altLang="en-US" dirty="0">
                <a:sym typeface="+mn-ea"/>
              </a:rPr>
              <a:t>其中</a:t>
            </a:r>
            <a:r>
              <a:rPr lang="en-US" altLang="zh-CN" dirty="0">
                <a:sym typeface="+mn-ea"/>
              </a:rPr>
              <a:t>a</a:t>
            </a:r>
            <a:r>
              <a:rPr lang="en-US" altLang="zh-CN" baseline="-25000" dirty="0">
                <a:sym typeface="+mn-ea"/>
              </a:rPr>
              <a:t>0</a:t>
            </a:r>
            <a:r>
              <a:rPr lang="zh-CN" altLang="en-US" dirty="0">
                <a:sym typeface="+mn-ea"/>
              </a:rPr>
              <a:t>为首项，</a:t>
            </a:r>
            <a:r>
              <a:rPr lang="en-US" altLang="zh-CN" dirty="0">
                <a:sym typeface="+mn-ea"/>
              </a:rPr>
              <a:t>d</a:t>
            </a:r>
            <a:r>
              <a:rPr lang="zh-CN" altLang="en-US" dirty="0">
                <a:sym typeface="+mn-ea"/>
              </a:rPr>
              <a:t>为公差。</a:t>
            </a:r>
            <a:endParaRPr lang="en-US" altLang="zh-CN" dirty="0">
              <a:sym typeface="+mn-ea"/>
            </a:endParaRPr>
          </a:p>
          <a:p>
            <a:endParaRPr lang="en-US" altLang="zh-CN" dirty="0"/>
          </a:p>
          <a:p>
            <a:endParaRPr lang="en-US" altLang="zh-CN" dirty="0"/>
          </a:p>
          <a:p>
            <a:r>
              <a:rPr lang="zh-CN" altLang="en-US" dirty="0"/>
              <a:t>对于</a:t>
            </a:r>
            <a:r>
              <a:rPr lang="en-US" altLang="zh-CN" dirty="0"/>
              <a:t>n</a:t>
            </a:r>
            <a:r>
              <a:rPr lang="zh-CN" altLang="en-US" dirty="0"/>
              <a:t>维张量</a:t>
            </a:r>
            <a:r>
              <a:rPr lang="en-US" altLang="zh-CN" dirty="0"/>
              <a:t>a</a:t>
            </a:r>
            <a:r>
              <a:rPr lang="zh-CN" altLang="en-US" dirty="0"/>
              <a:t>，若存在</a:t>
            </a:r>
            <a:r>
              <a:rPr lang="en-US" altLang="zh-CN" dirty="0"/>
              <a:t>n</a:t>
            </a:r>
            <a:r>
              <a:rPr lang="zh-CN" altLang="en-US" dirty="0"/>
              <a:t>个等差数列 </a:t>
            </a:r>
            <a:r>
              <a:rPr lang="en-US" altLang="zh-CN" dirty="0"/>
              <a:t>L</a:t>
            </a:r>
            <a:r>
              <a:rPr lang="en-US" altLang="zh-CN" baseline="-25000" dirty="0"/>
              <a:t>1</a:t>
            </a:r>
            <a:r>
              <a:rPr lang="en-US" altLang="zh-CN" dirty="0"/>
              <a:t>,L</a:t>
            </a:r>
            <a:r>
              <a:rPr lang="en-US" altLang="zh-CN" baseline="-25000" dirty="0"/>
              <a:t>2</a:t>
            </a:r>
            <a:r>
              <a:rPr lang="en-US" altLang="zh-CN" dirty="0"/>
              <a:t>,…,L</a:t>
            </a:r>
            <a:r>
              <a:rPr lang="en-US" altLang="zh-CN" baseline="-25000" dirty="0"/>
              <a:t>n</a:t>
            </a:r>
            <a:r>
              <a:rPr lang="en-US" altLang="zh-CN" dirty="0"/>
              <a:t>,</a:t>
            </a:r>
            <a:r>
              <a:rPr lang="zh-CN" altLang="en-US" dirty="0"/>
              <a:t>其首项分别为</a:t>
            </a:r>
            <a:r>
              <a:rPr lang="en-US" altLang="zh-CN" dirty="0"/>
              <a:t>r</a:t>
            </a:r>
            <a:r>
              <a:rPr lang="en-US" altLang="zh-CN" baseline="-25000" dirty="0"/>
              <a:t>1</a:t>
            </a:r>
            <a:r>
              <a:rPr lang="en-US" altLang="zh-CN" dirty="0"/>
              <a:t>,r</a:t>
            </a:r>
            <a:r>
              <a:rPr lang="en-US" altLang="zh-CN" baseline="-25000" dirty="0"/>
              <a:t>2</a:t>
            </a:r>
            <a:r>
              <a:rPr lang="en-US" altLang="zh-CN" dirty="0"/>
              <a:t>,…,</a:t>
            </a:r>
            <a:r>
              <a:rPr lang="en-US" altLang="zh-CN" dirty="0" err="1"/>
              <a:t>r</a:t>
            </a:r>
            <a:r>
              <a:rPr lang="en-US" altLang="zh-CN" baseline="-25000" dirty="0" err="1"/>
              <a:t>n</a:t>
            </a:r>
            <a:r>
              <a:rPr lang="zh-CN" altLang="en-US" dirty="0"/>
              <a:t>，公差分别为</a:t>
            </a:r>
            <a:r>
              <a:rPr lang="en-US" altLang="zh-CN" dirty="0"/>
              <a:t>d</a:t>
            </a:r>
            <a:r>
              <a:rPr lang="en-US" altLang="zh-CN" baseline="-25000" dirty="0"/>
              <a:t>1</a:t>
            </a:r>
            <a:r>
              <a:rPr lang="en-US" altLang="zh-CN" dirty="0"/>
              <a:t>,d</a:t>
            </a:r>
            <a:r>
              <a:rPr lang="en-US" altLang="zh-CN" baseline="-25000" dirty="0"/>
              <a:t>2</a:t>
            </a:r>
            <a:r>
              <a:rPr lang="en-US" altLang="zh-CN" dirty="0"/>
              <a:t>,…,</a:t>
            </a:r>
            <a:r>
              <a:rPr lang="en-US" altLang="zh-CN" dirty="0" err="1"/>
              <a:t>d</a:t>
            </a:r>
            <a:r>
              <a:rPr lang="en-US" altLang="zh-CN" baseline="-25000" dirty="0" err="1"/>
              <a:t>n</a:t>
            </a:r>
            <a:r>
              <a:rPr lang="zh-CN" altLang="en-US" dirty="0"/>
              <a:t>，每个数列的长度为</a:t>
            </a:r>
            <a:r>
              <a:rPr lang="en-US" altLang="zh-CN" dirty="0"/>
              <a:t>len</a:t>
            </a:r>
            <a:r>
              <a:rPr lang="en-US" altLang="zh-CN" baseline="-25000" dirty="0"/>
              <a:t>1</a:t>
            </a:r>
            <a:r>
              <a:rPr lang="en-US" altLang="zh-CN" dirty="0"/>
              <a:t>,len</a:t>
            </a:r>
            <a:r>
              <a:rPr lang="en-US" altLang="zh-CN" baseline="-25000" dirty="0"/>
              <a:t>2</a:t>
            </a:r>
            <a:r>
              <a:rPr lang="en-US" altLang="zh-CN" dirty="0"/>
              <a:t>,…,</a:t>
            </a:r>
            <a:r>
              <a:rPr lang="en-US" altLang="zh-CN" dirty="0" err="1"/>
              <a:t>len</a:t>
            </a:r>
            <a:r>
              <a:rPr lang="en-US" altLang="zh-CN" baseline="-25000" dirty="0" err="1"/>
              <a:t>n</a:t>
            </a:r>
            <a:r>
              <a:rPr lang="zh-CN" altLang="en-US" dirty="0"/>
              <a:t>，且对于数列中的任意一个元素</a:t>
            </a:r>
            <a:r>
              <a:rPr lang="en-US" altLang="zh-CN" dirty="0" err="1"/>
              <a:t>y</a:t>
            </a:r>
            <a:r>
              <a:rPr lang="en-US" altLang="zh-CN" baseline="-25000" dirty="0" err="1"/>
              <a:t>ij</a:t>
            </a:r>
            <a:r>
              <a:rPr lang="en-US" altLang="zh-CN" baseline="-25000" dirty="0"/>
              <a:t> </a:t>
            </a:r>
            <a:r>
              <a:rPr lang="en-US" altLang="zh-CN" dirty="0"/>
              <a:t>,</a:t>
            </a:r>
            <a:r>
              <a:rPr lang="en-US" altLang="zh-CN" dirty="0" err="1"/>
              <a:t>i</a:t>
            </a:r>
            <a:r>
              <a:rPr lang="en-US" altLang="zh-CN" dirty="0"/>
              <a:t> =(1,2,3…,n) j=(0,1,…,</a:t>
            </a:r>
            <a:r>
              <a:rPr lang="en-US" altLang="zh-CN" dirty="0" err="1"/>
              <a:t>len</a:t>
            </a:r>
            <a:r>
              <a:rPr lang="en-US" altLang="zh-CN" baseline="-25000" dirty="0" err="1"/>
              <a:t>i</a:t>
            </a:r>
            <a:r>
              <a:rPr lang="en-US" altLang="zh-CN" dirty="0"/>
              <a:t> - 1),</a:t>
            </a:r>
            <a:r>
              <a:rPr lang="zh-CN" altLang="en-US" dirty="0"/>
              <a:t>均有 </a:t>
            </a:r>
            <a:r>
              <a:rPr lang="en-US" altLang="zh-CN" dirty="0"/>
              <a:t>0</a:t>
            </a:r>
            <a:r>
              <a:rPr lang="zh-CN" altLang="en-US" dirty="0"/>
              <a:t> ≤ </a:t>
            </a:r>
            <a:r>
              <a:rPr lang="en-US" altLang="zh-CN" dirty="0" err="1"/>
              <a:t>y</a:t>
            </a:r>
            <a:r>
              <a:rPr lang="en-US" altLang="zh-CN" baseline="-25000" dirty="0" err="1"/>
              <a:t>ij</a:t>
            </a:r>
            <a:r>
              <a:rPr lang="en-US" altLang="zh-CN" dirty="0"/>
              <a:t> </a:t>
            </a:r>
            <a:r>
              <a:rPr lang="zh-CN" altLang="en-US" dirty="0"/>
              <a:t>＜ </a:t>
            </a:r>
            <a:r>
              <a:rPr lang="en-US" altLang="zh-CN" dirty="0" err="1"/>
              <a:t>sa</a:t>
            </a:r>
            <a:r>
              <a:rPr lang="en-US" altLang="zh-CN" baseline="-25000" dirty="0" err="1"/>
              <a:t>i</a:t>
            </a:r>
            <a:r>
              <a:rPr lang="en-US" altLang="zh-CN" baseline="-25000" dirty="0"/>
              <a:t> </a:t>
            </a:r>
            <a:r>
              <a:rPr lang="zh-CN" altLang="en-US" dirty="0"/>
              <a:t> </a:t>
            </a:r>
            <a:r>
              <a:rPr lang="en-US" altLang="zh-CN" dirty="0"/>
              <a:t>--------</a:t>
            </a:r>
            <a:r>
              <a:rPr lang="zh-CN" altLang="en-US" dirty="0"/>
              <a:t>①</a:t>
            </a:r>
            <a:endParaRPr lang="en-US" altLang="zh-CN" dirty="0"/>
          </a:p>
          <a:p>
            <a:r>
              <a:rPr lang="zh-CN" altLang="en-US" dirty="0"/>
              <a:t>若张量</a:t>
            </a:r>
            <a:r>
              <a:rPr lang="en-US" altLang="zh-CN" dirty="0"/>
              <a:t>b</a:t>
            </a:r>
            <a:r>
              <a:rPr lang="zh-CN" altLang="en-US" dirty="0"/>
              <a:t>的</a:t>
            </a:r>
            <a:r>
              <a:rPr lang="en-US" altLang="zh-CN" dirty="0"/>
              <a:t>shape</a:t>
            </a:r>
            <a:r>
              <a:rPr lang="zh-CN" altLang="en-US" dirty="0"/>
              <a:t>为</a:t>
            </a:r>
            <a:r>
              <a:rPr lang="en-US" altLang="zh-CN" dirty="0"/>
              <a:t>(len</a:t>
            </a:r>
            <a:r>
              <a:rPr lang="en-US" altLang="zh-CN" baseline="-25000" dirty="0"/>
              <a:t>1</a:t>
            </a:r>
            <a:r>
              <a:rPr lang="en-US" altLang="zh-CN" dirty="0"/>
              <a:t>,len</a:t>
            </a:r>
            <a:r>
              <a:rPr lang="en-US" altLang="zh-CN" baseline="-25000" dirty="0"/>
              <a:t>2</a:t>
            </a:r>
            <a:r>
              <a:rPr lang="en-US" altLang="zh-CN" dirty="0"/>
              <a:t>,…,</a:t>
            </a:r>
            <a:r>
              <a:rPr lang="en-US" altLang="zh-CN" dirty="0" err="1"/>
              <a:t>len</a:t>
            </a:r>
            <a:r>
              <a:rPr lang="en-US" altLang="zh-CN" baseline="-25000" dirty="0" err="1"/>
              <a:t>n</a:t>
            </a:r>
            <a:r>
              <a:rPr lang="en-US" altLang="zh-CN" dirty="0"/>
              <a:t>),</a:t>
            </a:r>
            <a:r>
              <a:rPr lang="zh-CN" altLang="en-US" dirty="0"/>
              <a:t>且对于张量</a:t>
            </a:r>
            <a:r>
              <a:rPr lang="en-US" altLang="zh-CN" dirty="0"/>
              <a:t>b</a:t>
            </a:r>
            <a:r>
              <a:rPr lang="zh-CN" altLang="en-US" dirty="0"/>
              <a:t>中的任意一个元素</a:t>
            </a:r>
            <a:r>
              <a:rPr lang="en-US" altLang="zh-CN" dirty="0"/>
              <a:t>b(l</a:t>
            </a:r>
            <a:r>
              <a:rPr lang="en-US" altLang="zh-CN" baseline="-25000" dirty="0"/>
              <a:t>1</a:t>
            </a:r>
            <a:r>
              <a:rPr lang="en-US" altLang="zh-CN" dirty="0"/>
              <a:t>,l</a:t>
            </a:r>
            <a:r>
              <a:rPr lang="en-US" altLang="zh-CN" baseline="-25000" dirty="0"/>
              <a:t>2</a:t>
            </a:r>
            <a:r>
              <a:rPr lang="en-US" altLang="zh-CN" dirty="0"/>
              <a:t>...l</a:t>
            </a:r>
            <a:r>
              <a:rPr lang="en-US" altLang="zh-CN" baseline="-25000" dirty="0"/>
              <a:t>n</a:t>
            </a:r>
            <a:r>
              <a:rPr lang="en-US" altLang="zh-CN" dirty="0"/>
              <a:t>) </a:t>
            </a:r>
            <a:r>
              <a:rPr lang="zh-CN" altLang="en-US" dirty="0"/>
              <a:t>，</a:t>
            </a:r>
            <a:endParaRPr lang="en-US" altLang="zh-CN" dirty="0"/>
          </a:p>
          <a:p>
            <a:r>
              <a:rPr lang="zh-CN" altLang="en-US" dirty="0"/>
              <a:t>均有</a:t>
            </a:r>
            <a:r>
              <a:rPr lang="en-US" altLang="zh-CN" dirty="0"/>
              <a:t>b(l</a:t>
            </a:r>
            <a:r>
              <a:rPr lang="en-US" altLang="zh-CN" baseline="-25000" dirty="0"/>
              <a:t>1</a:t>
            </a:r>
            <a:r>
              <a:rPr lang="en-US" altLang="zh-CN" dirty="0"/>
              <a:t>,l</a:t>
            </a:r>
            <a:r>
              <a:rPr lang="en-US" altLang="zh-CN" baseline="-25000" dirty="0"/>
              <a:t>2</a:t>
            </a:r>
            <a:r>
              <a:rPr lang="en-US" altLang="zh-CN" dirty="0"/>
              <a:t>...l</a:t>
            </a:r>
            <a:r>
              <a:rPr lang="en-US" altLang="zh-CN" baseline="-25000" dirty="0"/>
              <a:t>n</a:t>
            </a:r>
            <a:r>
              <a:rPr lang="en-US" altLang="zh-CN" dirty="0"/>
              <a:t>)  = a(r</a:t>
            </a:r>
            <a:r>
              <a:rPr lang="en-US" altLang="zh-CN" baseline="-25000" dirty="0"/>
              <a:t>1</a:t>
            </a:r>
            <a:r>
              <a:rPr lang="en-US" altLang="zh-CN" dirty="0"/>
              <a:t> + l</a:t>
            </a:r>
            <a:r>
              <a:rPr lang="en-US" altLang="zh-CN" baseline="-25000" dirty="0"/>
              <a:t>1 </a:t>
            </a:r>
            <a:r>
              <a:rPr lang="en-US" altLang="zh-CN" dirty="0"/>
              <a:t>* d</a:t>
            </a:r>
            <a:r>
              <a:rPr lang="en-US" altLang="zh-CN" baseline="-25000" dirty="0"/>
              <a:t>1</a:t>
            </a:r>
            <a:r>
              <a:rPr lang="en-US" altLang="zh-CN" dirty="0"/>
              <a:t>, r</a:t>
            </a:r>
            <a:r>
              <a:rPr lang="en-US" altLang="zh-CN" baseline="-25000" dirty="0"/>
              <a:t>2</a:t>
            </a:r>
            <a:r>
              <a:rPr lang="en-US" altLang="zh-CN" dirty="0"/>
              <a:t> + l</a:t>
            </a:r>
            <a:r>
              <a:rPr lang="en-US" altLang="zh-CN" baseline="-25000" dirty="0"/>
              <a:t>2 </a:t>
            </a:r>
            <a:r>
              <a:rPr lang="en-US" altLang="zh-CN" dirty="0"/>
              <a:t>* d</a:t>
            </a:r>
            <a:r>
              <a:rPr lang="en-US" altLang="zh-CN" baseline="-25000" dirty="0"/>
              <a:t>2</a:t>
            </a:r>
            <a:r>
              <a:rPr lang="en-US" altLang="zh-CN" dirty="0"/>
              <a:t>,…,</a:t>
            </a:r>
            <a:r>
              <a:rPr lang="en-US" altLang="zh-CN" dirty="0" err="1"/>
              <a:t>r</a:t>
            </a:r>
            <a:r>
              <a:rPr lang="en-US" altLang="zh-CN" baseline="-25000" dirty="0" err="1"/>
              <a:t>n</a:t>
            </a:r>
            <a:r>
              <a:rPr lang="en-US" altLang="zh-CN" dirty="0"/>
              <a:t> + l</a:t>
            </a:r>
            <a:r>
              <a:rPr lang="en-US" altLang="zh-CN" baseline="-25000" dirty="0"/>
              <a:t>n </a:t>
            </a:r>
            <a:r>
              <a:rPr lang="en-US" altLang="zh-CN" dirty="0"/>
              <a:t>* </a:t>
            </a:r>
            <a:r>
              <a:rPr lang="en-US" altLang="zh-CN" dirty="0" err="1"/>
              <a:t>d</a:t>
            </a:r>
            <a:r>
              <a:rPr lang="en-US" altLang="zh-CN" baseline="-25000" dirty="0" err="1"/>
              <a:t>n</a:t>
            </a:r>
            <a:r>
              <a:rPr lang="en-US" altLang="zh-CN" dirty="0"/>
              <a:t>) --------</a:t>
            </a:r>
            <a:r>
              <a:rPr lang="zh-CN" altLang="en-US" dirty="0"/>
              <a:t>②</a:t>
            </a:r>
            <a:endParaRPr lang="en-US" altLang="zh-CN" dirty="0">
              <a:sym typeface="+mn-ea"/>
            </a:endParaRPr>
          </a:p>
          <a:p>
            <a:r>
              <a:rPr lang="zh-CN" altLang="en-US" dirty="0">
                <a:sym typeface="+mn-ea"/>
              </a:rPr>
              <a:t>则称张量</a:t>
            </a:r>
            <a:r>
              <a:rPr lang="en-US" altLang="zh-CN" dirty="0">
                <a:sym typeface="+mn-ea"/>
              </a:rPr>
              <a:t>b</a:t>
            </a:r>
            <a:r>
              <a:rPr lang="zh-CN" altLang="en-US" dirty="0">
                <a:sym typeface="+mn-ea"/>
              </a:rPr>
              <a:t>是张量</a:t>
            </a:r>
            <a:r>
              <a:rPr lang="en-US" altLang="zh-CN" dirty="0">
                <a:sym typeface="+mn-ea"/>
              </a:rPr>
              <a:t>a</a:t>
            </a:r>
            <a:r>
              <a:rPr lang="zh-CN" altLang="en-US" dirty="0">
                <a:sym typeface="+mn-ea"/>
              </a:rPr>
              <a:t>的</a:t>
            </a:r>
            <a:r>
              <a:rPr lang="en-US" altLang="zh-CN" dirty="0"/>
              <a:t>L</a:t>
            </a:r>
            <a:r>
              <a:rPr lang="en-US" altLang="zh-CN" baseline="-25000" dirty="0"/>
              <a:t>1</a:t>
            </a:r>
            <a:r>
              <a:rPr lang="en-US" altLang="zh-CN" dirty="0"/>
              <a:t>,L</a:t>
            </a:r>
            <a:r>
              <a:rPr lang="en-US" altLang="zh-CN" baseline="-25000" dirty="0"/>
              <a:t>2</a:t>
            </a:r>
            <a:r>
              <a:rPr lang="en-US" altLang="zh-CN" dirty="0"/>
              <a:t>,…,L</a:t>
            </a:r>
            <a:r>
              <a:rPr lang="en-US" altLang="zh-CN" baseline="-25000" dirty="0"/>
              <a:t>n</a:t>
            </a:r>
            <a:r>
              <a:rPr lang="zh-CN" altLang="en-US" dirty="0"/>
              <a:t>型切片。</a:t>
            </a:r>
            <a:endParaRPr lang="en-US" altLang="zh-CN" dirty="0">
              <a:sym typeface="+mn-ea"/>
            </a:endParaRP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9382" y="157942"/>
            <a:ext cx="4494068" cy="430887"/>
          </a:xfrm>
          <a:prstGeom prst="rect">
            <a:avLst/>
          </a:prstGeom>
          <a:noFill/>
        </p:spPr>
        <p:txBody>
          <a:bodyPr wrap="square" rtlCol="0">
            <a:spAutoFit/>
          </a:bodyPr>
          <a:lstStyle/>
          <a:p>
            <a:pPr algn="dist">
              <a:lnSpc>
                <a:spcPct val="110000"/>
              </a:lnSpc>
            </a:pPr>
            <a:r>
              <a:rPr lang="zh-CN" altLang="en-US"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rPr>
              <a:t>悬疑篇之  切片</a:t>
            </a:r>
            <a:r>
              <a:rPr lang="en-US" altLang="zh-CN"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rPr>
              <a:t>(stride slice)</a:t>
            </a:r>
            <a:endParaRPr lang="zh-CN" altLang="en-US"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endParaRPr>
          </a:p>
        </p:txBody>
      </p:sp>
      <p:sp>
        <p:nvSpPr>
          <p:cNvPr id="8" name="矩形 7"/>
          <p:cNvSpPr/>
          <p:nvPr/>
        </p:nvSpPr>
        <p:spPr>
          <a:xfrm>
            <a:off x="5646419" y="658660"/>
            <a:ext cx="4745355" cy="2308324"/>
          </a:xfrm>
          <a:prstGeom prst="rect">
            <a:avLst/>
          </a:prstGeom>
        </p:spPr>
        <p:txBody>
          <a:bodyPr wrap="square">
            <a:spAutoFit/>
          </a:bodyPr>
          <a:lstStyle/>
          <a:p>
            <a:r>
              <a:rPr lang="en-US" altLang="zh-CN" dirty="0"/>
              <a:t>a shape: [20, 30, 40, 50]</a:t>
            </a:r>
          </a:p>
          <a:p>
            <a:r>
              <a:rPr lang="en-US" altLang="zh-CN" dirty="0"/>
              <a:t>a stride: (60000, 2000, 50, 1)</a:t>
            </a:r>
          </a:p>
          <a:p>
            <a:r>
              <a:rPr lang="en-US" altLang="zh-CN" dirty="0"/>
              <a:t>a offset: 0</a:t>
            </a:r>
          </a:p>
          <a:p>
            <a:r>
              <a:rPr lang="en-US" altLang="zh-CN" dirty="0"/>
              <a:t>b shape: [5, 6, 8, 3]</a:t>
            </a:r>
          </a:p>
          <a:p>
            <a:r>
              <a:rPr lang="en-US" altLang="zh-CN" dirty="0"/>
              <a:t>b stride: (120000, 10000, 250, 9)</a:t>
            </a:r>
          </a:p>
          <a:p>
            <a:r>
              <a:rPr lang="en-US" altLang="zh-CN" dirty="0"/>
              <a:t>b offset: 602023</a:t>
            </a:r>
          </a:p>
          <a:p>
            <a:r>
              <a:rPr lang="en-US" altLang="zh-CN" dirty="0" err="1"/>
              <a:t>b.data_ptr</a:t>
            </a:r>
            <a:r>
              <a:rPr lang="en-US" altLang="zh-CN" dirty="0"/>
              <a:t> == </a:t>
            </a:r>
            <a:r>
              <a:rPr lang="en-US" altLang="zh-CN" dirty="0" err="1"/>
              <a:t>a.data_ptr</a:t>
            </a:r>
            <a:r>
              <a:rPr lang="en-US" altLang="zh-CN" dirty="0"/>
              <a:t>:  True</a:t>
            </a:r>
          </a:p>
          <a:p>
            <a:endParaRPr lang="en-US" altLang="zh-CN" dirty="0"/>
          </a:p>
        </p:txBody>
      </p:sp>
      <p:sp>
        <p:nvSpPr>
          <p:cNvPr id="4" name="矩形 3"/>
          <p:cNvSpPr/>
          <p:nvPr/>
        </p:nvSpPr>
        <p:spPr>
          <a:xfrm>
            <a:off x="259600" y="658660"/>
            <a:ext cx="5229225" cy="3416320"/>
          </a:xfrm>
          <a:prstGeom prst="rect">
            <a:avLst/>
          </a:prstGeom>
        </p:spPr>
        <p:txBody>
          <a:bodyPr wrap="square">
            <a:spAutoFit/>
          </a:bodyPr>
          <a:lstStyle/>
          <a:p>
            <a:r>
              <a:rPr lang="en-US" altLang="zh-CN" dirty="0"/>
              <a:t>import torch</a:t>
            </a:r>
          </a:p>
          <a:p>
            <a:r>
              <a:rPr lang="en-US" altLang="zh-CN" dirty="0"/>
              <a:t>a = </a:t>
            </a:r>
            <a:r>
              <a:rPr lang="en-US" altLang="zh-CN" dirty="0" err="1"/>
              <a:t>torch.randn</a:t>
            </a:r>
            <a:r>
              <a:rPr lang="en-US" altLang="zh-CN" dirty="0"/>
              <a:t>(20, 30, 40, 50)</a:t>
            </a:r>
          </a:p>
          <a:p>
            <a:r>
              <a:rPr lang="en-US" altLang="zh-CN" dirty="0"/>
              <a:t>print("a shape:", list(</a:t>
            </a:r>
            <a:r>
              <a:rPr lang="en-US" altLang="zh-CN" dirty="0" err="1"/>
              <a:t>a.shape</a:t>
            </a:r>
            <a:r>
              <a:rPr lang="en-US" altLang="zh-CN" dirty="0"/>
              <a:t>))</a:t>
            </a:r>
          </a:p>
          <a:p>
            <a:r>
              <a:rPr lang="en-US" altLang="zh-CN" dirty="0"/>
              <a:t>print("a stride:", </a:t>
            </a:r>
            <a:r>
              <a:rPr lang="en-US" altLang="zh-CN" dirty="0" err="1"/>
              <a:t>a.stride</a:t>
            </a:r>
            <a:r>
              <a:rPr lang="en-US" altLang="zh-CN" dirty="0"/>
              <a:t>())</a:t>
            </a:r>
          </a:p>
          <a:p>
            <a:r>
              <a:rPr lang="en-US" altLang="zh-CN" dirty="0"/>
              <a:t>print("a offset:", </a:t>
            </a:r>
            <a:r>
              <a:rPr lang="en-US" altLang="zh-CN" dirty="0" err="1"/>
              <a:t>a.storage_offset</a:t>
            </a:r>
            <a:r>
              <a:rPr lang="en-US" altLang="zh-CN" dirty="0"/>
              <a:t>())</a:t>
            </a:r>
          </a:p>
          <a:p>
            <a:r>
              <a:rPr lang="en-US" altLang="zh-CN" dirty="0"/>
              <a:t>b = a[10:19:2, 1:27:5, 0:38:5, 23:48:9]</a:t>
            </a:r>
          </a:p>
          <a:p>
            <a:r>
              <a:rPr lang="en-US" altLang="zh-CN" dirty="0"/>
              <a:t>print("b shape:", list(</a:t>
            </a:r>
            <a:r>
              <a:rPr lang="en-US" altLang="zh-CN" dirty="0" err="1"/>
              <a:t>b.shape</a:t>
            </a:r>
            <a:r>
              <a:rPr lang="en-US" altLang="zh-CN" dirty="0"/>
              <a:t>))</a:t>
            </a:r>
          </a:p>
          <a:p>
            <a:r>
              <a:rPr lang="en-US" altLang="zh-CN" dirty="0"/>
              <a:t>print("b stride:", </a:t>
            </a:r>
            <a:r>
              <a:rPr lang="en-US" altLang="zh-CN" dirty="0" err="1"/>
              <a:t>b.stride</a:t>
            </a:r>
            <a:r>
              <a:rPr lang="en-US" altLang="zh-CN" dirty="0"/>
              <a:t>())</a:t>
            </a:r>
          </a:p>
          <a:p>
            <a:r>
              <a:rPr lang="en-US" altLang="zh-CN" dirty="0"/>
              <a:t>print("b offset:",</a:t>
            </a:r>
            <a:r>
              <a:rPr lang="en-US" altLang="zh-CN" dirty="0" err="1"/>
              <a:t>b.storage_offset</a:t>
            </a:r>
            <a:r>
              <a:rPr lang="en-US" altLang="zh-CN" dirty="0"/>
              <a:t>())</a:t>
            </a:r>
          </a:p>
          <a:p>
            <a:r>
              <a:rPr lang="en-US" altLang="zh-CN" dirty="0" err="1"/>
              <a:t>a_ptr</a:t>
            </a:r>
            <a:r>
              <a:rPr lang="en-US" altLang="zh-CN" dirty="0"/>
              <a:t> = </a:t>
            </a:r>
            <a:r>
              <a:rPr lang="en-US" altLang="zh-CN" dirty="0" err="1"/>
              <a:t>a.storage</a:t>
            </a:r>
            <a:r>
              <a:rPr lang="en-US" altLang="zh-CN" dirty="0"/>
              <a:t>().</a:t>
            </a:r>
            <a:r>
              <a:rPr lang="en-US" altLang="zh-CN" dirty="0" err="1"/>
              <a:t>data_ptr</a:t>
            </a:r>
            <a:r>
              <a:rPr lang="en-US" altLang="zh-CN" dirty="0"/>
              <a:t>()</a:t>
            </a:r>
          </a:p>
          <a:p>
            <a:r>
              <a:rPr lang="en-US" altLang="zh-CN" dirty="0" err="1"/>
              <a:t>b_ptr</a:t>
            </a:r>
            <a:r>
              <a:rPr lang="en-US" altLang="zh-CN" dirty="0"/>
              <a:t> = </a:t>
            </a:r>
            <a:r>
              <a:rPr lang="en-US" altLang="zh-CN" dirty="0" err="1"/>
              <a:t>b.storage</a:t>
            </a:r>
            <a:r>
              <a:rPr lang="en-US" altLang="zh-CN" dirty="0"/>
              <a:t>().</a:t>
            </a:r>
            <a:r>
              <a:rPr lang="en-US" altLang="zh-CN" dirty="0" err="1"/>
              <a:t>data_ptr</a:t>
            </a:r>
            <a:r>
              <a:rPr lang="en-US" altLang="zh-CN" dirty="0"/>
              <a:t>()</a:t>
            </a:r>
          </a:p>
          <a:p>
            <a:r>
              <a:rPr lang="en-US" altLang="zh-CN" dirty="0"/>
              <a:t>print("</a:t>
            </a:r>
            <a:r>
              <a:rPr lang="en-US" altLang="zh-CN" dirty="0" err="1"/>
              <a:t>b.data_ptr</a:t>
            </a:r>
            <a:r>
              <a:rPr lang="en-US" altLang="zh-CN" dirty="0"/>
              <a:t> == </a:t>
            </a:r>
            <a:r>
              <a:rPr lang="en-US" altLang="zh-CN" dirty="0" err="1"/>
              <a:t>a.data_ptr</a:t>
            </a:r>
            <a:r>
              <a:rPr lang="en-US" altLang="zh-CN" dirty="0"/>
              <a:t>: ", </a:t>
            </a:r>
            <a:r>
              <a:rPr lang="en-US" altLang="zh-CN" dirty="0" err="1"/>
              <a:t>a_ptr</a:t>
            </a:r>
            <a:r>
              <a:rPr lang="en-US" altLang="zh-CN" dirty="0"/>
              <a:t> == </a:t>
            </a:r>
            <a:r>
              <a:rPr lang="en-US" altLang="zh-CN" dirty="0" err="1"/>
              <a:t>b_ptr</a:t>
            </a:r>
            <a:r>
              <a:rPr lang="en-US" altLang="zh-CN" dirty="0"/>
              <a:t>)</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9382" y="157942"/>
            <a:ext cx="3599411" cy="369332"/>
          </a:xfrm>
          <a:prstGeom prst="rect">
            <a:avLst/>
          </a:prstGeom>
          <a:noFill/>
        </p:spPr>
        <p:txBody>
          <a:bodyPr wrap="square" rtlCol="0">
            <a:spAutoFit/>
          </a:bodyPr>
          <a:lstStyle/>
          <a:p>
            <a:r>
              <a:rPr lang="zh-CN" altLang="en-US" dirty="0"/>
              <a:t>悬疑篇之  转置</a:t>
            </a:r>
            <a:r>
              <a:rPr lang="en-US" altLang="zh-CN" dirty="0"/>
              <a:t>(permute)</a:t>
            </a:r>
            <a:endParaRPr lang="zh-CN" altLang="en-US" dirty="0"/>
          </a:p>
        </p:txBody>
      </p:sp>
      <p:sp>
        <p:nvSpPr>
          <p:cNvPr id="8" name="矩形 7"/>
          <p:cNvSpPr/>
          <p:nvPr/>
        </p:nvSpPr>
        <p:spPr>
          <a:xfrm>
            <a:off x="5646419" y="658660"/>
            <a:ext cx="4745355" cy="3693319"/>
          </a:xfrm>
          <a:prstGeom prst="rect">
            <a:avLst/>
          </a:prstGeom>
        </p:spPr>
        <p:txBody>
          <a:bodyPr wrap="square">
            <a:spAutoFit/>
          </a:bodyPr>
          <a:lstStyle/>
          <a:p>
            <a:r>
              <a:rPr lang="en-US" altLang="zh-CN" dirty="0"/>
              <a:t>a shape: [1, 2, 3, 4, 5]</a:t>
            </a:r>
          </a:p>
          <a:p>
            <a:r>
              <a:rPr lang="en-US" altLang="zh-CN" dirty="0"/>
              <a:t>a stride: (120, 60, 20, 5, 1)</a:t>
            </a:r>
          </a:p>
          <a:p>
            <a:r>
              <a:rPr lang="en-US" altLang="zh-CN" dirty="0"/>
              <a:t>a offset: 0</a:t>
            </a:r>
          </a:p>
          <a:p>
            <a:r>
              <a:rPr lang="en-US" altLang="zh-CN" dirty="0"/>
              <a:t>b shape: [3, 1, 2, 5, 4]</a:t>
            </a:r>
          </a:p>
          <a:p>
            <a:r>
              <a:rPr lang="en-US" altLang="zh-CN" dirty="0"/>
              <a:t>b stride: (20, 120, 60, 1, 5)</a:t>
            </a:r>
          </a:p>
          <a:p>
            <a:r>
              <a:rPr lang="en-US" altLang="zh-CN" dirty="0"/>
              <a:t>b offset: 0</a:t>
            </a:r>
          </a:p>
          <a:p>
            <a:r>
              <a:rPr lang="en-US" altLang="zh-CN" dirty="0" err="1"/>
              <a:t>b.data_ptr</a:t>
            </a:r>
            <a:r>
              <a:rPr lang="en-US" altLang="zh-CN" dirty="0"/>
              <a:t> == </a:t>
            </a:r>
            <a:r>
              <a:rPr lang="en-US" altLang="zh-CN" dirty="0" err="1"/>
              <a:t>a.data_ptr</a:t>
            </a:r>
            <a:r>
              <a:rPr lang="en-US" altLang="zh-CN" dirty="0"/>
              <a:t>:  True</a:t>
            </a:r>
          </a:p>
          <a:p>
            <a:r>
              <a:rPr lang="en-US" altLang="zh-CN" dirty="0"/>
              <a:t>********************************************</a:t>
            </a:r>
          </a:p>
          <a:p>
            <a:r>
              <a:rPr lang="en-US" altLang="zh-CN" dirty="0" err="1"/>
              <a:t>inver_permute</a:t>
            </a:r>
            <a:r>
              <a:rPr lang="en-US" altLang="zh-CN" dirty="0"/>
              <a:t>:  [1, 2, 0, 4, 3]</a:t>
            </a:r>
          </a:p>
          <a:p>
            <a:r>
              <a:rPr lang="en-US" altLang="zh-CN" dirty="0"/>
              <a:t>c shape: [1, 2, 3, 4, 5]</a:t>
            </a:r>
          </a:p>
          <a:p>
            <a:r>
              <a:rPr lang="en-US" altLang="zh-CN" dirty="0"/>
              <a:t>c stride: (120, 60, 20, 5, 1)</a:t>
            </a:r>
          </a:p>
          <a:p>
            <a:r>
              <a:rPr lang="en-US" altLang="zh-CN" dirty="0"/>
              <a:t>c offset: 0</a:t>
            </a:r>
          </a:p>
          <a:p>
            <a:r>
              <a:rPr lang="en-US" altLang="zh-CN" dirty="0" err="1"/>
              <a:t>c.data_ptr</a:t>
            </a:r>
            <a:r>
              <a:rPr lang="en-US" altLang="zh-CN" dirty="0"/>
              <a:t> == </a:t>
            </a:r>
            <a:r>
              <a:rPr lang="en-US" altLang="zh-CN" dirty="0" err="1"/>
              <a:t>a.data_ptr</a:t>
            </a:r>
            <a:r>
              <a:rPr lang="en-US" altLang="zh-CN" dirty="0"/>
              <a:t>:  True</a:t>
            </a:r>
            <a:endParaRPr lang="zh-CN" altLang="en-US" dirty="0"/>
          </a:p>
        </p:txBody>
      </p:sp>
      <p:sp>
        <p:nvSpPr>
          <p:cNvPr id="2" name="矩形 1"/>
          <p:cNvSpPr/>
          <p:nvPr/>
        </p:nvSpPr>
        <p:spPr>
          <a:xfrm>
            <a:off x="142875" y="523291"/>
            <a:ext cx="6096000" cy="6463308"/>
          </a:xfrm>
          <a:prstGeom prst="rect">
            <a:avLst/>
          </a:prstGeom>
        </p:spPr>
        <p:txBody>
          <a:bodyPr>
            <a:spAutoFit/>
          </a:bodyPr>
          <a:lstStyle/>
          <a:p>
            <a:r>
              <a:rPr lang="zh-CN" altLang="en-US" dirty="0"/>
              <a:t>import torch</a:t>
            </a:r>
          </a:p>
          <a:p>
            <a:r>
              <a:rPr lang="zh-CN" altLang="en-US" dirty="0"/>
              <a:t>import numpy as np</a:t>
            </a:r>
          </a:p>
          <a:p>
            <a:r>
              <a:rPr lang="zh-CN" altLang="en-US" dirty="0"/>
              <a:t>a = torch.randn(1, 2, 3, 4, 5)</a:t>
            </a:r>
          </a:p>
          <a:p>
            <a:r>
              <a:rPr lang="zh-CN" altLang="en-US" dirty="0"/>
              <a:t>print("a shape:", list(a.shape))</a:t>
            </a:r>
          </a:p>
          <a:p>
            <a:r>
              <a:rPr lang="zh-CN" altLang="en-US" dirty="0"/>
              <a:t>print("a stride:", a.stride())</a:t>
            </a:r>
          </a:p>
          <a:p>
            <a:r>
              <a:rPr lang="zh-CN" altLang="en-US" dirty="0"/>
              <a:t>print("a offset:", a.storage_offset())</a:t>
            </a:r>
          </a:p>
          <a:p>
            <a:r>
              <a:rPr lang="zh-CN" altLang="en-US" dirty="0"/>
              <a:t>temp_permute = (2, 0, 1, 4, 3)</a:t>
            </a:r>
          </a:p>
          <a:p>
            <a:r>
              <a:rPr lang="zh-CN" altLang="en-US" dirty="0"/>
              <a:t>b = a.permute(temp_permute)</a:t>
            </a:r>
          </a:p>
          <a:p>
            <a:r>
              <a:rPr lang="zh-CN" altLang="en-US" dirty="0"/>
              <a:t>print("b shape:", list(b.shape))</a:t>
            </a:r>
          </a:p>
          <a:p>
            <a:r>
              <a:rPr lang="zh-CN" altLang="en-US" dirty="0"/>
              <a:t>print("b stride:", b.stride())</a:t>
            </a:r>
          </a:p>
          <a:p>
            <a:r>
              <a:rPr lang="zh-CN" altLang="en-US" dirty="0"/>
              <a:t>print("b offset:",b.storage_offset())</a:t>
            </a:r>
          </a:p>
          <a:p>
            <a:r>
              <a:rPr lang="zh-CN" altLang="en-US" dirty="0"/>
              <a:t>a_ptr = a.storage().data_ptr()</a:t>
            </a:r>
          </a:p>
          <a:p>
            <a:r>
              <a:rPr lang="zh-CN" altLang="en-US" dirty="0"/>
              <a:t>b_ptr = b.storage().data_ptr()</a:t>
            </a:r>
          </a:p>
          <a:p>
            <a:r>
              <a:rPr lang="zh-CN" altLang="en-US" dirty="0"/>
              <a:t>print("b.data_ptr == a.data_ptr: ", a_ptr == b_ptr)</a:t>
            </a:r>
          </a:p>
          <a:p>
            <a:r>
              <a:rPr lang="zh-CN" altLang="en-US" dirty="0"/>
              <a:t>print("********************************************")</a:t>
            </a:r>
          </a:p>
          <a:p>
            <a:r>
              <a:rPr lang="zh-CN" altLang="en-US" dirty="0"/>
              <a:t>inverse_temp_permute = list(np.argsort([2,0,1,4,3]))</a:t>
            </a:r>
          </a:p>
          <a:p>
            <a:r>
              <a:rPr lang="zh-CN" altLang="en-US" dirty="0"/>
              <a:t>print("inver_permute: ", inverse_temp_permute)</a:t>
            </a:r>
          </a:p>
          <a:p>
            <a:r>
              <a:rPr lang="zh-CN" altLang="en-US" dirty="0"/>
              <a:t>c = b.permute(inverse_temp_permute)</a:t>
            </a:r>
          </a:p>
          <a:p>
            <a:r>
              <a:rPr lang="zh-CN" altLang="en-US" dirty="0"/>
              <a:t>print("c shape:", list(c.shape))</a:t>
            </a:r>
          </a:p>
          <a:p>
            <a:r>
              <a:rPr lang="zh-CN" altLang="en-US" dirty="0"/>
              <a:t>print("c stride:", c.stride())</a:t>
            </a:r>
          </a:p>
          <a:p>
            <a:r>
              <a:rPr lang="zh-CN" altLang="en-US" dirty="0"/>
              <a:t>print("c offset:",c.storage_offset())</a:t>
            </a:r>
          </a:p>
          <a:p>
            <a:r>
              <a:rPr lang="zh-CN" altLang="en-US" dirty="0"/>
              <a:t>c_ptr = c.storage().data_ptr()</a:t>
            </a:r>
          </a:p>
          <a:p>
            <a:r>
              <a:rPr lang="zh-CN" altLang="en-US" dirty="0"/>
              <a:t>print("c.data_ptr == a.data_ptr: ", c_ptr == b_ptr)</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35" y="170180"/>
            <a:ext cx="560070" cy="420370"/>
            <a:chOff x="-1" y="268"/>
            <a:chExt cx="882" cy="662"/>
          </a:xfrm>
        </p:grpSpPr>
        <p:sp>
          <p:nvSpPr>
            <p:cNvPr id="2" name="任意多边形 1"/>
            <p:cNvSpPr/>
            <p:nvPr/>
          </p:nvSpPr>
          <p:spPr>
            <a:xfrm>
              <a:off x="-1" y="294"/>
              <a:ext cx="882" cy="63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882" h="636">
                  <a:moveTo>
                    <a:pt x="0" y="0"/>
                  </a:moveTo>
                  <a:lnTo>
                    <a:pt x="882" y="0"/>
                  </a:lnTo>
                  <a:lnTo>
                    <a:pt x="723" y="636"/>
                  </a:lnTo>
                  <a:lnTo>
                    <a:pt x="0" y="636"/>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平行四边形 3"/>
            <p:cNvSpPr/>
            <p:nvPr/>
          </p:nvSpPr>
          <p:spPr>
            <a:xfrm>
              <a:off x="240" y="268"/>
              <a:ext cx="425" cy="662"/>
            </a:xfrm>
            <a:prstGeom prst="parallelogram">
              <a:avLst>
                <a:gd name="adj" fmla="val 40235"/>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86740" y="108585"/>
            <a:ext cx="3089910" cy="430887"/>
          </a:xfrm>
          <a:prstGeom prst="rect">
            <a:avLst/>
          </a:prstGeom>
          <a:noFill/>
        </p:spPr>
        <p:txBody>
          <a:bodyPr wrap="square" rtlCol="0">
            <a:spAutoFit/>
          </a:bodyPr>
          <a:lstStyle/>
          <a:p>
            <a:pPr algn="dist">
              <a:lnSpc>
                <a:spcPct val="110000"/>
              </a:lnSpc>
            </a:pPr>
            <a:r>
              <a:rPr lang="zh-CN" altLang="en-US"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归纳证明篇之 切片</a:t>
            </a:r>
          </a:p>
        </p:txBody>
      </p:sp>
      <p:sp>
        <p:nvSpPr>
          <p:cNvPr id="16" name="文本框 15"/>
          <p:cNvSpPr txBox="1"/>
          <p:nvPr/>
        </p:nvSpPr>
        <p:spPr>
          <a:xfrm>
            <a:off x="152400" y="699770"/>
            <a:ext cx="12039600" cy="5909310"/>
          </a:xfrm>
          <a:prstGeom prst="rect">
            <a:avLst/>
          </a:prstGeom>
          <a:noFill/>
        </p:spPr>
        <p:txBody>
          <a:bodyPr wrap="square" rtlCol="0">
            <a:spAutoFit/>
          </a:bodyPr>
          <a:lstStyle/>
          <a:p>
            <a:r>
              <a:rPr lang="zh-CN" altLang="en-US" dirty="0">
                <a:solidFill>
                  <a:srgbClr val="FF0000"/>
                </a:solidFill>
                <a:sym typeface="+mn-ea"/>
              </a:rPr>
              <a:t>软切片 </a:t>
            </a:r>
            <a:r>
              <a:rPr lang="en-US" altLang="zh-CN" dirty="0">
                <a:solidFill>
                  <a:srgbClr val="FF0000"/>
                </a:solidFill>
                <a:sym typeface="+mn-ea"/>
              </a:rPr>
              <a:t>soft stride slice </a:t>
            </a:r>
            <a:r>
              <a:rPr lang="zh-CN" altLang="en-US" dirty="0">
                <a:solidFill>
                  <a:schemeClr val="tx1"/>
                </a:solidFill>
                <a:sym typeface="+mn-ea"/>
              </a:rPr>
              <a:t>：</a:t>
            </a:r>
            <a:endParaRPr lang="en-US" altLang="zh-CN" dirty="0">
              <a:solidFill>
                <a:schemeClr val="tx1"/>
              </a:solidFill>
              <a:sym typeface="+mn-ea"/>
            </a:endParaRPr>
          </a:p>
          <a:p>
            <a:endParaRPr lang="en-US" altLang="zh-CN" dirty="0"/>
          </a:p>
          <a:p>
            <a:r>
              <a:rPr lang="zh-CN" altLang="en-US" dirty="0">
                <a:solidFill>
                  <a:schemeClr val="tx1">
                    <a:lumMod val="50000"/>
                    <a:lumOff val="50000"/>
                  </a:schemeClr>
                </a:solidFill>
              </a:rPr>
              <a:t>对于</a:t>
            </a:r>
            <a:r>
              <a:rPr lang="en-US" altLang="zh-CN" dirty="0">
                <a:solidFill>
                  <a:schemeClr val="tx1">
                    <a:lumMod val="50000"/>
                    <a:lumOff val="50000"/>
                  </a:schemeClr>
                </a:solidFill>
              </a:rPr>
              <a:t>n</a:t>
            </a:r>
            <a:r>
              <a:rPr lang="zh-CN" altLang="en-US" dirty="0">
                <a:solidFill>
                  <a:schemeClr val="tx1">
                    <a:lumMod val="50000"/>
                    <a:lumOff val="50000"/>
                  </a:schemeClr>
                </a:solidFill>
              </a:rPr>
              <a:t>维张量</a:t>
            </a:r>
            <a:r>
              <a:rPr lang="en-US" altLang="zh-CN" dirty="0">
                <a:solidFill>
                  <a:schemeClr val="tx1">
                    <a:lumMod val="50000"/>
                    <a:lumOff val="50000"/>
                  </a:schemeClr>
                </a:solidFill>
              </a:rPr>
              <a:t>a</a:t>
            </a:r>
            <a:r>
              <a:rPr lang="zh-CN" altLang="en-US" dirty="0">
                <a:solidFill>
                  <a:schemeClr val="tx1">
                    <a:lumMod val="50000"/>
                    <a:lumOff val="50000"/>
                  </a:schemeClr>
                </a:solidFill>
              </a:rPr>
              <a:t>，若存在</a:t>
            </a:r>
            <a:r>
              <a:rPr lang="en-US" altLang="zh-CN" dirty="0">
                <a:solidFill>
                  <a:schemeClr val="tx1">
                    <a:lumMod val="50000"/>
                    <a:lumOff val="50000"/>
                  </a:schemeClr>
                </a:solidFill>
              </a:rPr>
              <a:t>n</a:t>
            </a:r>
            <a:r>
              <a:rPr lang="zh-CN" altLang="en-US" dirty="0">
                <a:solidFill>
                  <a:schemeClr val="tx1">
                    <a:lumMod val="50000"/>
                    <a:lumOff val="50000"/>
                  </a:schemeClr>
                </a:solidFill>
              </a:rPr>
              <a:t>个等差数列 </a:t>
            </a:r>
            <a:r>
              <a:rPr lang="en-US" altLang="zh-CN" dirty="0">
                <a:solidFill>
                  <a:schemeClr val="tx1">
                    <a:lumMod val="50000"/>
                    <a:lumOff val="50000"/>
                  </a:schemeClr>
                </a:solidFill>
              </a:rPr>
              <a:t>L</a:t>
            </a:r>
            <a:r>
              <a:rPr lang="en-US" altLang="zh-CN" baseline="-25000" dirty="0">
                <a:solidFill>
                  <a:schemeClr val="tx1">
                    <a:lumMod val="50000"/>
                    <a:lumOff val="50000"/>
                  </a:schemeClr>
                </a:solidFill>
              </a:rPr>
              <a:t>1</a:t>
            </a:r>
            <a:r>
              <a:rPr lang="en-US" altLang="zh-CN" dirty="0">
                <a:solidFill>
                  <a:schemeClr val="tx1">
                    <a:lumMod val="50000"/>
                    <a:lumOff val="50000"/>
                  </a:schemeClr>
                </a:solidFill>
              </a:rPr>
              <a:t>,L</a:t>
            </a:r>
            <a:r>
              <a:rPr lang="en-US" altLang="zh-CN" baseline="-25000" dirty="0">
                <a:solidFill>
                  <a:schemeClr val="tx1">
                    <a:lumMod val="50000"/>
                    <a:lumOff val="50000"/>
                  </a:schemeClr>
                </a:solidFill>
              </a:rPr>
              <a:t>2</a:t>
            </a:r>
            <a:r>
              <a:rPr lang="en-US" altLang="zh-CN" dirty="0">
                <a:solidFill>
                  <a:schemeClr val="tx1">
                    <a:lumMod val="50000"/>
                    <a:lumOff val="50000"/>
                  </a:schemeClr>
                </a:solidFill>
              </a:rPr>
              <a:t>,…,L</a:t>
            </a:r>
            <a:r>
              <a:rPr lang="en-US" altLang="zh-CN" baseline="-25000" dirty="0">
                <a:solidFill>
                  <a:schemeClr val="tx1">
                    <a:lumMod val="50000"/>
                    <a:lumOff val="50000"/>
                  </a:schemeClr>
                </a:solidFill>
              </a:rPr>
              <a:t>n</a:t>
            </a:r>
            <a:r>
              <a:rPr lang="en-US" altLang="zh-CN" dirty="0">
                <a:solidFill>
                  <a:schemeClr val="tx1">
                    <a:lumMod val="50000"/>
                    <a:lumOff val="50000"/>
                  </a:schemeClr>
                </a:solidFill>
              </a:rPr>
              <a:t>,</a:t>
            </a:r>
            <a:r>
              <a:rPr lang="zh-CN" altLang="en-US" dirty="0">
                <a:solidFill>
                  <a:schemeClr val="tx1">
                    <a:lumMod val="50000"/>
                    <a:lumOff val="50000"/>
                  </a:schemeClr>
                </a:solidFill>
              </a:rPr>
              <a:t>其首项分别为</a:t>
            </a:r>
            <a:r>
              <a:rPr lang="en-US" altLang="zh-CN" dirty="0">
                <a:solidFill>
                  <a:schemeClr val="tx1">
                    <a:lumMod val="50000"/>
                    <a:lumOff val="50000"/>
                  </a:schemeClr>
                </a:solidFill>
              </a:rPr>
              <a:t>r</a:t>
            </a:r>
            <a:r>
              <a:rPr lang="en-US" altLang="zh-CN" baseline="-25000" dirty="0">
                <a:solidFill>
                  <a:schemeClr val="tx1">
                    <a:lumMod val="50000"/>
                    <a:lumOff val="50000"/>
                  </a:schemeClr>
                </a:solidFill>
              </a:rPr>
              <a:t>1</a:t>
            </a:r>
            <a:r>
              <a:rPr lang="en-US" altLang="zh-CN" dirty="0">
                <a:solidFill>
                  <a:schemeClr val="tx1">
                    <a:lumMod val="50000"/>
                    <a:lumOff val="50000"/>
                  </a:schemeClr>
                </a:solidFill>
              </a:rPr>
              <a:t>,r</a:t>
            </a:r>
            <a:r>
              <a:rPr lang="en-US" altLang="zh-CN" baseline="-25000" dirty="0">
                <a:solidFill>
                  <a:schemeClr val="tx1">
                    <a:lumMod val="50000"/>
                    <a:lumOff val="50000"/>
                  </a:schemeClr>
                </a:solidFill>
              </a:rPr>
              <a:t>2</a:t>
            </a:r>
            <a:r>
              <a:rPr lang="en-US" altLang="zh-CN" dirty="0">
                <a:solidFill>
                  <a:schemeClr val="tx1">
                    <a:lumMod val="50000"/>
                    <a:lumOff val="50000"/>
                  </a:schemeClr>
                </a:solidFill>
              </a:rPr>
              <a:t>,…,</a:t>
            </a:r>
            <a:r>
              <a:rPr lang="en-US" altLang="zh-CN" dirty="0" err="1">
                <a:solidFill>
                  <a:schemeClr val="tx1">
                    <a:lumMod val="50000"/>
                    <a:lumOff val="50000"/>
                  </a:schemeClr>
                </a:solidFill>
              </a:rPr>
              <a:t>r</a:t>
            </a:r>
            <a:r>
              <a:rPr lang="en-US" altLang="zh-CN" baseline="-25000" dirty="0" err="1">
                <a:solidFill>
                  <a:schemeClr val="tx1">
                    <a:lumMod val="50000"/>
                    <a:lumOff val="50000"/>
                  </a:schemeClr>
                </a:solidFill>
              </a:rPr>
              <a:t>n</a:t>
            </a:r>
            <a:r>
              <a:rPr lang="zh-CN" altLang="en-US" dirty="0">
                <a:solidFill>
                  <a:schemeClr val="tx1">
                    <a:lumMod val="50000"/>
                    <a:lumOff val="50000"/>
                  </a:schemeClr>
                </a:solidFill>
              </a:rPr>
              <a:t>，公差分别为</a:t>
            </a:r>
            <a:r>
              <a:rPr lang="en-US" altLang="zh-CN" dirty="0">
                <a:solidFill>
                  <a:schemeClr val="tx1">
                    <a:lumMod val="50000"/>
                    <a:lumOff val="50000"/>
                  </a:schemeClr>
                </a:solidFill>
              </a:rPr>
              <a:t>d</a:t>
            </a:r>
            <a:r>
              <a:rPr lang="en-US" altLang="zh-CN" baseline="-25000" dirty="0">
                <a:solidFill>
                  <a:schemeClr val="tx1">
                    <a:lumMod val="50000"/>
                    <a:lumOff val="50000"/>
                  </a:schemeClr>
                </a:solidFill>
              </a:rPr>
              <a:t>1</a:t>
            </a:r>
            <a:r>
              <a:rPr lang="en-US" altLang="zh-CN" dirty="0">
                <a:solidFill>
                  <a:schemeClr val="tx1">
                    <a:lumMod val="50000"/>
                    <a:lumOff val="50000"/>
                  </a:schemeClr>
                </a:solidFill>
              </a:rPr>
              <a:t>,d</a:t>
            </a:r>
            <a:r>
              <a:rPr lang="en-US" altLang="zh-CN" baseline="-25000" dirty="0">
                <a:solidFill>
                  <a:schemeClr val="tx1">
                    <a:lumMod val="50000"/>
                    <a:lumOff val="50000"/>
                  </a:schemeClr>
                </a:solidFill>
              </a:rPr>
              <a:t>2</a:t>
            </a:r>
            <a:r>
              <a:rPr lang="en-US" altLang="zh-CN" dirty="0">
                <a:solidFill>
                  <a:schemeClr val="tx1">
                    <a:lumMod val="50000"/>
                    <a:lumOff val="50000"/>
                  </a:schemeClr>
                </a:solidFill>
              </a:rPr>
              <a:t>,…,</a:t>
            </a:r>
            <a:r>
              <a:rPr lang="en-US" altLang="zh-CN" dirty="0" err="1">
                <a:solidFill>
                  <a:schemeClr val="tx1">
                    <a:lumMod val="50000"/>
                    <a:lumOff val="50000"/>
                  </a:schemeClr>
                </a:solidFill>
              </a:rPr>
              <a:t>d</a:t>
            </a:r>
            <a:r>
              <a:rPr lang="en-US" altLang="zh-CN" baseline="-25000" dirty="0" err="1">
                <a:solidFill>
                  <a:schemeClr val="tx1">
                    <a:lumMod val="50000"/>
                    <a:lumOff val="50000"/>
                  </a:schemeClr>
                </a:solidFill>
              </a:rPr>
              <a:t>n</a:t>
            </a:r>
            <a:r>
              <a:rPr lang="zh-CN" altLang="en-US" dirty="0">
                <a:solidFill>
                  <a:schemeClr val="tx1">
                    <a:lumMod val="50000"/>
                    <a:lumOff val="50000"/>
                  </a:schemeClr>
                </a:solidFill>
              </a:rPr>
              <a:t>，每个数列的长度为</a:t>
            </a:r>
            <a:r>
              <a:rPr lang="en-US" altLang="zh-CN" dirty="0">
                <a:solidFill>
                  <a:schemeClr val="tx1">
                    <a:lumMod val="50000"/>
                    <a:lumOff val="50000"/>
                  </a:schemeClr>
                </a:solidFill>
              </a:rPr>
              <a:t>len</a:t>
            </a:r>
            <a:r>
              <a:rPr lang="en-US" altLang="zh-CN" baseline="-25000" dirty="0">
                <a:solidFill>
                  <a:schemeClr val="tx1">
                    <a:lumMod val="50000"/>
                    <a:lumOff val="50000"/>
                  </a:schemeClr>
                </a:solidFill>
              </a:rPr>
              <a:t>1</a:t>
            </a:r>
            <a:r>
              <a:rPr lang="en-US" altLang="zh-CN" dirty="0">
                <a:solidFill>
                  <a:schemeClr val="tx1">
                    <a:lumMod val="50000"/>
                    <a:lumOff val="50000"/>
                  </a:schemeClr>
                </a:solidFill>
              </a:rPr>
              <a:t>,len</a:t>
            </a:r>
            <a:r>
              <a:rPr lang="en-US" altLang="zh-CN" baseline="-25000" dirty="0">
                <a:solidFill>
                  <a:schemeClr val="tx1">
                    <a:lumMod val="50000"/>
                    <a:lumOff val="50000"/>
                  </a:schemeClr>
                </a:solidFill>
              </a:rPr>
              <a:t>2</a:t>
            </a:r>
            <a:r>
              <a:rPr lang="en-US" altLang="zh-CN" dirty="0">
                <a:solidFill>
                  <a:schemeClr val="tx1">
                    <a:lumMod val="50000"/>
                    <a:lumOff val="50000"/>
                  </a:schemeClr>
                </a:solidFill>
              </a:rPr>
              <a:t>,…,</a:t>
            </a:r>
            <a:r>
              <a:rPr lang="en-US" altLang="zh-CN" dirty="0" err="1">
                <a:solidFill>
                  <a:schemeClr val="tx1">
                    <a:lumMod val="50000"/>
                    <a:lumOff val="50000"/>
                  </a:schemeClr>
                </a:solidFill>
              </a:rPr>
              <a:t>len</a:t>
            </a:r>
            <a:r>
              <a:rPr lang="en-US" altLang="zh-CN" baseline="-25000" dirty="0" err="1">
                <a:solidFill>
                  <a:schemeClr val="tx1">
                    <a:lumMod val="50000"/>
                    <a:lumOff val="50000"/>
                  </a:schemeClr>
                </a:solidFill>
              </a:rPr>
              <a:t>n</a:t>
            </a:r>
            <a:r>
              <a:rPr lang="zh-CN" altLang="en-US" dirty="0">
                <a:solidFill>
                  <a:schemeClr val="tx1">
                    <a:lumMod val="50000"/>
                    <a:lumOff val="50000"/>
                  </a:schemeClr>
                </a:solidFill>
              </a:rPr>
              <a:t>，且对于数列中的任意一个元素</a:t>
            </a:r>
            <a:r>
              <a:rPr lang="en-US" altLang="zh-CN" dirty="0" err="1">
                <a:solidFill>
                  <a:schemeClr val="tx1">
                    <a:lumMod val="50000"/>
                    <a:lumOff val="50000"/>
                  </a:schemeClr>
                </a:solidFill>
              </a:rPr>
              <a:t>y</a:t>
            </a:r>
            <a:r>
              <a:rPr lang="en-US" altLang="zh-CN" baseline="-25000" dirty="0" err="1">
                <a:solidFill>
                  <a:schemeClr val="tx1">
                    <a:lumMod val="50000"/>
                    <a:lumOff val="50000"/>
                  </a:schemeClr>
                </a:solidFill>
              </a:rPr>
              <a:t>ij</a:t>
            </a:r>
            <a:r>
              <a:rPr lang="en-US" altLang="zh-CN" baseline="-25000" dirty="0">
                <a:solidFill>
                  <a:schemeClr val="tx1">
                    <a:lumMod val="50000"/>
                    <a:lumOff val="50000"/>
                  </a:schemeClr>
                </a:solidFill>
              </a:rPr>
              <a:t> </a:t>
            </a:r>
            <a:r>
              <a:rPr lang="en-US" altLang="zh-CN" dirty="0">
                <a:solidFill>
                  <a:schemeClr val="tx1">
                    <a:lumMod val="50000"/>
                    <a:lumOff val="50000"/>
                  </a:schemeClr>
                </a:solidFill>
              </a:rPr>
              <a:t>,</a:t>
            </a:r>
            <a:r>
              <a:rPr lang="en-US" altLang="zh-CN" dirty="0" err="1">
                <a:solidFill>
                  <a:schemeClr val="tx1">
                    <a:lumMod val="50000"/>
                    <a:lumOff val="50000"/>
                  </a:schemeClr>
                </a:solidFill>
              </a:rPr>
              <a:t>i</a:t>
            </a:r>
            <a:r>
              <a:rPr lang="en-US" altLang="zh-CN" dirty="0">
                <a:solidFill>
                  <a:schemeClr val="tx1">
                    <a:lumMod val="50000"/>
                    <a:lumOff val="50000"/>
                  </a:schemeClr>
                </a:solidFill>
              </a:rPr>
              <a:t> =(1,2,3…,n) j=(0,1,…,</a:t>
            </a:r>
            <a:r>
              <a:rPr lang="en-US" altLang="zh-CN" dirty="0" err="1">
                <a:solidFill>
                  <a:schemeClr val="tx1">
                    <a:lumMod val="50000"/>
                    <a:lumOff val="50000"/>
                  </a:schemeClr>
                </a:solidFill>
              </a:rPr>
              <a:t>len</a:t>
            </a:r>
            <a:r>
              <a:rPr lang="en-US" altLang="zh-CN" baseline="-25000" dirty="0" err="1">
                <a:solidFill>
                  <a:schemeClr val="tx1">
                    <a:lumMod val="50000"/>
                    <a:lumOff val="50000"/>
                  </a:schemeClr>
                </a:solidFill>
              </a:rPr>
              <a:t>i</a:t>
            </a:r>
            <a:r>
              <a:rPr lang="en-US" altLang="zh-CN" dirty="0">
                <a:solidFill>
                  <a:schemeClr val="tx1">
                    <a:lumMod val="50000"/>
                    <a:lumOff val="50000"/>
                  </a:schemeClr>
                </a:solidFill>
              </a:rPr>
              <a:t> - 1),</a:t>
            </a:r>
            <a:r>
              <a:rPr lang="zh-CN" altLang="en-US" dirty="0">
                <a:solidFill>
                  <a:schemeClr val="tx1">
                    <a:lumMod val="50000"/>
                    <a:lumOff val="50000"/>
                  </a:schemeClr>
                </a:solidFill>
              </a:rPr>
              <a:t>均有 </a:t>
            </a:r>
            <a:r>
              <a:rPr lang="en-US" altLang="zh-CN" dirty="0">
                <a:solidFill>
                  <a:schemeClr val="tx1">
                    <a:lumMod val="50000"/>
                    <a:lumOff val="50000"/>
                  </a:schemeClr>
                </a:solidFill>
              </a:rPr>
              <a:t>0</a:t>
            </a:r>
            <a:r>
              <a:rPr lang="zh-CN" altLang="en-US" dirty="0">
                <a:solidFill>
                  <a:schemeClr val="tx1">
                    <a:lumMod val="50000"/>
                    <a:lumOff val="50000"/>
                  </a:schemeClr>
                </a:solidFill>
              </a:rPr>
              <a:t> ≤ </a:t>
            </a:r>
            <a:r>
              <a:rPr lang="en-US" altLang="zh-CN" dirty="0" err="1">
                <a:solidFill>
                  <a:schemeClr val="tx1">
                    <a:lumMod val="50000"/>
                    <a:lumOff val="50000"/>
                  </a:schemeClr>
                </a:solidFill>
              </a:rPr>
              <a:t>y</a:t>
            </a:r>
            <a:r>
              <a:rPr lang="en-US" altLang="zh-CN" baseline="-25000" dirty="0" err="1">
                <a:solidFill>
                  <a:schemeClr val="tx1">
                    <a:lumMod val="50000"/>
                    <a:lumOff val="50000"/>
                  </a:schemeClr>
                </a:solidFill>
              </a:rPr>
              <a:t>ij</a:t>
            </a:r>
            <a:r>
              <a:rPr lang="en-US" altLang="zh-CN" dirty="0">
                <a:solidFill>
                  <a:schemeClr val="tx1">
                    <a:lumMod val="50000"/>
                    <a:lumOff val="50000"/>
                  </a:schemeClr>
                </a:solidFill>
              </a:rPr>
              <a:t> </a:t>
            </a:r>
            <a:r>
              <a:rPr lang="zh-CN" altLang="en-US" dirty="0">
                <a:solidFill>
                  <a:schemeClr val="tx1">
                    <a:lumMod val="50000"/>
                    <a:lumOff val="50000"/>
                  </a:schemeClr>
                </a:solidFill>
              </a:rPr>
              <a:t>＜ </a:t>
            </a:r>
            <a:r>
              <a:rPr lang="en-US" altLang="zh-CN" dirty="0" err="1">
                <a:solidFill>
                  <a:schemeClr val="tx1">
                    <a:lumMod val="50000"/>
                    <a:lumOff val="50000"/>
                  </a:schemeClr>
                </a:solidFill>
              </a:rPr>
              <a:t>sa</a:t>
            </a:r>
            <a:r>
              <a:rPr lang="en-US" altLang="zh-CN" baseline="-25000" dirty="0" err="1">
                <a:solidFill>
                  <a:schemeClr val="tx1">
                    <a:lumMod val="50000"/>
                    <a:lumOff val="50000"/>
                  </a:schemeClr>
                </a:solidFill>
              </a:rPr>
              <a:t>i</a:t>
            </a:r>
            <a:r>
              <a:rPr lang="en-US" altLang="zh-CN" baseline="-25000" dirty="0">
                <a:solidFill>
                  <a:schemeClr val="tx1">
                    <a:lumMod val="50000"/>
                    <a:lumOff val="50000"/>
                  </a:schemeClr>
                </a:solidFill>
              </a:rPr>
              <a:t> </a:t>
            </a:r>
            <a:r>
              <a:rPr lang="zh-CN" altLang="en-US" dirty="0">
                <a:solidFill>
                  <a:schemeClr val="tx1">
                    <a:lumMod val="50000"/>
                    <a:lumOff val="50000"/>
                  </a:schemeClr>
                </a:solidFill>
              </a:rPr>
              <a:t> </a:t>
            </a:r>
            <a:r>
              <a:rPr lang="en-US" altLang="zh-CN" dirty="0">
                <a:solidFill>
                  <a:schemeClr val="tx1">
                    <a:lumMod val="50000"/>
                    <a:lumOff val="50000"/>
                  </a:schemeClr>
                </a:solidFill>
              </a:rPr>
              <a:t>--------</a:t>
            </a:r>
            <a:r>
              <a:rPr lang="zh-CN" altLang="en-US" dirty="0">
                <a:solidFill>
                  <a:schemeClr val="tx1">
                    <a:lumMod val="50000"/>
                    <a:lumOff val="50000"/>
                  </a:schemeClr>
                </a:solidFill>
              </a:rPr>
              <a:t>①</a:t>
            </a:r>
            <a:endParaRPr lang="en-US" altLang="zh-CN" dirty="0">
              <a:solidFill>
                <a:schemeClr val="tx1">
                  <a:lumMod val="50000"/>
                  <a:lumOff val="50000"/>
                </a:schemeClr>
              </a:solidFill>
            </a:endParaRPr>
          </a:p>
          <a:p>
            <a:r>
              <a:rPr lang="zh-CN" altLang="en-US" dirty="0">
                <a:solidFill>
                  <a:schemeClr val="tx1">
                    <a:lumMod val="50000"/>
                    <a:lumOff val="50000"/>
                  </a:schemeClr>
                </a:solidFill>
              </a:rPr>
              <a:t>若张量</a:t>
            </a:r>
            <a:r>
              <a:rPr lang="en-US" altLang="zh-CN" dirty="0">
                <a:solidFill>
                  <a:schemeClr val="tx1">
                    <a:lumMod val="50000"/>
                    <a:lumOff val="50000"/>
                  </a:schemeClr>
                </a:solidFill>
              </a:rPr>
              <a:t>b</a:t>
            </a:r>
            <a:r>
              <a:rPr lang="zh-CN" altLang="en-US" dirty="0">
                <a:solidFill>
                  <a:schemeClr val="tx1">
                    <a:lumMod val="50000"/>
                    <a:lumOff val="50000"/>
                  </a:schemeClr>
                </a:solidFill>
              </a:rPr>
              <a:t>的</a:t>
            </a:r>
            <a:r>
              <a:rPr lang="en-US" altLang="zh-CN" dirty="0">
                <a:solidFill>
                  <a:schemeClr val="tx1">
                    <a:lumMod val="50000"/>
                    <a:lumOff val="50000"/>
                  </a:schemeClr>
                </a:solidFill>
              </a:rPr>
              <a:t>shape</a:t>
            </a:r>
            <a:r>
              <a:rPr lang="zh-CN" altLang="en-US" dirty="0">
                <a:solidFill>
                  <a:schemeClr val="tx1">
                    <a:lumMod val="50000"/>
                    <a:lumOff val="50000"/>
                  </a:schemeClr>
                </a:solidFill>
              </a:rPr>
              <a:t>为</a:t>
            </a:r>
            <a:r>
              <a:rPr lang="en-US" altLang="zh-CN" dirty="0">
                <a:solidFill>
                  <a:schemeClr val="tx1">
                    <a:lumMod val="50000"/>
                    <a:lumOff val="50000"/>
                  </a:schemeClr>
                </a:solidFill>
              </a:rPr>
              <a:t>(len</a:t>
            </a:r>
            <a:r>
              <a:rPr lang="en-US" altLang="zh-CN" baseline="-25000" dirty="0">
                <a:solidFill>
                  <a:schemeClr val="tx1">
                    <a:lumMod val="50000"/>
                    <a:lumOff val="50000"/>
                  </a:schemeClr>
                </a:solidFill>
              </a:rPr>
              <a:t>1</a:t>
            </a:r>
            <a:r>
              <a:rPr lang="en-US" altLang="zh-CN" dirty="0">
                <a:solidFill>
                  <a:schemeClr val="tx1">
                    <a:lumMod val="50000"/>
                    <a:lumOff val="50000"/>
                  </a:schemeClr>
                </a:solidFill>
              </a:rPr>
              <a:t>,len</a:t>
            </a:r>
            <a:r>
              <a:rPr lang="en-US" altLang="zh-CN" baseline="-25000" dirty="0">
                <a:solidFill>
                  <a:schemeClr val="tx1">
                    <a:lumMod val="50000"/>
                    <a:lumOff val="50000"/>
                  </a:schemeClr>
                </a:solidFill>
              </a:rPr>
              <a:t>2</a:t>
            </a:r>
            <a:r>
              <a:rPr lang="en-US" altLang="zh-CN" dirty="0">
                <a:solidFill>
                  <a:schemeClr val="tx1">
                    <a:lumMod val="50000"/>
                    <a:lumOff val="50000"/>
                  </a:schemeClr>
                </a:solidFill>
              </a:rPr>
              <a:t>,…,</a:t>
            </a:r>
            <a:r>
              <a:rPr lang="en-US" altLang="zh-CN" dirty="0" err="1">
                <a:solidFill>
                  <a:schemeClr val="tx1">
                    <a:lumMod val="50000"/>
                    <a:lumOff val="50000"/>
                  </a:schemeClr>
                </a:solidFill>
              </a:rPr>
              <a:t>len</a:t>
            </a:r>
            <a:r>
              <a:rPr lang="en-US" altLang="zh-CN" baseline="-25000" dirty="0" err="1">
                <a:solidFill>
                  <a:schemeClr val="tx1">
                    <a:lumMod val="50000"/>
                    <a:lumOff val="50000"/>
                  </a:schemeClr>
                </a:solidFill>
              </a:rPr>
              <a:t>n</a:t>
            </a:r>
            <a:r>
              <a:rPr lang="en-US" altLang="zh-CN" dirty="0">
                <a:solidFill>
                  <a:schemeClr val="tx1">
                    <a:lumMod val="50000"/>
                    <a:lumOff val="50000"/>
                  </a:schemeClr>
                </a:solidFill>
              </a:rPr>
              <a:t>),</a:t>
            </a:r>
            <a:r>
              <a:rPr lang="zh-CN" altLang="en-US" dirty="0">
                <a:solidFill>
                  <a:schemeClr val="tx1">
                    <a:lumMod val="50000"/>
                    <a:lumOff val="50000"/>
                  </a:schemeClr>
                </a:solidFill>
              </a:rPr>
              <a:t>且对于张量</a:t>
            </a:r>
            <a:r>
              <a:rPr lang="en-US" altLang="zh-CN" dirty="0">
                <a:solidFill>
                  <a:schemeClr val="tx1">
                    <a:lumMod val="50000"/>
                    <a:lumOff val="50000"/>
                  </a:schemeClr>
                </a:solidFill>
              </a:rPr>
              <a:t>b</a:t>
            </a:r>
            <a:r>
              <a:rPr lang="zh-CN" altLang="en-US" dirty="0">
                <a:solidFill>
                  <a:schemeClr val="tx1">
                    <a:lumMod val="50000"/>
                    <a:lumOff val="50000"/>
                  </a:schemeClr>
                </a:solidFill>
              </a:rPr>
              <a:t>中的任意一个元素</a:t>
            </a:r>
            <a:r>
              <a:rPr lang="en-US" altLang="zh-CN" dirty="0">
                <a:solidFill>
                  <a:schemeClr val="tx1">
                    <a:lumMod val="50000"/>
                    <a:lumOff val="50000"/>
                  </a:schemeClr>
                </a:solidFill>
              </a:rPr>
              <a:t>b(l</a:t>
            </a:r>
            <a:r>
              <a:rPr lang="en-US" altLang="zh-CN" baseline="-25000" dirty="0">
                <a:solidFill>
                  <a:schemeClr val="tx1">
                    <a:lumMod val="50000"/>
                    <a:lumOff val="50000"/>
                  </a:schemeClr>
                </a:solidFill>
              </a:rPr>
              <a:t>1</a:t>
            </a:r>
            <a:r>
              <a:rPr lang="en-US" altLang="zh-CN" dirty="0">
                <a:solidFill>
                  <a:schemeClr val="tx1">
                    <a:lumMod val="50000"/>
                    <a:lumOff val="50000"/>
                  </a:schemeClr>
                </a:solidFill>
              </a:rPr>
              <a:t>,l</a:t>
            </a:r>
            <a:r>
              <a:rPr lang="en-US" altLang="zh-CN" baseline="-25000" dirty="0">
                <a:solidFill>
                  <a:schemeClr val="tx1">
                    <a:lumMod val="50000"/>
                    <a:lumOff val="50000"/>
                  </a:schemeClr>
                </a:solidFill>
              </a:rPr>
              <a:t>2</a:t>
            </a:r>
            <a:r>
              <a:rPr lang="en-US" altLang="zh-CN" dirty="0">
                <a:solidFill>
                  <a:schemeClr val="tx1">
                    <a:lumMod val="50000"/>
                    <a:lumOff val="50000"/>
                  </a:schemeClr>
                </a:solidFill>
              </a:rPr>
              <a:t>...l</a:t>
            </a:r>
            <a:r>
              <a:rPr lang="en-US" altLang="zh-CN" baseline="-25000" dirty="0">
                <a:solidFill>
                  <a:schemeClr val="tx1">
                    <a:lumMod val="50000"/>
                    <a:lumOff val="50000"/>
                  </a:schemeClr>
                </a:solidFill>
              </a:rPr>
              <a:t>n</a:t>
            </a:r>
            <a:r>
              <a:rPr lang="en-US" altLang="zh-CN" dirty="0">
                <a:solidFill>
                  <a:schemeClr val="tx1">
                    <a:lumMod val="50000"/>
                    <a:lumOff val="50000"/>
                  </a:schemeClr>
                </a:solidFill>
              </a:rPr>
              <a:t>) </a:t>
            </a:r>
            <a:r>
              <a:rPr lang="zh-CN" altLang="en-US" dirty="0">
                <a:solidFill>
                  <a:schemeClr val="tx1">
                    <a:lumMod val="50000"/>
                    <a:lumOff val="50000"/>
                  </a:schemeClr>
                </a:solidFill>
              </a:rPr>
              <a:t>，</a:t>
            </a:r>
            <a:endParaRPr lang="en-US" altLang="zh-CN" dirty="0">
              <a:solidFill>
                <a:schemeClr val="tx1">
                  <a:lumMod val="50000"/>
                  <a:lumOff val="50000"/>
                </a:schemeClr>
              </a:solidFill>
            </a:endParaRPr>
          </a:p>
          <a:p>
            <a:r>
              <a:rPr lang="zh-CN" altLang="en-US" dirty="0">
                <a:solidFill>
                  <a:schemeClr val="tx1">
                    <a:lumMod val="50000"/>
                    <a:lumOff val="50000"/>
                  </a:schemeClr>
                </a:solidFill>
              </a:rPr>
              <a:t>均有</a:t>
            </a:r>
            <a:r>
              <a:rPr lang="en-US" altLang="zh-CN" dirty="0">
                <a:solidFill>
                  <a:schemeClr val="tx1">
                    <a:lumMod val="50000"/>
                    <a:lumOff val="50000"/>
                  </a:schemeClr>
                </a:solidFill>
              </a:rPr>
              <a:t>b(l</a:t>
            </a:r>
            <a:r>
              <a:rPr lang="en-US" altLang="zh-CN" baseline="-25000" dirty="0">
                <a:solidFill>
                  <a:schemeClr val="tx1">
                    <a:lumMod val="50000"/>
                    <a:lumOff val="50000"/>
                  </a:schemeClr>
                </a:solidFill>
              </a:rPr>
              <a:t>1</a:t>
            </a:r>
            <a:r>
              <a:rPr lang="en-US" altLang="zh-CN" dirty="0">
                <a:solidFill>
                  <a:schemeClr val="tx1">
                    <a:lumMod val="50000"/>
                    <a:lumOff val="50000"/>
                  </a:schemeClr>
                </a:solidFill>
              </a:rPr>
              <a:t>,l</a:t>
            </a:r>
            <a:r>
              <a:rPr lang="en-US" altLang="zh-CN" baseline="-25000" dirty="0">
                <a:solidFill>
                  <a:schemeClr val="tx1">
                    <a:lumMod val="50000"/>
                    <a:lumOff val="50000"/>
                  </a:schemeClr>
                </a:solidFill>
              </a:rPr>
              <a:t>2</a:t>
            </a:r>
            <a:r>
              <a:rPr lang="en-US" altLang="zh-CN" dirty="0">
                <a:solidFill>
                  <a:schemeClr val="tx1">
                    <a:lumMod val="50000"/>
                    <a:lumOff val="50000"/>
                  </a:schemeClr>
                </a:solidFill>
              </a:rPr>
              <a:t>...l</a:t>
            </a:r>
            <a:r>
              <a:rPr lang="en-US" altLang="zh-CN" baseline="-25000" dirty="0">
                <a:solidFill>
                  <a:schemeClr val="tx1">
                    <a:lumMod val="50000"/>
                    <a:lumOff val="50000"/>
                  </a:schemeClr>
                </a:solidFill>
              </a:rPr>
              <a:t>n</a:t>
            </a:r>
            <a:r>
              <a:rPr lang="en-US" altLang="zh-CN" dirty="0">
                <a:solidFill>
                  <a:schemeClr val="tx1">
                    <a:lumMod val="50000"/>
                    <a:lumOff val="50000"/>
                  </a:schemeClr>
                </a:solidFill>
              </a:rPr>
              <a:t>)  = a(r</a:t>
            </a:r>
            <a:r>
              <a:rPr lang="en-US" altLang="zh-CN" baseline="-25000" dirty="0">
                <a:solidFill>
                  <a:schemeClr val="tx1">
                    <a:lumMod val="50000"/>
                    <a:lumOff val="50000"/>
                  </a:schemeClr>
                </a:solidFill>
              </a:rPr>
              <a:t>1</a:t>
            </a:r>
            <a:r>
              <a:rPr lang="en-US" altLang="zh-CN" dirty="0">
                <a:solidFill>
                  <a:schemeClr val="tx1">
                    <a:lumMod val="50000"/>
                    <a:lumOff val="50000"/>
                  </a:schemeClr>
                </a:solidFill>
              </a:rPr>
              <a:t> + l</a:t>
            </a:r>
            <a:r>
              <a:rPr lang="en-US" altLang="zh-CN" baseline="-25000" dirty="0">
                <a:solidFill>
                  <a:schemeClr val="tx1">
                    <a:lumMod val="50000"/>
                    <a:lumOff val="50000"/>
                  </a:schemeClr>
                </a:solidFill>
              </a:rPr>
              <a:t>1 </a:t>
            </a:r>
            <a:r>
              <a:rPr lang="en-US" altLang="zh-CN" dirty="0">
                <a:solidFill>
                  <a:schemeClr val="tx1">
                    <a:lumMod val="50000"/>
                    <a:lumOff val="50000"/>
                  </a:schemeClr>
                </a:solidFill>
              </a:rPr>
              <a:t>* d</a:t>
            </a:r>
            <a:r>
              <a:rPr lang="en-US" altLang="zh-CN" baseline="-25000" dirty="0">
                <a:solidFill>
                  <a:schemeClr val="tx1">
                    <a:lumMod val="50000"/>
                    <a:lumOff val="50000"/>
                  </a:schemeClr>
                </a:solidFill>
              </a:rPr>
              <a:t>1</a:t>
            </a:r>
            <a:r>
              <a:rPr lang="en-US" altLang="zh-CN" dirty="0">
                <a:solidFill>
                  <a:schemeClr val="tx1">
                    <a:lumMod val="50000"/>
                    <a:lumOff val="50000"/>
                  </a:schemeClr>
                </a:solidFill>
              </a:rPr>
              <a:t>, r</a:t>
            </a:r>
            <a:r>
              <a:rPr lang="en-US" altLang="zh-CN" baseline="-25000" dirty="0">
                <a:solidFill>
                  <a:schemeClr val="tx1">
                    <a:lumMod val="50000"/>
                    <a:lumOff val="50000"/>
                  </a:schemeClr>
                </a:solidFill>
              </a:rPr>
              <a:t>2</a:t>
            </a:r>
            <a:r>
              <a:rPr lang="en-US" altLang="zh-CN" dirty="0">
                <a:solidFill>
                  <a:schemeClr val="tx1">
                    <a:lumMod val="50000"/>
                    <a:lumOff val="50000"/>
                  </a:schemeClr>
                </a:solidFill>
              </a:rPr>
              <a:t> + l</a:t>
            </a:r>
            <a:r>
              <a:rPr lang="en-US" altLang="zh-CN" baseline="-25000" dirty="0">
                <a:solidFill>
                  <a:schemeClr val="tx1">
                    <a:lumMod val="50000"/>
                    <a:lumOff val="50000"/>
                  </a:schemeClr>
                </a:solidFill>
              </a:rPr>
              <a:t>2 </a:t>
            </a:r>
            <a:r>
              <a:rPr lang="en-US" altLang="zh-CN" dirty="0">
                <a:solidFill>
                  <a:schemeClr val="tx1">
                    <a:lumMod val="50000"/>
                    <a:lumOff val="50000"/>
                  </a:schemeClr>
                </a:solidFill>
              </a:rPr>
              <a:t>* d</a:t>
            </a:r>
            <a:r>
              <a:rPr lang="en-US" altLang="zh-CN" baseline="-25000" dirty="0">
                <a:solidFill>
                  <a:schemeClr val="tx1">
                    <a:lumMod val="50000"/>
                    <a:lumOff val="50000"/>
                  </a:schemeClr>
                </a:solidFill>
              </a:rPr>
              <a:t>2</a:t>
            </a:r>
            <a:r>
              <a:rPr lang="en-US" altLang="zh-CN" dirty="0">
                <a:solidFill>
                  <a:schemeClr val="tx1">
                    <a:lumMod val="50000"/>
                    <a:lumOff val="50000"/>
                  </a:schemeClr>
                </a:solidFill>
              </a:rPr>
              <a:t>,…,</a:t>
            </a:r>
            <a:r>
              <a:rPr lang="en-US" altLang="zh-CN" dirty="0" err="1">
                <a:solidFill>
                  <a:schemeClr val="tx1">
                    <a:lumMod val="50000"/>
                    <a:lumOff val="50000"/>
                  </a:schemeClr>
                </a:solidFill>
              </a:rPr>
              <a:t>r</a:t>
            </a:r>
            <a:r>
              <a:rPr lang="en-US" altLang="zh-CN" baseline="-25000" dirty="0" err="1">
                <a:solidFill>
                  <a:schemeClr val="tx1">
                    <a:lumMod val="50000"/>
                    <a:lumOff val="50000"/>
                  </a:schemeClr>
                </a:solidFill>
              </a:rPr>
              <a:t>n</a:t>
            </a:r>
            <a:r>
              <a:rPr lang="en-US" altLang="zh-CN" dirty="0">
                <a:solidFill>
                  <a:schemeClr val="tx1">
                    <a:lumMod val="50000"/>
                    <a:lumOff val="50000"/>
                  </a:schemeClr>
                </a:solidFill>
              </a:rPr>
              <a:t> + l</a:t>
            </a:r>
            <a:r>
              <a:rPr lang="en-US" altLang="zh-CN" baseline="-25000" dirty="0">
                <a:solidFill>
                  <a:schemeClr val="tx1">
                    <a:lumMod val="50000"/>
                    <a:lumOff val="50000"/>
                  </a:schemeClr>
                </a:solidFill>
              </a:rPr>
              <a:t>n </a:t>
            </a:r>
            <a:r>
              <a:rPr lang="en-US" altLang="zh-CN" dirty="0">
                <a:solidFill>
                  <a:schemeClr val="tx1">
                    <a:lumMod val="50000"/>
                    <a:lumOff val="50000"/>
                  </a:schemeClr>
                </a:solidFill>
              </a:rPr>
              <a:t>* </a:t>
            </a:r>
            <a:r>
              <a:rPr lang="en-US" altLang="zh-CN" dirty="0" err="1">
                <a:solidFill>
                  <a:schemeClr val="tx1">
                    <a:lumMod val="50000"/>
                    <a:lumOff val="50000"/>
                  </a:schemeClr>
                </a:solidFill>
              </a:rPr>
              <a:t>d</a:t>
            </a:r>
            <a:r>
              <a:rPr lang="en-US" altLang="zh-CN" baseline="-25000" dirty="0" err="1">
                <a:solidFill>
                  <a:schemeClr val="tx1">
                    <a:lumMod val="50000"/>
                    <a:lumOff val="50000"/>
                  </a:schemeClr>
                </a:solidFill>
              </a:rPr>
              <a:t>n</a:t>
            </a:r>
            <a:r>
              <a:rPr lang="en-US" altLang="zh-CN" dirty="0">
                <a:solidFill>
                  <a:schemeClr val="tx1">
                    <a:lumMod val="50000"/>
                    <a:lumOff val="50000"/>
                  </a:schemeClr>
                </a:solidFill>
              </a:rPr>
              <a:t>) --------</a:t>
            </a:r>
            <a:r>
              <a:rPr lang="zh-CN" altLang="en-US" dirty="0">
                <a:solidFill>
                  <a:schemeClr val="tx1">
                    <a:lumMod val="50000"/>
                    <a:lumOff val="50000"/>
                  </a:schemeClr>
                </a:solidFill>
              </a:rPr>
              <a:t>②</a:t>
            </a:r>
            <a:endParaRPr lang="en-US" altLang="zh-CN" dirty="0">
              <a:solidFill>
                <a:schemeClr val="tx1">
                  <a:lumMod val="50000"/>
                  <a:lumOff val="50000"/>
                </a:schemeClr>
              </a:solidFill>
              <a:sym typeface="+mn-ea"/>
            </a:endParaRPr>
          </a:p>
          <a:p>
            <a:r>
              <a:rPr lang="zh-CN" altLang="en-US" dirty="0">
                <a:solidFill>
                  <a:schemeClr val="tx1">
                    <a:lumMod val="50000"/>
                    <a:lumOff val="50000"/>
                  </a:schemeClr>
                </a:solidFill>
                <a:sym typeface="+mn-ea"/>
              </a:rPr>
              <a:t>则称张量</a:t>
            </a:r>
            <a:r>
              <a:rPr lang="en-US" altLang="zh-CN" dirty="0">
                <a:solidFill>
                  <a:schemeClr val="tx1">
                    <a:lumMod val="50000"/>
                    <a:lumOff val="50000"/>
                  </a:schemeClr>
                </a:solidFill>
                <a:sym typeface="+mn-ea"/>
              </a:rPr>
              <a:t>b</a:t>
            </a:r>
            <a:r>
              <a:rPr lang="zh-CN" altLang="en-US" dirty="0">
                <a:solidFill>
                  <a:schemeClr val="tx1">
                    <a:lumMod val="50000"/>
                    <a:lumOff val="50000"/>
                  </a:schemeClr>
                </a:solidFill>
                <a:sym typeface="+mn-ea"/>
              </a:rPr>
              <a:t>是张量</a:t>
            </a:r>
            <a:r>
              <a:rPr lang="en-US" altLang="zh-CN" dirty="0">
                <a:solidFill>
                  <a:schemeClr val="tx1">
                    <a:lumMod val="50000"/>
                    <a:lumOff val="50000"/>
                  </a:schemeClr>
                </a:solidFill>
                <a:sym typeface="+mn-ea"/>
              </a:rPr>
              <a:t>a</a:t>
            </a:r>
            <a:r>
              <a:rPr lang="zh-CN" altLang="en-US" dirty="0">
                <a:solidFill>
                  <a:schemeClr val="tx1">
                    <a:lumMod val="50000"/>
                    <a:lumOff val="50000"/>
                  </a:schemeClr>
                </a:solidFill>
                <a:sym typeface="+mn-ea"/>
              </a:rPr>
              <a:t>的</a:t>
            </a:r>
            <a:r>
              <a:rPr lang="en-US" altLang="zh-CN" dirty="0">
                <a:solidFill>
                  <a:schemeClr val="tx1">
                    <a:lumMod val="50000"/>
                    <a:lumOff val="50000"/>
                  </a:schemeClr>
                </a:solidFill>
              </a:rPr>
              <a:t>L</a:t>
            </a:r>
            <a:r>
              <a:rPr lang="en-US" altLang="zh-CN" baseline="-25000" dirty="0">
                <a:solidFill>
                  <a:schemeClr val="tx1">
                    <a:lumMod val="50000"/>
                    <a:lumOff val="50000"/>
                  </a:schemeClr>
                </a:solidFill>
              </a:rPr>
              <a:t>1</a:t>
            </a:r>
            <a:r>
              <a:rPr lang="en-US" altLang="zh-CN" dirty="0">
                <a:solidFill>
                  <a:schemeClr val="tx1">
                    <a:lumMod val="50000"/>
                    <a:lumOff val="50000"/>
                  </a:schemeClr>
                </a:solidFill>
              </a:rPr>
              <a:t>,L</a:t>
            </a:r>
            <a:r>
              <a:rPr lang="en-US" altLang="zh-CN" baseline="-25000" dirty="0">
                <a:solidFill>
                  <a:schemeClr val="tx1">
                    <a:lumMod val="50000"/>
                    <a:lumOff val="50000"/>
                  </a:schemeClr>
                </a:solidFill>
              </a:rPr>
              <a:t>2</a:t>
            </a:r>
            <a:r>
              <a:rPr lang="en-US" altLang="zh-CN" dirty="0">
                <a:solidFill>
                  <a:schemeClr val="tx1">
                    <a:lumMod val="50000"/>
                    <a:lumOff val="50000"/>
                  </a:schemeClr>
                </a:solidFill>
              </a:rPr>
              <a:t>,…,L</a:t>
            </a:r>
            <a:r>
              <a:rPr lang="en-US" altLang="zh-CN" baseline="-25000" dirty="0">
                <a:solidFill>
                  <a:schemeClr val="tx1">
                    <a:lumMod val="50000"/>
                    <a:lumOff val="50000"/>
                  </a:schemeClr>
                </a:solidFill>
              </a:rPr>
              <a:t>n</a:t>
            </a:r>
            <a:r>
              <a:rPr lang="zh-CN" altLang="en-US" dirty="0">
                <a:solidFill>
                  <a:schemeClr val="tx1">
                    <a:lumMod val="50000"/>
                    <a:lumOff val="50000"/>
                  </a:schemeClr>
                </a:solidFill>
              </a:rPr>
              <a:t>型切片。</a:t>
            </a:r>
            <a:endParaRPr lang="en-US" altLang="zh-CN" dirty="0">
              <a:solidFill>
                <a:schemeClr val="tx1">
                  <a:lumMod val="50000"/>
                  <a:lumOff val="50000"/>
                </a:schemeClr>
              </a:solidFill>
            </a:endParaRPr>
          </a:p>
          <a:p>
            <a:endParaRPr lang="en-US" altLang="zh-CN" dirty="0">
              <a:sym typeface="+mn-ea"/>
            </a:endParaRPr>
          </a:p>
          <a:p>
            <a:r>
              <a:rPr lang="zh-CN" altLang="en-US" dirty="0">
                <a:sym typeface="+mn-ea"/>
              </a:rPr>
              <a:t>假设对于</a:t>
            </a:r>
            <a:r>
              <a:rPr lang="en-US" altLang="zh-CN" dirty="0">
                <a:sym typeface="+mn-ea"/>
              </a:rPr>
              <a:t>n</a:t>
            </a:r>
            <a:r>
              <a:rPr lang="zh-CN" altLang="en-US" dirty="0">
                <a:sym typeface="+mn-ea"/>
              </a:rPr>
              <a:t>维张量</a:t>
            </a:r>
            <a:r>
              <a:rPr lang="en-US" altLang="zh-CN" dirty="0">
                <a:sym typeface="+mn-ea"/>
              </a:rPr>
              <a:t>a</a:t>
            </a:r>
            <a:r>
              <a:rPr lang="zh-CN" altLang="en-US" dirty="0">
                <a:sym typeface="+mn-ea"/>
              </a:rPr>
              <a:t>，等差数列组</a:t>
            </a:r>
            <a:r>
              <a:rPr lang="en-US" altLang="zh-CN" dirty="0"/>
              <a:t>L</a:t>
            </a:r>
            <a:r>
              <a:rPr lang="en-US" altLang="zh-CN" baseline="-25000" dirty="0"/>
              <a:t>1</a:t>
            </a:r>
            <a:r>
              <a:rPr lang="en-US" altLang="zh-CN" dirty="0"/>
              <a:t>,L</a:t>
            </a:r>
            <a:r>
              <a:rPr lang="en-US" altLang="zh-CN" baseline="-25000" dirty="0"/>
              <a:t>2</a:t>
            </a:r>
            <a:r>
              <a:rPr lang="en-US" altLang="zh-CN" dirty="0"/>
              <a:t>,…,L</a:t>
            </a:r>
            <a:r>
              <a:rPr lang="en-US" altLang="zh-CN" baseline="-25000" dirty="0"/>
              <a:t>n </a:t>
            </a:r>
            <a:r>
              <a:rPr lang="zh-CN" altLang="en-US" dirty="0"/>
              <a:t>已经满足条件①</a:t>
            </a:r>
            <a:r>
              <a:rPr lang="zh-CN" altLang="en-US" dirty="0">
                <a:sym typeface="+mn-ea"/>
              </a:rPr>
              <a:t>。按照如下方式构造张量</a:t>
            </a:r>
            <a:r>
              <a:rPr lang="en-US" altLang="zh-CN" dirty="0">
                <a:sym typeface="+mn-ea"/>
              </a:rPr>
              <a:t>b</a:t>
            </a:r>
            <a:r>
              <a:rPr lang="zh-CN" altLang="en-US" dirty="0">
                <a:sym typeface="+mn-ea"/>
              </a:rPr>
              <a:t>：</a:t>
            </a:r>
          </a:p>
          <a:p>
            <a:pPr marL="342900" indent="-342900">
              <a:buAutoNum type="arabicPeriod"/>
            </a:pPr>
            <a:r>
              <a:rPr lang="zh-CN" altLang="en-US" dirty="0">
                <a:sym typeface="+mn-ea"/>
              </a:rPr>
              <a:t>设置张量</a:t>
            </a:r>
            <a:r>
              <a:rPr lang="en-US" altLang="zh-CN" dirty="0">
                <a:sym typeface="+mn-ea"/>
              </a:rPr>
              <a:t>b</a:t>
            </a:r>
            <a:r>
              <a:rPr lang="zh-CN" altLang="en-US" dirty="0">
                <a:sym typeface="+mn-ea"/>
              </a:rPr>
              <a:t>的</a:t>
            </a:r>
            <a:r>
              <a:rPr lang="en-US" altLang="zh-CN" dirty="0">
                <a:sym typeface="+mn-ea"/>
              </a:rPr>
              <a:t>shape</a:t>
            </a:r>
            <a:r>
              <a:rPr lang="zh-CN" altLang="en-US" dirty="0">
                <a:sym typeface="+mn-ea"/>
              </a:rPr>
              <a:t>为</a:t>
            </a:r>
            <a:r>
              <a:rPr lang="en-US" altLang="zh-CN" dirty="0"/>
              <a:t>(len</a:t>
            </a:r>
            <a:r>
              <a:rPr lang="en-US" altLang="zh-CN" baseline="-25000" dirty="0"/>
              <a:t>1</a:t>
            </a:r>
            <a:r>
              <a:rPr lang="en-US" altLang="zh-CN" dirty="0"/>
              <a:t>,len</a:t>
            </a:r>
            <a:r>
              <a:rPr lang="en-US" altLang="zh-CN" baseline="-25000" dirty="0"/>
              <a:t>2</a:t>
            </a:r>
            <a:r>
              <a:rPr lang="en-US" altLang="zh-CN" dirty="0"/>
              <a:t>,…,</a:t>
            </a:r>
            <a:r>
              <a:rPr lang="en-US" altLang="zh-CN" dirty="0" err="1"/>
              <a:t>len</a:t>
            </a:r>
            <a:r>
              <a:rPr lang="en-US" altLang="zh-CN" baseline="-25000" dirty="0" err="1"/>
              <a:t>n</a:t>
            </a:r>
            <a:r>
              <a:rPr lang="en-US" altLang="zh-CN" dirty="0"/>
              <a:t>)</a:t>
            </a:r>
            <a:r>
              <a:rPr lang="zh-CN" altLang="en-US" dirty="0"/>
              <a:t>；</a:t>
            </a:r>
            <a:endParaRPr lang="en-US" altLang="zh-CN" dirty="0">
              <a:sym typeface="+mn-ea"/>
            </a:endParaRPr>
          </a:p>
          <a:p>
            <a:pPr marL="342900" indent="-342900">
              <a:buAutoNum type="arabicPeriod"/>
            </a:pPr>
            <a:r>
              <a:rPr lang="zh-CN" altLang="en-US" dirty="0">
                <a:sym typeface="+mn-ea"/>
              </a:rPr>
              <a:t>将张量</a:t>
            </a:r>
            <a:r>
              <a:rPr lang="en-US" altLang="zh-CN" dirty="0">
                <a:sym typeface="+mn-ea"/>
              </a:rPr>
              <a:t>b</a:t>
            </a:r>
            <a:r>
              <a:rPr lang="zh-CN" altLang="en-US" dirty="0">
                <a:sym typeface="+mn-ea"/>
              </a:rPr>
              <a:t>的</a:t>
            </a:r>
            <a:r>
              <a:rPr lang="en-US" altLang="zh-CN" dirty="0">
                <a:sym typeface="+mn-ea"/>
              </a:rPr>
              <a:t>stride</a:t>
            </a:r>
            <a:r>
              <a:rPr lang="zh-CN" altLang="en-US" dirty="0">
                <a:sym typeface="+mn-ea"/>
              </a:rPr>
              <a:t>为</a:t>
            </a:r>
            <a:r>
              <a:rPr lang="en-US" altLang="zh-CN" dirty="0">
                <a:sym typeface="+mn-ea"/>
              </a:rPr>
              <a:t>(</a:t>
            </a:r>
            <a:r>
              <a:rPr lang="en-US" altLang="zh-CN" dirty="0"/>
              <a:t>d</a:t>
            </a:r>
            <a:r>
              <a:rPr lang="en-US" altLang="zh-CN" baseline="-25000" dirty="0"/>
              <a:t>1</a:t>
            </a:r>
            <a:r>
              <a:rPr lang="en-US" altLang="zh-CN" dirty="0"/>
              <a:t>,d</a:t>
            </a:r>
            <a:r>
              <a:rPr lang="en-US" altLang="zh-CN" baseline="-25000" dirty="0"/>
              <a:t>2</a:t>
            </a:r>
            <a:r>
              <a:rPr lang="en-US" altLang="zh-CN" dirty="0"/>
              <a:t>,…,</a:t>
            </a:r>
            <a:r>
              <a:rPr lang="en-US" altLang="zh-CN" dirty="0" err="1"/>
              <a:t>d</a:t>
            </a:r>
            <a:r>
              <a:rPr lang="en-US" altLang="zh-CN" baseline="-25000" dirty="0" err="1"/>
              <a:t>n</a:t>
            </a:r>
            <a:r>
              <a:rPr lang="en-US" altLang="zh-CN" dirty="0">
                <a:sym typeface="+mn-ea"/>
              </a:rPr>
              <a:t>)</a:t>
            </a:r>
            <a:r>
              <a:rPr lang="en-US" altLang="zh-CN" dirty="0"/>
              <a:t> .* (sta</a:t>
            </a:r>
            <a:r>
              <a:rPr lang="en-US" altLang="zh-CN" baseline="-25000" dirty="0"/>
              <a:t>1</a:t>
            </a:r>
            <a:r>
              <a:rPr lang="en-US" altLang="zh-CN" dirty="0"/>
              <a:t>,sta</a:t>
            </a:r>
            <a:r>
              <a:rPr lang="en-US" altLang="zh-CN" baseline="-25000" dirty="0"/>
              <a:t>2</a:t>
            </a:r>
            <a:r>
              <a:rPr lang="en-US" altLang="zh-CN" dirty="0"/>
              <a:t>...</a:t>
            </a:r>
            <a:r>
              <a:rPr lang="en-US" altLang="zh-CN" dirty="0" err="1"/>
              <a:t>sta</a:t>
            </a:r>
            <a:r>
              <a:rPr lang="en-US" altLang="zh-CN" baseline="-25000" dirty="0" err="1"/>
              <a:t>n</a:t>
            </a:r>
            <a:r>
              <a:rPr lang="en-US" altLang="zh-CN" dirty="0"/>
              <a:t>)</a:t>
            </a:r>
            <a:r>
              <a:rPr lang="zh-CN" altLang="en-US" dirty="0"/>
              <a:t>；</a:t>
            </a:r>
            <a:r>
              <a:rPr lang="zh-CN" altLang="en-US" dirty="0">
                <a:sym typeface="+mn-ea"/>
              </a:rPr>
              <a:t>其中 </a:t>
            </a:r>
            <a:r>
              <a:rPr lang="en-US" altLang="zh-CN" dirty="0"/>
              <a:t>.* </a:t>
            </a:r>
            <a:r>
              <a:rPr lang="zh-CN" altLang="en-US" dirty="0"/>
              <a:t>为对应位置相乘；</a:t>
            </a:r>
            <a:endParaRPr lang="en-US" altLang="zh-CN" dirty="0"/>
          </a:p>
          <a:p>
            <a:pPr marL="342900" indent="-342900">
              <a:buFontTx/>
              <a:buAutoNum type="arabicPeriod"/>
            </a:pPr>
            <a:r>
              <a:rPr lang="zh-CN" altLang="en-US" dirty="0">
                <a:sym typeface="+mn-ea"/>
              </a:rPr>
              <a:t>将张量</a:t>
            </a:r>
            <a:r>
              <a:rPr lang="en-US" altLang="zh-CN" dirty="0">
                <a:sym typeface="+mn-ea"/>
              </a:rPr>
              <a:t>b</a:t>
            </a:r>
            <a:r>
              <a:rPr lang="zh-CN" altLang="en-US" dirty="0">
                <a:sym typeface="+mn-ea"/>
              </a:rPr>
              <a:t>的</a:t>
            </a:r>
            <a:r>
              <a:rPr lang="en-US" altLang="zh-CN" dirty="0" err="1">
                <a:sym typeface="+mn-ea"/>
              </a:rPr>
              <a:t>offsetb</a:t>
            </a:r>
            <a:r>
              <a:rPr lang="zh-CN" altLang="en-US" dirty="0">
                <a:sym typeface="+mn-ea"/>
              </a:rPr>
              <a:t>设置为</a:t>
            </a:r>
            <a:r>
              <a:rPr lang="en-US" altLang="zh-CN" dirty="0">
                <a:sym typeface="+mn-ea"/>
              </a:rPr>
              <a:t>(</a:t>
            </a:r>
            <a:r>
              <a:rPr lang="en-US" altLang="zh-CN" dirty="0"/>
              <a:t>r</a:t>
            </a:r>
            <a:r>
              <a:rPr lang="en-US" altLang="zh-CN" baseline="-25000" dirty="0"/>
              <a:t>1</a:t>
            </a:r>
            <a:r>
              <a:rPr lang="en-US" altLang="zh-CN" dirty="0"/>
              <a:t>,r</a:t>
            </a:r>
            <a:r>
              <a:rPr lang="en-US" altLang="zh-CN" baseline="-25000" dirty="0"/>
              <a:t>2</a:t>
            </a:r>
            <a:r>
              <a:rPr lang="en-US" altLang="zh-CN" dirty="0"/>
              <a:t>,…,</a:t>
            </a:r>
            <a:r>
              <a:rPr lang="en-US" altLang="zh-CN" dirty="0" err="1"/>
              <a:t>r</a:t>
            </a:r>
            <a:r>
              <a:rPr lang="en-US" altLang="zh-CN" baseline="-25000" dirty="0" err="1"/>
              <a:t>n</a:t>
            </a:r>
            <a:r>
              <a:rPr lang="en-US" altLang="zh-CN" dirty="0">
                <a:sym typeface="+mn-ea"/>
              </a:rPr>
              <a:t>)</a:t>
            </a:r>
            <a:r>
              <a:rPr lang="zh-CN" altLang="en-US" dirty="0">
                <a:sym typeface="+mn-ea"/>
              </a:rPr>
              <a:t> </a:t>
            </a:r>
            <a:r>
              <a:rPr lang="en-US" altLang="zh-CN" dirty="0">
                <a:sym typeface="+mn-ea"/>
              </a:rPr>
              <a:t>· (</a:t>
            </a:r>
            <a:r>
              <a:rPr lang="en-US" altLang="zh-CN" dirty="0"/>
              <a:t>sta</a:t>
            </a:r>
            <a:r>
              <a:rPr lang="en-US" altLang="zh-CN" baseline="-25000" dirty="0"/>
              <a:t>1</a:t>
            </a:r>
            <a:r>
              <a:rPr lang="en-US" altLang="zh-CN" dirty="0"/>
              <a:t>,sta</a:t>
            </a:r>
            <a:r>
              <a:rPr lang="en-US" altLang="zh-CN" baseline="-25000" dirty="0"/>
              <a:t>2</a:t>
            </a:r>
            <a:r>
              <a:rPr lang="en-US" altLang="zh-CN" dirty="0"/>
              <a:t>...</a:t>
            </a:r>
            <a:r>
              <a:rPr lang="en-US" altLang="zh-CN" dirty="0" err="1"/>
              <a:t>sta</a:t>
            </a:r>
            <a:r>
              <a:rPr lang="en-US" altLang="zh-CN" baseline="-25000" dirty="0" err="1"/>
              <a:t>n</a:t>
            </a:r>
            <a:r>
              <a:rPr lang="en-US" altLang="zh-CN" dirty="0">
                <a:sym typeface="+mn-ea"/>
              </a:rPr>
              <a:t>)</a:t>
            </a:r>
            <a:r>
              <a:rPr lang="zh-CN" altLang="en-US" dirty="0">
                <a:sym typeface="+mn-ea"/>
              </a:rPr>
              <a:t> </a:t>
            </a:r>
            <a:r>
              <a:rPr lang="en-US" altLang="zh-CN" dirty="0">
                <a:sym typeface="+mn-ea"/>
              </a:rPr>
              <a:t>+ </a:t>
            </a:r>
            <a:r>
              <a:rPr lang="en-US" altLang="zh-CN" dirty="0" err="1">
                <a:sym typeface="+mn-ea"/>
              </a:rPr>
              <a:t>offseta</a:t>
            </a:r>
            <a:r>
              <a:rPr lang="zh-CN" altLang="en-US" dirty="0">
                <a:sym typeface="+mn-ea"/>
              </a:rPr>
              <a:t>；其中 </a:t>
            </a:r>
            <a:r>
              <a:rPr lang="en-US" altLang="zh-CN" dirty="0">
                <a:sym typeface="+mn-ea"/>
              </a:rPr>
              <a:t>· </a:t>
            </a:r>
            <a:r>
              <a:rPr lang="zh-CN" altLang="en-US" dirty="0">
                <a:sym typeface="+mn-ea"/>
              </a:rPr>
              <a:t>为内积；</a:t>
            </a:r>
          </a:p>
          <a:p>
            <a:r>
              <a:rPr lang="en-US" altLang="zh-CN" dirty="0">
                <a:sym typeface="+mn-ea"/>
              </a:rPr>
              <a:t>4.  </a:t>
            </a:r>
            <a:r>
              <a:rPr lang="en-US" altLang="zh-CN" dirty="0" err="1">
                <a:sym typeface="+mn-ea"/>
              </a:rPr>
              <a:t>b_ptr</a:t>
            </a:r>
            <a:r>
              <a:rPr lang="en-US" altLang="zh-CN" dirty="0">
                <a:sym typeface="+mn-ea"/>
              </a:rPr>
              <a:t> = </a:t>
            </a:r>
            <a:r>
              <a:rPr lang="en-US" altLang="zh-CN" dirty="0" err="1">
                <a:sym typeface="+mn-ea"/>
              </a:rPr>
              <a:t>a_ptr</a:t>
            </a:r>
            <a:r>
              <a:rPr lang="en-US" altLang="zh-CN" dirty="0">
                <a:sym typeface="+mn-ea"/>
              </a:rPr>
              <a:t> (</a:t>
            </a:r>
            <a:r>
              <a:rPr lang="zh-CN" altLang="en-US" dirty="0">
                <a:sym typeface="+mn-ea"/>
              </a:rPr>
              <a:t>此处仅仅是将张量</a:t>
            </a:r>
            <a:r>
              <a:rPr lang="en-US" altLang="zh-CN" dirty="0">
                <a:sym typeface="+mn-ea"/>
              </a:rPr>
              <a:t>b</a:t>
            </a:r>
            <a:r>
              <a:rPr lang="zh-CN" altLang="en-US" dirty="0">
                <a:sym typeface="+mn-ea"/>
              </a:rPr>
              <a:t>中的指针指向与张量</a:t>
            </a:r>
            <a:r>
              <a:rPr lang="en-US" altLang="zh-CN" dirty="0">
                <a:sym typeface="+mn-ea"/>
              </a:rPr>
              <a:t>a</a:t>
            </a:r>
            <a:r>
              <a:rPr lang="zh-CN" altLang="en-US" dirty="0">
                <a:sym typeface="+mn-ea"/>
              </a:rPr>
              <a:t>相同的地址，并没有发生数据拷贝</a:t>
            </a:r>
            <a:r>
              <a:rPr lang="en-US" altLang="zh-CN" dirty="0">
                <a:sym typeface="+mn-ea"/>
              </a:rPr>
              <a:t>)</a:t>
            </a:r>
            <a:r>
              <a:rPr lang="zh-CN" altLang="en-US" dirty="0">
                <a:sym typeface="+mn-ea"/>
              </a:rPr>
              <a:t>；</a:t>
            </a:r>
          </a:p>
          <a:p>
            <a:r>
              <a:rPr lang="zh-CN" altLang="en-US" dirty="0">
                <a:sym typeface="+mn-ea"/>
              </a:rPr>
              <a:t>则以此方式构造出来的张量</a:t>
            </a:r>
            <a:r>
              <a:rPr lang="en-US" altLang="zh-CN" dirty="0">
                <a:sym typeface="+mn-ea"/>
              </a:rPr>
              <a:t>b</a:t>
            </a:r>
            <a:r>
              <a:rPr lang="zh-CN" altLang="en-US" dirty="0">
                <a:sym typeface="+mn-ea"/>
              </a:rPr>
              <a:t>便是张量</a:t>
            </a:r>
            <a:r>
              <a:rPr lang="en-US" altLang="zh-CN" dirty="0">
                <a:sym typeface="+mn-ea"/>
              </a:rPr>
              <a:t>a</a:t>
            </a:r>
            <a:r>
              <a:rPr lang="zh-CN" altLang="en-US" dirty="0">
                <a:sym typeface="+mn-ea"/>
              </a:rPr>
              <a:t>的</a:t>
            </a:r>
            <a:r>
              <a:rPr lang="en-US" altLang="zh-CN" dirty="0"/>
              <a:t>L</a:t>
            </a:r>
            <a:r>
              <a:rPr lang="en-US" altLang="zh-CN" baseline="-25000" dirty="0"/>
              <a:t>1</a:t>
            </a:r>
            <a:r>
              <a:rPr lang="en-US" altLang="zh-CN" dirty="0"/>
              <a:t>,L</a:t>
            </a:r>
            <a:r>
              <a:rPr lang="en-US" altLang="zh-CN" baseline="-25000" dirty="0"/>
              <a:t>2</a:t>
            </a:r>
            <a:r>
              <a:rPr lang="en-US" altLang="zh-CN" dirty="0"/>
              <a:t>,…,L</a:t>
            </a:r>
            <a:r>
              <a:rPr lang="en-US" altLang="zh-CN" baseline="-25000" dirty="0"/>
              <a:t>n</a:t>
            </a:r>
            <a:r>
              <a:rPr lang="zh-CN" altLang="en-US" dirty="0"/>
              <a:t>型切片</a:t>
            </a:r>
            <a:r>
              <a:rPr lang="zh-CN" altLang="en-US" dirty="0">
                <a:sym typeface="+mn-ea"/>
              </a:rPr>
              <a:t>，称以此得到张量</a:t>
            </a:r>
            <a:r>
              <a:rPr lang="en-US" altLang="zh-CN" dirty="0">
                <a:sym typeface="+mn-ea"/>
              </a:rPr>
              <a:t>a</a:t>
            </a:r>
            <a:r>
              <a:rPr lang="zh-CN" altLang="en-US" dirty="0">
                <a:sym typeface="+mn-ea"/>
              </a:rPr>
              <a:t>切片的方式为</a:t>
            </a:r>
            <a:r>
              <a:rPr lang="zh-CN" altLang="en-US" dirty="0">
                <a:solidFill>
                  <a:srgbClr val="FF0000"/>
                </a:solidFill>
                <a:sym typeface="+mn-ea"/>
              </a:rPr>
              <a:t>软切片</a:t>
            </a:r>
            <a:r>
              <a:rPr lang="zh-CN" altLang="en-US" dirty="0">
                <a:sym typeface="+mn-ea"/>
              </a:rPr>
              <a:t>。</a:t>
            </a:r>
            <a:endParaRPr lang="en-US" altLang="zh-CN" dirty="0">
              <a:sym typeface="+mn-ea"/>
            </a:endParaRPr>
          </a:p>
          <a:p>
            <a:r>
              <a:rPr lang="zh-CN" altLang="en-US" dirty="0">
                <a:sym typeface="+mn-ea"/>
              </a:rPr>
              <a:t>证明</a:t>
            </a:r>
            <a:r>
              <a:rPr lang="en-US" altLang="zh-CN" dirty="0">
                <a:sym typeface="+mn-ea"/>
              </a:rPr>
              <a:t>: </a:t>
            </a:r>
            <a:r>
              <a:rPr lang="en-US" altLang="zh-CN" dirty="0"/>
              <a:t>L</a:t>
            </a:r>
            <a:r>
              <a:rPr lang="en-US" altLang="zh-CN" baseline="-25000" dirty="0"/>
              <a:t>1</a:t>
            </a:r>
            <a:r>
              <a:rPr lang="en-US" altLang="zh-CN" dirty="0"/>
              <a:t>,L</a:t>
            </a:r>
            <a:r>
              <a:rPr lang="en-US" altLang="zh-CN" baseline="-25000" dirty="0"/>
              <a:t>2</a:t>
            </a:r>
            <a:r>
              <a:rPr lang="en-US" altLang="zh-CN" dirty="0"/>
              <a:t>,…,L</a:t>
            </a:r>
            <a:r>
              <a:rPr lang="en-US" altLang="zh-CN" baseline="-25000" dirty="0"/>
              <a:t>n </a:t>
            </a:r>
            <a:r>
              <a:rPr lang="zh-CN" altLang="en-US" dirty="0"/>
              <a:t>已经满足条件①；</a:t>
            </a:r>
            <a:r>
              <a:rPr lang="zh-CN" altLang="en-US" dirty="0">
                <a:sym typeface="+mn-ea"/>
              </a:rPr>
              <a:t>张量</a:t>
            </a:r>
            <a:r>
              <a:rPr lang="en-US" altLang="zh-CN" dirty="0">
                <a:sym typeface="+mn-ea"/>
              </a:rPr>
              <a:t>b</a:t>
            </a:r>
            <a:r>
              <a:rPr lang="zh-CN" altLang="en-US" dirty="0">
                <a:sym typeface="+mn-ea"/>
              </a:rPr>
              <a:t>的</a:t>
            </a:r>
            <a:r>
              <a:rPr lang="en-US" altLang="zh-CN" dirty="0">
                <a:sym typeface="+mn-ea"/>
              </a:rPr>
              <a:t>shape </a:t>
            </a:r>
            <a:r>
              <a:rPr lang="zh-CN" altLang="en-US" dirty="0">
                <a:sym typeface="+mn-ea"/>
              </a:rPr>
              <a:t>已经为</a:t>
            </a:r>
            <a:r>
              <a:rPr lang="en-US" altLang="zh-CN" dirty="0"/>
              <a:t>(len</a:t>
            </a:r>
            <a:r>
              <a:rPr lang="en-US" altLang="zh-CN" baseline="-25000" dirty="0"/>
              <a:t>1</a:t>
            </a:r>
            <a:r>
              <a:rPr lang="en-US" altLang="zh-CN" dirty="0"/>
              <a:t>,len</a:t>
            </a:r>
            <a:r>
              <a:rPr lang="en-US" altLang="zh-CN" baseline="-25000" dirty="0"/>
              <a:t>2</a:t>
            </a:r>
            <a:r>
              <a:rPr lang="en-US" altLang="zh-CN" dirty="0"/>
              <a:t>,…,</a:t>
            </a:r>
            <a:r>
              <a:rPr lang="en-US" altLang="zh-CN" dirty="0" err="1"/>
              <a:t>len</a:t>
            </a:r>
            <a:r>
              <a:rPr lang="en-US" altLang="zh-CN" baseline="-25000" dirty="0" err="1"/>
              <a:t>n</a:t>
            </a:r>
            <a:r>
              <a:rPr lang="en-US" altLang="zh-CN" dirty="0"/>
              <a:t>) </a:t>
            </a:r>
            <a:r>
              <a:rPr lang="zh-CN" altLang="en-US" dirty="0">
                <a:sym typeface="+mn-ea"/>
              </a:rPr>
              <a:t>。要证张量</a:t>
            </a:r>
            <a:r>
              <a:rPr lang="en-US" altLang="zh-CN" dirty="0">
                <a:sym typeface="+mn-ea"/>
              </a:rPr>
              <a:t>b</a:t>
            </a:r>
            <a:r>
              <a:rPr lang="zh-CN" altLang="en-US" dirty="0">
                <a:sym typeface="+mn-ea"/>
              </a:rPr>
              <a:t>是张量</a:t>
            </a:r>
            <a:r>
              <a:rPr lang="en-US" altLang="zh-CN" dirty="0">
                <a:sym typeface="+mn-ea"/>
              </a:rPr>
              <a:t>a</a:t>
            </a:r>
            <a:r>
              <a:rPr lang="zh-CN" altLang="en-US" dirty="0">
                <a:sym typeface="+mn-ea"/>
              </a:rPr>
              <a:t>的</a:t>
            </a:r>
            <a:r>
              <a:rPr lang="en-US" altLang="zh-CN" dirty="0"/>
              <a:t>L</a:t>
            </a:r>
            <a:r>
              <a:rPr lang="en-US" altLang="zh-CN" baseline="-25000" dirty="0"/>
              <a:t>1</a:t>
            </a:r>
            <a:r>
              <a:rPr lang="en-US" altLang="zh-CN" dirty="0"/>
              <a:t>,L</a:t>
            </a:r>
            <a:r>
              <a:rPr lang="en-US" altLang="zh-CN" baseline="-25000" dirty="0"/>
              <a:t>2</a:t>
            </a:r>
            <a:r>
              <a:rPr lang="en-US" altLang="zh-CN" dirty="0"/>
              <a:t>,…,L</a:t>
            </a:r>
            <a:r>
              <a:rPr lang="en-US" altLang="zh-CN" baseline="-25000" dirty="0"/>
              <a:t>n</a:t>
            </a:r>
            <a:r>
              <a:rPr lang="zh-CN" altLang="en-US" dirty="0"/>
              <a:t>型切片</a:t>
            </a:r>
            <a:r>
              <a:rPr lang="zh-CN" altLang="en-US" dirty="0">
                <a:sym typeface="+mn-ea"/>
              </a:rPr>
              <a:t>，只需证张量</a:t>
            </a:r>
            <a:r>
              <a:rPr lang="en-US" altLang="zh-CN" dirty="0">
                <a:sym typeface="+mn-ea"/>
              </a:rPr>
              <a:t>b</a:t>
            </a:r>
            <a:r>
              <a:rPr lang="zh-CN" altLang="en-US" dirty="0">
                <a:sym typeface="+mn-ea"/>
              </a:rPr>
              <a:t>中任意一个元素均满足式②；</a:t>
            </a:r>
            <a:endParaRPr lang="en-US" altLang="zh-CN" dirty="0">
              <a:sym typeface="+mn-ea"/>
            </a:endParaRPr>
          </a:p>
          <a:p>
            <a:r>
              <a:rPr lang="zh-CN" altLang="en-US" dirty="0">
                <a:sym typeface="+mn-ea"/>
              </a:rPr>
              <a:t>对于张量</a:t>
            </a:r>
            <a:r>
              <a:rPr lang="en-US" altLang="zh-CN" dirty="0">
                <a:sym typeface="+mn-ea"/>
              </a:rPr>
              <a:t>b</a:t>
            </a:r>
            <a:r>
              <a:rPr lang="zh-CN" altLang="en-US" dirty="0">
                <a:sym typeface="+mn-ea"/>
              </a:rPr>
              <a:t>中的任意一个元素</a:t>
            </a:r>
            <a:r>
              <a:rPr lang="en-US" altLang="zh-CN" dirty="0"/>
              <a:t>b(l</a:t>
            </a:r>
            <a:r>
              <a:rPr lang="en-US" altLang="zh-CN" baseline="-25000" dirty="0"/>
              <a:t>1</a:t>
            </a:r>
            <a:r>
              <a:rPr lang="en-US" altLang="zh-CN" dirty="0"/>
              <a:t>,l</a:t>
            </a:r>
            <a:r>
              <a:rPr lang="en-US" altLang="zh-CN" baseline="-25000" dirty="0"/>
              <a:t>2</a:t>
            </a:r>
            <a:r>
              <a:rPr lang="en-US" altLang="zh-CN" dirty="0"/>
              <a:t>...l</a:t>
            </a:r>
            <a:r>
              <a:rPr lang="en-US" altLang="zh-CN" baseline="-25000" dirty="0"/>
              <a:t>n</a:t>
            </a:r>
            <a:r>
              <a:rPr lang="en-US" altLang="zh-CN" dirty="0"/>
              <a:t>) </a:t>
            </a:r>
            <a:r>
              <a:rPr lang="zh-CN" altLang="en-US" dirty="0"/>
              <a:t>，</a:t>
            </a:r>
            <a:endParaRPr lang="en-US" altLang="zh-CN" dirty="0"/>
          </a:p>
          <a:p>
            <a:r>
              <a:rPr lang="en-US" altLang="zh-CN" dirty="0"/>
              <a:t>b(l</a:t>
            </a:r>
            <a:r>
              <a:rPr lang="en-US" altLang="zh-CN" baseline="-25000" dirty="0"/>
              <a:t>1</a:t>
            </a:r>
            <a:r>
              <a:rPr lang="en-US" altLang="zh-CN" dirty="0"/>
              <a:t>,l</a:t>
            </a:r>
            <a:r>
              <a:rPr lang="en-US" altLang="zh-CN" baseline="-25000" dirty="0"/>
              <a:t>2</a:t>
            </a:r>
            <a:r>
              <a:rPr lang="en-US" altLang="zh-CN" dirty="0"/>
              <a:t>...l</a:t>
            </a:r>
            <a:r>
              <a:rPr lang="en-US" altLang="zh-CN" baseline="-25000" dirty="0"/>
              <a:t>n</a:t>
            </a:r>
            <a:r>
              <a:rPr lang="en-US" altLang="zh-CN" dirty="0"/>
              <a:t>) = </a:t>
            </a:r>
            <a:r>
              <a:rPr lang="en-US" altLang="zh-CN" dirty="0" err="1"/>
              <a:t>b_ptr</a:t>
            </a:r>
            <a:r>
              <a:rPr lang="en-US" altLang="zh-CN" dirty="0"/>
              <a:t>(</a:t>
            </a:r>
            <a:r>
              <a:rPr lang="en-US" altLang="zh-CN" dirty="0">
                <a:sym typeface="+mn-ea"/>
              </a:rPr>
              <a:t>l</a:t>
            </a:r>
            <a:r>
              <a:rPr lang="en-US" altLang="zh-CN" baseline="-25000" dirty="0">
                <a:sym typeface="+mn-ea"/>
              </a:rPr>
              <a:t>1 </a:t>
            </a:r>
            <a:r>
              <a:rPr lang="en-US" altLang="zh-CN" dirty="0">
                <a:sym typeface="+mn-ea"/>
              </a:rPr>
              <a:t>* stb</a:t>
            </a:r>
            <a:r>
              <a:rPr lang="en-US" altLang="zh-CN" baseline="-25000" dirty="0">
                <a:sym typeface="+mn-ea"/>
              </a:rPr>
              <a:t>1</a:t>
            </a:r>
            <a:r>
              <a:rPr lang="en-US" altLang="zh-CN" dirty="0">
                <a:sym typeface="+mn-ea"/>
              </a:rPr>
              <a:t>+ l</a:t>
            </a:r>
            <a:r>
              <a:rPr lang="en-US" altLang="zh-CN" baseline="-25000" dirty="0">
                <a:sym typeface="+mn-ea"/>
              </a:rPr>
              <a:t>2 </a:t>
            </a:r>
            <a:r>
              <a:rPr lang="en-US" altLang="zh-CN" dirty="0">
                <a:sym typeface="+mn-ea"/>
              </a:rPr>
              <a:t>* stb</a:t>
            </a:r>
            <a:r>
              <a:rPr lang="en-US" altLang="zh-CN" baseline="-25000" dirty="0">
                <a:sym typeface="+mn-ea"/>
              </a:rPr>
              <a:t>2</a:t>
            </a:r>
            <a:r>
              <a:rPr lang="en-US" altLang="zh-CN" dirty="0">
                <a:sym typeface="+mn-ea"/>
              </a:rPr>
              <a:t> + ... + l</a:t>
            </a:r>
            <a:r>
              <a:rPr lang="en-US" altLang="zh-CN" baseline="-25000" dirty="0">
                <a:sym typeface="+mn-ea"/>
              </a:rPr>
              <a:t>n </a:t>
            </a:r>
            <a:r>
              <a:rPr lang="en-US" altLang="zh-CN" dirty="0">
                <a:sym typeface="+mn-ea"/>
              </a:rPr>
              <a:t>* </a:t>
            </a:r>
            <a:r>
              <a:rPr lang="en-US" altLang="zh-CN" dirty="0" err="1">
                <a:sym typeface="+mn-ea"/>
              </a:rPr>
              <a:t>stb</a:t>
            </a:r>
            <a:r>
              <a:rPr lang="en-US" altLang="zh-CN" baseline="-25000" dirty="0" err="1">
                <a:sym typeface="+mn-ea"/>
              </a:rPr>
              <a:t>n</a:t>
            </a:r>
            <a:r>
              <a:rPr lang="en-US" altLang="zh-CN" dirty="0">
                <a:sym typeface="+mn-ea"/>
              </a:rPr>
              <a:t> + </a:t>
            </a:r>
            <a:r>
              <a:rPr lang="en-US" altLang="zh-CN" dirty="0" err="1">
                <a:sym typeface="+mn-ea"/>
              </a:rPr>
              <a:t>offsetb</a:t>
            </a:r>
            <a:r>
              <a:rPr lang="en-US" altLang="zh-CN" dirty="0">
                <a:sym typeface="+mn-ea"/>
              </a:rPr>
              <a:t>)</a:t>
            </a:r>
          </a:p>
          <a:p>
            <a:r>
              <a:rPr lang="en-US" altLang="zh-CN" dirty="0">
                <a:sym typeface="+mn-ea"/>
              </a:rPr>
              <a:t>                = </a:t>
            </a:r>
            <a:r>
              <a:rPr lang="en-US" altLang="zh-CN" dirty="0" err="1">
                <a:sym typeface="+mn-ea"/>
              </a:rPr>
              <a:t>a</a:t>
            </a:r>
            <a:r>
              <a:rPr lang="en-US" altLang="zh-CN" dirty="0" err="1"/>
              <a:t>_ptr</a:t>
            </a:r>
            <a:r>
              <a:rPr lang="en-US" altLang="zh-CN" dirty="0"/>
              <a:t>(</a:t>
            </a:r>
            <a:r>
              <a:rPr lang="en-US" altLang="zh-CN" dirty="0">
                <a:sym typeface="+mn-ea"/>
              </a:rPr>
              <a:t>l</a:t>
            </a:r>
            <a:r>
              <a:rPr lang="en-US" altLang="zh-CN" baseline="-25000" dirty="0">
                <a:sym typeface="+mn-ea"/>
              </a:rPr>
              <a:t>1 </a:t>
            </a:r>
            <a:r>
              <a:rPr lang="en-US" altLang="zh-CN" dirty="0">
                <a:sym typeface="+mn-ea"/>
              </a:rPr>
              <a:t>* </a:t>
            </a:r>
            <a:r>
              <a:rPr lang="en-US" altLang="zh-CN" dirty="0"/>
              <a:t>d</a:t>
            </a:r>
            <a:r>
              <a:rPr lang="en-US" altLang="zh-CN" baseline="-25000" dirty="0"/>
              <a:t>1</a:t>
            </a:r>
            <a:r>
              <a:rPr lang="en-US" altLang="zh-CN" dirty="0"/>
              <a:t> *</a:t>
            </a:r>
            <a:r>
              <a:rPr lang="zh-CN" altLang="en-US" dirty="0"/>
              <a:t> </a:t>
            </a:r>
            <a:r>
              <a:rPr lang="en-US" altLang="zh-CN" dirty="0"/>
              <a:t>sta</a:t>
            </a:r>
            <a:r>
              <a:rPr lang="en-US" altLang="zh-CN" baseline="-25000" dirty="0"/>
              <a:t>1</a:t>
            </a:r>
            <a:r>
              <a:rPr lang="en-US" altLang="zh-CN" dirty="0">
                <a:sym typeface="+mn-ea"/>
              </a:rPr>
              <a:t>+ l</a:t>
            </a:r>
            <a:r>
              <a:rPr lang="en-US" altLang="zh-CN" baseline="-25000" dirty="0">
                <a:sym typeface="+mn-ea"/>
              </a:rPr>
              <a:t>2 </a:t>
            </a:r>
            <a:r>
              <a:rPr lang="en-US" altLang="zh-CN" dirty="0">
                <a:sym typeface="+mn-ea"/>
              </a:rPr>
              <a:t>* </a:t>
            </a:r>
            <a:r>
              <a:rPr lang="en-US" altLang="zh-CN" dirty="0"/>
              <a:t>d</a:t>
            </a:r>
            <a:r>
              <a:rPr lang="en-US" altLang="zh-CN" baseline="-25000" dirty="0"/>
              <a:t>2</a:t>
            </a:r>
            <a:r>
              <a:rPr lang="en-US" altLang="zh-CN" dirty="0"/>
              <a:t> *</a:t>
            </a:r>
            <a:r>
              <a:rPr lang="zh-CN" altLang="en-US" dirty="0"/>
              <a:t> </a:t>
            </a:r>
            <a:r>
              <a:rPr lang="en-US" altLang="zh-CN" dirty="0"/>
              <a:t>sta</a:t>
            </a:r>
            <a:r>
              <a:rPr lang="en-US" altLang="zh-CN" baseline="-25000" dirty="0"/>
              <a:t>2</a:t>
            </a:r>
            <a:r>
              <a:rPr lang="en-US" altLang="zh-CN" dirty="0">
                <a:sym typeface="+mn-ea"/>
              </a:rPr>
              <a:t> + ... + l</a:t>
            </a:r>
            <a:r>
              <a:rPr lang="en-US" altLang="zh-CN" baseline="-25000" dirty="0">
                <a:sym typeface="+mn-ea"/>
              </a:rPr>
              <a:t>n </a:t>
            </a:r>
            <a:r>
              <a:rPr lang="en-US" altLang="zh-CN" dirty="0">
                <a:sym typeface="+mn-ea"/>
              </a:rPr>
              <a:t>* </a:t>
            </a:r>
            <a:r>
              <a:rPr lang="en-US" altLang="zh-CN" dirty="0" err="1"/>
              <a:t>d</a:t>
            </a:r>
            <a:r>
              <a:rPr lang="en-US" altLang="zh-CN" baseline="-25000" dirty="0" err="1"/>
              <a:t>n</a:t>
            </a:r>
            <a:r>
              <a:rPr lang="en-US" altLang="zh-CN" dirty="0"/>
              <a:t> *</a:t>
            </a:r>
            <a:r>
              <a:rPr lang="zh-CN" altLang="en-US" dirty="0"/>
              <a:t> </a:t>
            </a:r>
            <a:r>
              <a:rPr lang="en-US" altLang="zh-CN" dirty="0" err="1"/>
              <a:t>sta</a:t>
            </a:r>
            <a:r>
              <a:rPr lang="en-US" altLang="zh-CN" baseline="-25000" dirty="0" err="1"/>
              <a:t>n</a:t>
            </a:r>
            <a:r>
              <a:rPr lang="en-US" altLang="zh-CN" dirty="0">
                <a:sym typeface="+mn-ea"/>
              </a:rPr>
              <a:t> + r</a:t>
            </a:r>
            <a:r>
              <a:rPr lang="en-US" altLang="zh-CN" baseline="-25000" dirty="0">
                <a:sym typeface="+mn-ea"/>
              </a:rPr>
              <a:t>1</a:t>
            </a:r>
            <a:r>
              <a:rPr lang="en-US" altLang="zh-CN" dirty="0">
                <a:sym typeface="+mn-ea"/>
              </a:rPr>
              <a:t> * </a:t>
            </a:r>
            <a:r>
              <a:rPr lang="en-US" altLang="zh-CN" dirty="0"/>
              <a:t>sta</a:t>
            </a:r>
            <a:r>
              <a:rPr lang="en-US" altLang="zh-CN" baseline="-25000" dirty="0"/>
              <a:t>1</a:t>
            </a:r>
            <a:r>
              <a:rPr lang="en-US" altLang="zh-CN" dirty="0">
                <a:sym typeface="+mn-ea"/>
              </a:rPr>
              <a:t> + r</a:t>
            </a:r>
            <a:r>
              <a:rPr lang="en-US" altLang="zh-CN" baseline="-25000" dirty="0">
                <a:sym typeface="+mn-ea"/>
              </a:rPr>
              <a:t>2</a:t>
            </a:r>
            <a:r>
              <a:rPr lang="en-US" altLang="zh-CN" dirty="0">
                <a:sym typeface="+mn-ea"/>
              </a:rPr>
              <a:t> * </a:t>
            </a:r>
            <a:r>
              <a:rPr lang="en-US" altLang="zh-CN" dirty="0"/>
              <a:t>sta</a:t>
            </a:r>
            <a:r>
              <a:rPr lang="en-US" altLang="zh-CN" baseline="-25000" dirty="0"/>
              <a:t>2</a:t>
            </a:r>
            <a:r>
              <a:rPr lang="en-US" altLang="zh-CN" dirty="0">
                <a:sym typeface="+mn-ea"/>
              </a:rPr>
              <a:t> + … + </a:t>
            </a:r>
            <a:r>
              <a:rPr lang="en-US" altLang="zh-CN" dirty="0" err="1">
                <a:sym typeface="+mn-ea"/>
              </a:rPr>
              <a:t>r</a:t>
            </a:r>
            <a:r>
              <a:rPr lang="en-US" altLang="zh-CN" baseline="-25000" dirty="0" err="1">
                <a:sym typeface="+mn-ea"/>
              </a:rPr>
              <a:t>n</a:t>
            </a:r>
            <a:r>
              <a:rPr lang="en-US" altLang="zh-CN" dirty="0">
                <a:sym typeface="+mn-ea"/>
              </a:rPr>
              <a:t> * </a:t>
            </a:r>
            <a:r>
              <a:rPr lang="en-US" altLang="zh-CN" dirty="0" err="1"/>
              <a:t>sta</a:t>
            </a:r>
            <a:r>
              <a:rPr lang="en-US" altLang="zh-CN" baseline="-25000" dirty="0" err="1"/>
              <a:t>n</a:t>
            </a:r>
            <a:r>
              <a:rPr lang="en-US" altLang="zh-CN" dirty="0">
                <a:sym typeface="+mn-ea"/>
              </a:rPr>
              <a:t> + </a:t>
            </a:r>
            <a:r>
              <a:rPr lang="en-US" altLang="zh-CN" dirty="0" err="1">
                <a:sym typeface="+mn-ea"/>
              </a:rPr>
              <a:t>offseta</a:t>
            </a:r>
            <a:r>
              <a:rPr lang="en-US" altLang="zh-CN" dirty="0">
                <a:sym typeface="+mn-ea"/>
              </a:rPr>
              <a:t>)</a:t>
            </a:r>
          </a:p>
          <a:p>
            <a:r>
              <a:rPr lang="en-US" altLang="zh-CN" dirty="0">
                <a:sym typeface="+mn-ea"/>
              </a:rPr>
              <a:t>                = </a:t>
            </a:r>
            <a:r>
              <a:rPr lang="en-US" altLang="zh-CN" dirty="0" err="1">
                <a:sym typeface="+mn-ea"/>
              </a:rPr>
              <a:t>a</a:t>
            </a:r>
            <a:r>
              <a:rPr lang="en-US" altLang="zh-CN" dirty="0" err="1"/>
              <a:t>_ptr</a:t>
            </a:r>
            <a:r>
              <a:rPr lang="en-US" altLang="zh-CN" dirty="0"/>
              <a:t>( (r</a:t>
            </a:r>
            <a:r>
              <a:rPr lang="en-US" altLang="zh-CN" baseline="-25000" dirty="0"/>
              <a:t>1</a:t>
            </a:r>
            <a:r>
              <a:rPr lang="en-US" altLang="zh-CN" dirty="0"/>
              <a:t> + </a:t>
            </a:r>
            <a:r>
              <a:rPr lang="en-US" altLang="zh-CN" dirty="0">
                <a:sym typeface="+mn-ea"/>
              </a:rPr>
              <a:t>l</a:t>
            </a:r>
            <a:r>
              <a:rPr lang="en-US" altLang="zh-CN" baseline="-25000" dirty="0">
                <a:sym typeface="+mn-ea"/>
              </a:rPr>
              <a:t>1</a:t>
            </a:r>
            <a:r>
              <a:rPr lang="en-US" altLang="zh-CN" dirty="0">
                <a:sym typeface="+mn-ea"/>
              </a:rPr>
              <a:t> * </a:t>
            </a:r>
            <a:r>
              <a:rPr lang="en-US" altLang="zh-CN" dirty="0"/>
              <a:t>d</a:t>
            </a:r>
            <a:r>
              <a:rPr lang="en-US" altLang="zh-CN" baseline="-25000" dirty="0"/>
              <a:t>1</a:t>
            </a:r>
            <a:r>
              <a:rPr lang="en-US" altLang="zh-CN" dirty="0">
                <a:sym typeface="+mn-ea"/>
              </a:rPr>
              <a:t>) </a:t>
            </a:r>
            <a:r>
              <a:rPr lang="en-US" altLang="zh-CN" dirty="0"/>
              <a:t>*</a:t>
            </a:r>
            <a:r>
              <a:rPr lang="zh-CN" altLang="en-US" dirty="0"/>
              <a:t> </a:t>
            </a:r>
            <a:r>
              <a:rPr lang="en-US" altLang="zh-CN" dirty="0"/>
              <a:t>sta</a:t>
            </a:r>
            <a:r>
              <a:rPr lang="en-US" altLang="zh-CN" baseline="-25000" dirty="0"/>
              <a:t>1</a:t>
            </a:r>
            <a:r>
              <a:rPr lang="en-US" altLang="zh-CN" dirty="0"/>
              <a:t> </a:t>
            </a:r>
            <a:r>
              <a:rPr lang="en-US" altLang="zh-CN" dirty="0">
                <a:sym typeface="+mn-ea"/>
              </a:rPr>
              <a:t>+ </a:t>
            </a:r>
            <a:r>
              <a:rPr lang="en-US" altLang="zh-CN" dirty="0"/>
              <a:t>(r</a:t>
            </a:r>
            <a:r>
              <a:rPr lang="en-US" altLang="zh-CN" baseline="-25000" dirty="0"/>
              <a:t>2</a:t>
            </a:r>
            <a:r>
              <a:rPr lang="en-US" altLang="zh-CN" dirty="0"/>
              <a:t> + </a:t>
            </a:r>
            <a:r>
              <a:rPr lang="en-US" altLang="zh-CN" dirty="0">
                <a:sym typeface="+mn-ea"/>
              </a:rPr>
              <a:t>l</a:t>
            </a:r>
            <a:r>
              <a:rPr lang="en-US" altLang="zh-CN" baseline="-25000" dirty="0">
                <a:sym typeface="+mn-ea"/>
              </a:rPr>
              <a:t>2</a:t>
            </a:r>
            <a:r>
              <a:rPr lang="en-US" altLang="zh-CN" dirty="0">
                <a:sym typeface="+mn-ea"/>
              </a:rPr>
              <a:t> * </a:t>
            </a:r>
            <a:r>
              <a:rPr lang="en-US" altLang="zh-CN" dirty="0"/>
              <a:t>d</a:t>
            </a:r>
            <a:r>
              <a:rPr lang="en-US" altLang="zh-CN" baseline="-25000" dirty="0"/>
              <a:t>2</a:t>
            </a:r>
            <a:r>
              <a:rPr lang="en-US" altLang="zh-CN" dirty="0">
                <a:sym typeface="+mn-ea"/>
              </a:rPr>
              <a:t>) * </a:t>
            </a:r>
            <a:r>
              <a:rPr lang="en-US" altLang="zh-CN" dirty="0"/>
              <a:t>sta</a:t>
            </a:r>
            <a:r>
              <a:rPr lang="en-US" altLang="zh-CN" baseline="-25000" dirty="0"/>
              <a:t>2</a:t>
            </a:r>
            <a:r>
              <a:rPr lang="en-US" altLang="zh-CN" dirty="0">
                <a:sym typeface="+mn-ea"/>
              </a:rPr>
              <a:t> + ... + </a:t>
            </a:r>
            <a:r>
              <a:rPr lang="en-US" altLang="zh-CN" dirty="0"/>
              <a:t>(</a:t>
            </a:r>
            <a:r>
              <a:rPr lang="en-US" altLang="zh-CN" dirty="0" err="1"/>
              <a:t>r</a:t>
            </a:r>
            <a:r>
              <a:rPr lang="en-US" altLang="zh-CN" baseline="-25000" dirty="0" err="1"/>
              <a:t>n</a:t>
            </a:r>
            <a:r>
              <a:rPr lang="en-US" altLang="zh-CN" dirty="0"/>
              <a:t> + </a:t>
            </a:r>
            <a:r>
              <a:rPr lang="en-US" altLang="zh-CN" dirty="0">
                <a:sym typeface="+mn-ea"/>
              </a:rPr>
              <a:t>l</a:t>
            </a:r>
            <a:r>
              <a:rPr lang="en-US" altLang="zh-CN" baseline="-25000" dirty="0">
                <a:sym typeface="+mn-ea"/>
              </a:rPr>
              <a:t>n</a:t>
            </a:r>
            <a:r>
              <a:rPr lang="en-US" altLang="zh-CN" dirty="0">
                <a:sym typeface="+mn-ea"/>
              </a:rPr>
              <a:t> * </a:t>
            </a:r>
            <a:r>
              <a:rPr lang="en-US" altLang="zh-CN" dirty="0" err="1"/>
              <a:t>d</a:t>
            </a:r>
            <a:r>
              <a:rPr lang="en-US" altLang="zh-CN" baseline="-25000" dirty="0" err="1"/>
              <a:t>n</a:t>
            </a:r>
            <a:r>
              <a:rPr lang="en-US" altLang="zh-CN" dirty="0">
                <a:sym typeface="+mn-ea"/>
              </a:rPr>
              <a:t>) * </a:t>
            </a:r>
            <a:r>
              <a:rPr lang="en-US" altLang="zh-CN" dirty="0" err="1"/>
              <a:t>sta</a:t>
            </a:r>
            <a:r>
              <a:rPr lang="en-US" altLang="zh-CN" baseline="-25000" dirty="0" err="1"/>
              <a:t>n</a:t>
            </a:r>
            <a:r>
              <a:rPr lang="en-US" altLang="zh-CN" dirty="0">
                <a:sym typeface="+mn-ea"/>
              </a:rPr>
              <a:t> + </a:t>
            </a:r>
            <a:r>
              <a:rPr lang="en-US" altLang="zh-CN" dirty="0" err="1">
                <a:sym typeface="+mn-ea"/>
              </a:rPr>
              <a:t>offseta</a:t>
            </a:r>
            <a:r>
              <a:rPr lang="en-US" altLang="zh-CN" dirty="0">
                <a:sym typeface="+mn-ea"/>
              </a:rPr>
              <a:t>)</a:t>
            </a:r>
          </a:p>
          <a:p>
            <a:r>
              <a:rPr lang="en-US" altLang="zh-CN" dirty="0">
                <a:sym typeface="+mn-ea"/>
              </a:rPr>
              <a:t>                = </a:t>
            </a:r>
            <a:r>
              <a:rPr lang="en-US" altLang="zh-CN" dirty="0"/>
              <a:t>a(r</a:t>
            </a:r>
            <a:r>
              <a:rPr lang="en-US" altLang="zh-CN" baseline="-25000" dirty="0"/>
              <a:t>1</a:t>
            </a:r>
            <a:r>
              <a:rPr lang="en-US" altLang="zh-CN" dirty="0"/>
              <a:t> + l</a:t>
            </a:r>
            <a:r>
              <a:rPr lang="en-US" altLang="zh-CN" baseline="-25000" dirty="0"/>
              <a:t>1 </a:t>
            </a:r>
            <a:r>
              <a:rPr lang="en-US" altLang="zh-CN" dirty="0"/>
              <a:t>* d</a:t>
            </a:r>
            <a:r>
              <a:rPr lang="en-US" altLang="zh-CN" baseline="-25000" dirty="0"/>
              <a:t>1</a:t>
            </a:r>
            <a:r>
              <a:rPr lang="en-US" altLang="zh-CN" dirty="0"/>
              <a:t>, r</a:t>
            </a:r>
            <a:r>
              <a:rPr lang="en-US" altLang="zh-CN" baseline="-25000" dirty="0"/>
              <a:t>2</a:t>
            </a:r>
            <a:r>
              <a:rPr lang="en-US" altLang="zh-CN" dirty="0"/>
              <a:t> + l</a:t>
            </a:r>
            <a:r>
              <a:rPr lang="en-US" altLang="zh-CN" baseline="-25000" dirty="0"/>
              <a:t>2 </a:t>
            </a:r>
            <a:r>
              <a:rPr lang="en-US" altLang="zh-CN" dirty="0"/>
              <a:t>* d</a:t>
            </a:r>
            <a:r>
              <a:rPr lang="en-US" altLang="zh-CN" baseline="-25000" dirty="0"/>
              <a:t>2</a:t>
            </a:r>
            <a:r>
              <a:rPr lang="en-US" altLang="zh-CN" dirty="0"/>
              <a:t>,…,</a:t>
            </a:r>
            <a:r>
              <a:rPr lang="en-US" altLang="zh-CN" dirty="0" err="1"/>
              <a:t>r</a:t>
            </a:r>
            <a:r>
              <a:rPr lang="en-US" altLang="zh-CN" baseline="-25000" dirty="0" err="1"/>
              <a:t>n</a:t>
            </a:r>
            <a:r>
              <a:rPr lang="en-US" altLang="zh-CN" dirty="0"/>
              <a:t> + l</a:t>
            </a:r>
            <a:r>
              <a:rPr lang="en-US" altLang="zh-CN" baseline="-25000" dirty="0"/>
              <a:t>n </a:t>
            </a:r>
            <a:r>
              <a:rPr lang="en-US" altLang="zh-CN" dirty="0"/>
              <a:t>* </a:t>
            </a:r>
            <a:r>
              <a:rPr lang="en-US" altLang="zh-CN" dirty="0" err="1"/>
              <a:t>d</a:t>
            </a:r>
            <a:r>
              <a:rPr lang="en-US" altLang="zh-CN" baseline="-25000" dirty="0" err="1"/>
              <a:t>n</a:t>
            </a:r>
            <a:r>
              <a:rPr lang="en-US" altLang="zh-CN" dirty="0"/>
              <a:t>)     </a:t>
            </a:r>
            <a:r>
              <a:rPr lang="zh-CN" altLang="en-US" dirty="0"/>
              <a:t>证毕</a:t>
            </a:r>
            <a:endParaRPr lang="zh-CN" altLang="en-US" dirty="0">
              <a:sym typeface="+mn-ea"/>
            </a:endParaRPr>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9382" y="157942"/>
            <a:ext cx="4436918" cy="430887"/>
          </a:xfrm>
          <a:prstGeom prst="rect">
            <a:avLst/>
          </a:prstGeom>
          <a:noFill/>
        </p:spPr>
        <p:txBody>
          <a:bodyPr wrap="square" rtlCol="0">
            <a:spAutoFit/>
          </a:bodyPr>
          <a:lstStyle/>
          <a:p>
            <a:pPr algn="dist">
              <a:lnSpc>
                <a:spcPct val="110000"/>
              </a:lnSpc>
            </a:pPr>
            <a:r>
              <a:rPr lang="zh-CN" altLang="en-US"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rPr>
              <a:t>揭秘篇之  切片</a:t>
            </a:r>
            <a:r>
              <a:rPr lang="en-US" altLang="zh-CN"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rPr>
              <a:t>(stride slice)</a:t>
            </a:r>
            <a:endParaRPr lang="zh-CN" altLang="en-US"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endParaRPr>
          </a:p>
        </p:txBody>
      </p:sp>
      <p:sp>
        <p:nvSpPr>
          <p:cNvPr id="8" name="矩形 7"/>
          <p:cNvSpPr/>
          <p:nvPr/>
        </p:nvSpPr>
        <p:spPr>
          <a:xfrm>
            <a:off x="5646419" y="658660"/>
            <a:ext cx="4745355" cy="2308324"/>
          </a:xfrm>
          <a:prstGeom prst="rect">
            <a:avLst/>
          </a:prstGeom>
        </p:spPr>
        <p:txBody>
          <a:bodyPr wrap="square">
            <a:spAutoFit/>
          </a:bodyPr>
          <a:lstStyle/>
          <a:p>
            <a:r>
              <a:rPr lang="en-US" altLang="zh-CN" dirty="0"/>
              <a:t>a shape: [20, 30, 40, 50]</a:t>
            </a:r>
          </a:p>
          <a:p>
            <a:r>
              <a:rPr lang="en-US" altLang="zh-CN" dirty="0"/>
              <a:t>a stride: (60000, 2000, 50, 1)</a:t>
            </a:r>
          </a:p>
          <a:p>
            <a:r>
              <a:rPr lang="en-US" altLang="zh-CN" dirty="0"/>
              <a:t>a offset: 0</a:t>
            </a:r>
          </a:p>
          <a:p>
            <a:r>
              <a:rPr lang="en-US" altLang="zh-CN" dirty="0"/>
              <a:t>b shape: [5, 6, 8, 3]</a:t>
            </a:r>
          </a:p>
          <a:p>
            <a:r>
              <a:rPr lang="en-US" altLang="zh-CN" dirty="0"/>
              <a:t>b stride: </a:t>
            </a:r>
            <a:r>
              <a:rPr lang="en-US" altLang="zh-CN" dirty="0">
                <a:solidFill>
                  <a:srgbClr val="FF0000"/>
                </a:solidFill>
              </a:rPr>
              <a:t>(120000, 10000, 250, 9)</a:t>
            </a:r>
          </a:p>
          <a:p>
            <a:r>
              <a:rPr lang="en-US" altLang="zh-CN" dirty="0"/>
              <a:t>b offset: </a:t>
            </a:r>
            <a:r>
              <a:rPr lang="en-US" altLang="zh-CN" dirty="0">
                <a:solidFill>
                  <a:srgbClr val="FF0000"/>
                </a:solidFill>
              </a:rPr>
              <a:t>602023</a:t>
            </a:r>
          </a:p>
          <a:p>
            <a:r>
              <a:rPr lang="en-US" altLang="zh-CN" dirty="0" err="1"/>
              <a:t>b.data_ptr</a:t>
            </a:r>
            <a:r>
              <a:rPr lang="en-US" altLang="zh-CN" dirty="0"/>
              <a:t> == </a:t>
            </a:r>
            <a:r>
              <a:rPr lang="en-US" altLang="zh-CN" dirty="0" err="1"/>
              <a:t>a.data_ptr</a:t>
            </a:r>
            <a:r>
              <a:rPr lang="en-US" altLang="zh-CN" dirty="0"/>
              <a:t>:  True</a:t>
            </a:r>
          </a:p>
          <a:p>
            <a:endParaRPr lang="en-US" altLang="zh-CN" dirty="0"/>
          </a:p>
        </p:txBody>
      </p:sp>
      <p:sp>
        <p:nvSpPr>
          <p:cNvPr id="4" name="矩形 3"/>
          <p:cNvSpPr/>
          <p:nvPr/>
        </p:nvSpPr>
        <p:spPr>
          <a:xfrm>
            <a:off x="259600" y="658660"/>
            <a:ext cx="5229225" cy="3416320"/>
          </a:xfrm>
          <a:prstGeom prst="rect">
            <a:avLst/>
          </a:prstGeom>
        </p:spPr>
        <p:txBody>
          <a:bodyPr wrap="square">
            <a:spAutoFit/>
          </a:bodyPr>
          <a:lstStyle/>
          <a:p>
            <a:r>
              <a:rPr lang="en-US" altLang="zh-CN" dirty="0">
                <a:solidFill>
                  <a:schemeClr val="tx1">
                    <a:lumMod val="50000"/>
                    <a:lumOff val="50000"/>
                  </a:schemeClr>
                </a:solidFill>
              </a:rPr>
              <a:t>import torch</a:t>
            </a:r>
          </a:p>
          <a:p>
            <a:r>
              <a:rPr lang="en-US" altLang="zh-CN" dirty="0">
                <a:solidFill>
                  <a:schemeClr val="tx1">
                    <a:lumMod val="50000"/>
                    <a:lumOff val="50000"/>
                  </a:schemeClr>
                </a:solidFill>
              </a:rPr>
              <a:t>a = </a:t>
            </a:r>
            <a:r>
              <a:rPr lang="en-US" altLang="zh-CN" dirty="0" err="1">
                <a:solidFill>
                  <a:schemeClr val="tx1">
                    <a:lumMod val="50000"/>
                    <a:lumOff val="50000"/>
                  </a:schemeClr>
                </a:solidFill>
              </a:rPr>
              <a:t>torch.randn</a:t>
            </a:r>
            <a:r>
              <a:rPr lang="en-US" altLang="zh-CN" dirty="0">
                <a:solidFill>
                  <a:schemeClr val="tx1">
                    <a:lumMod val="50000"/>
                    <a:lumOff val="50000"/>
                  </a:schemeClr>
                </a:solidFill>
              </a:rPr>
              <a:t>(20, 30, 40, 50)</a:t>
            </a:r>
          </a:p>
          <a:p>
            <a:r>
              <a:rPr lang="en-US" altLang="zh-CN" dirty="0">
                <a:solidFill>
                  <a:schemeClr val="tx1">
                    <a:lumMod val="50000"/>
                    <a:lumOff val="50000"/>
                  </a:schemeClr>
                </a:solidFill>
              </a:rPr>
              <a:t>print("a shape:", list(</a:t>
            </a:r>
            <a:r>
              <a:rPr lang="en-US" altLang="zh-CN" dirty="0" err="1">
                <a:solidFill>
                  <a:schemeClr val="tx1">
                    <a:lumMod val="50000"/>
                    <a:lumOff val="50000"/>
                  </a:schemeClr>
                </a:solidFill>
              </a:rPr>
              <a:t>a.shape</a:t>
            </a:r>
            <a:r>
              <a:rPr lang="en-US" altLang="zh-CN" dirty="0">
                <a:solidFill>
                  <a:schemeClr val="tx1">
                    <a:lumMod val="50000"/>
                    <a:lumOff val="50000"/>
                  </a:schemeClr>
                </a:solidFill>
              </a:rPr>
              <a:t>))</a:t>
            </a:r>
          </a:p>
          <a:p>
            <a:r>
              <a:rPr lang="en-US" altLang="zh-CN" dirty="0">
                <a:solidFill>
                  <a:schemeClr val="tx1">
                    <a:lumMod val="50000"/>
                    <a:lumOff val="50000"/>
                  </a:schemeClr>
                </a:solidFill>
              </a:rPr>
              <a:t>print("a stride:", </a:t>
            </a:r>
            <a:r>
              <a:rPr lang="en-US" altLang="zh-CN" dirty="0" err="1">
                <a:solidFill>
                  <a:schemeClr val="tx1">
                    <a:lumMod val="50000"/>
                    <a:lumOff val="50000"/>
                  </a:schemeClr>
                </a:solidFill>
              </a:rPr>
              <a:t>a.stride</a:t>
            </a:r>
            <a:r>
              <a:rPr lang="en-US" altLang="zh-CN" dirty="0">
                <a:solidFill>
                  <a:schemeClr val="tx1">
                    <a:lumMod val="50000"/>
                    <a:lumOff val="50000"/>
                  </a:schemeClr>
                </a:solidFill>
              </a:rPr>
              <a:t>())</a:t>
            </a:r>
          </a:p>
          <a:p>
            <a:r>
              <a:rPr lang="en-US" altLang="zh-CN" dirty="0">
                <a:solidFill>
                  <a:schemeClr val="tx1">
                    <a:lumMod val="50000"/>
                    <a:lumOff val="50000"/>
                  </a:schemeClr>
                </a:solidFill>
              </a:rPr>
              <a:t>print("a offset:", </a:t>
            </a:r>
            <a:r>
              <a:rPr lang="en-US" altLang="zh-CN" dirty="0" err="1">
                <a:solidFill>
                  <a:schemeClr val="tx1">
                    <a:lumMod val="50000"/>
                    <a:lumOff val="50000"/>
                  </a:schemeClr>
                </a:solidFill>
              </a:rPr>
              <a:t>a.storage_offset</a:t>
            </a:r>
            <a:r>
              <a:rPr lang="en-US" altLang="zh-CN" dirty="0">
                <a:solidFill>
                  <a:schemeClr val="tx1">
                    <a:lumMod val="50000"/>
                    <a:lumOff val="50000"/>
                  </a:schemeClr>
                </a:solidFill>
              </a:rPr>
              <a:t>())</a:t>
            </a:r>
          </a:p>
          <a:p>
            <a:r>
              <a:rPr lang="en-US" altLang="zh-CN" dirty="0">
                <a:solidFill>
                  <a:schemeClr val="tx1">
                    <a:lumMod val="50000"/>
                    <a:lumOff val="50000"/>
                  </a:schemeClr>
                </a:solidFill>
              </a:rPr>
              <a:t>b = a[10:19:2, 1:27:5, 0:38:5, 23:48:9]</a:t>
            </a:r>
          </a:p>
          <a:p>
            <a:r>
              <a:rPr lang="en-US" altLang="zh-CN" dirty="0">
                <a:solidFill>
                  <a:schemeClr val="tx1">
                    <a:lumMod val="50000"/>
                    <a:lumOff val="50000"/>
                  </a:schemeClr>
                </a:solidFill>
              </a:rPr>
              <a:t>print("b shape:", list(</a:t>
            </a:r>
            <a:r>
              <a:rPr lang="en-US" altLang="zh-CN" dirty="0" err="1">
                <a:solidFill>
                  <a:schemeClr val="tx1">
                    <a:lumMod val="50000"/>
                    <a:lumOff val="50000"/>
                  </a:schemeClr>
                </a:solidFill>
              </a:rPr>
              <a:t>b.shape</a:t>
            </a:r>
            <a:r>
              <a:rPr lang="en-US" altLang="zh-CN" dirty="0">
                <a:solidFill>
                  <a:schemeClr val="tx1">
                    <a:lumMod val="50000"/>
                    <a:lumOff val="50000"/>
                  </a:schemeClr>
                </a:solidFill>
              </a:rPr>
              <a:t>))</a:t>
            </a:r>
          </a:p>
          <a:p>
            <a:r>
              <a:rPr lang="en-US" altLang="zh-CN" dirty="0">
                <a:solidFill>
                  <a:schemeClr val="tx1">
                    <a:lumMod val="50000"/>
                    <a:lumOff val="50000"/>
                  </a:schemeClr>
                </a:solidFill>
              </a:rPr>
              <a:t>print("b stride:", </a:t>
            </a:r>
            <a:r>
              <a:rPr lang="en-US" altLang="zh-CN" dirty="0" err="1">
                <a:solidFill>
                  <a:schemeClr val="tx1">
                    <a:lumMod val="50000"/>
                    <a:lumOff val="50000"/>
                  </a:schemeClr>
                </a:solidFill>
              </a:rPr>
              <a:t>b.stride</a:t>
            </a:r>
            <a:r>
              <a:rPr lang="en-US" altLang="zh-CN" dirty="0">
                <a:solidFill>
                  <a:schemeClr val="tx1">
                    <a:lumMod val="50000"/>
                    <a:lumOff val="50000"/>
                  </a:schemeClr>
                </a:solidFill>
              </a:rPr>
              <a:t>())</a:t>
            </a:r>
          </a:p>
          <a:p>
            <a:r>
              <a:rPr lang="en-US" altLang="zh-CN" dirty="0">
                <a:solidFill>
                  <a:schemeClr val="tx1">
                    <a:lumMod val="50000"/>
                    <a:lumOff val="50000"/>
                  </a:schemeClr>
                </a:solidFill>
              </a:rPr>
              <a:t>print("b offset:",</a:t>
            </a:r>
            <a:r>
              <a:rPr lang="en-US" altLang="zh-CN" dirty="0" err="1">
                <a:solidFill>
                  <a:schemeClr val="tx1">
                    <a:lumMod val="50000"/>
                    <a:lumOff val="50000"/>
                  </a:schemeClr>
                </a:solidFill>
              </a:rPr>
              <a:t>b.storage_offset</a:t>
            </a:r>
            <a:r>
              <a:rPr lang="en-US" altLang="zh-CN" dirty="0">
                <a:solidFill>
                  <a:schemeClr val="tx1">
                    <a:lumMod val="50000"/>
                    <a:lumOff val="50000"/>
                  </a:schemeClr>
                </a:solidFill>
              </a:rPr>
              <a:t>())</a:t>
            </a:r>
          </a:p>
          <a:p>
            <a:r>
              <a:rPr lang="en-US" altLang="zh-CN" dirty="0" err="1">
                <a:solidFill>
                  <a:schemeClr val="tx1">
                    <a:lumMod val="50000"/>
                    <a:lumOff val="50000"/>
                  </a:schemeClr>
                </a:solidFill>
              </a:rPr>
              <a:t>a_ptr</a:t>
            </a:r>
            <a:r>
              <a:rPr lang="en-US" altLang="zh-CN" dirty="0">
                <a:solidFill>
                  <a:schemeClr val="tx1">
                    <a:lumMod val="50000"/>
                    <a:lumOff val="50000"/>
                  </a:schemeClr>
                </a:solidFill>
              </a:rPr>
              <a:t> = </a:t>
            </a:r>
            <a:r>
              <a:rPr lang="en-US" altLang="zh-CN" dirty="0" err="1">
                <a:solidFill>
                  <a:schemeClr val="tx1">
                    <a:lumMod val="50000"/>
                    <a:lumOff val="50000"/>
                  </a:schemeClr>
                </a:solidFill>
              </a:rPr>
              <a:t>a.storage</a:t>
            </a:r>
            <a:r>
              <a:rPr lang="en-US" altLang="zh-CN" dirty="0">
                <a:solidFill>
                  <a:schemeClr val="tx1">
                    <a:lumMod val="50000"/>
                    <a:lumOff val="50000"/>
                  </a:schemeClr>
                </a:solidFill>
              </a:rPr>
              <a:t>().</a:t>
            </a:r>
            <a:r>
              <a:rPr lang="en-US" altLang="zh-CN" dirty="0" err="1">
                <a:solidFill>
                  <a:schemeClr val="tx1">
                    <a:lumMod val="50000"/>
                    <a:lumOff val="50000"/>
                  </a:schemeClr>
                </a:solidFill>
              </a:rPr>
              <a:t>data_ptr</a:t>
            </a:r>
            <a:r>
              <a:rPr lang="en-US" altLang="zh-CN" dirty="0">
                <a:solidFill>
                  <a:schemeClr val="tx1">
                    <a:lumMod val="50000"/>
                    <a:lumOff val="50000"/>
                  </a:schemeClr>
                </a:solidFill>
              </a:rPr>
              <a:t>()</a:t>
            </a:r>
          </a:p>
          <a:p>
            <a:r>
              <a:rPr lang="en-US" altLang="zh-CN" dirty="0" err="1">
                <a:solidFill>
                  <a:schemeClr val="tx1">
                    <a:lumMod val="50000"/>
                    <a:lumOff val="50000"/>
                  </a:schemeClr>
                </a:solidFill>
              </a:rPr>
              <a:t>b_ptr</a:t>
            </a:r>
            <a:r>
              <a:rPr lang="en-US" altLang="zh-CN" dirty="0">
                <a:solidFill>
                  <a:schemeClr val="tx1">
                    <a:lumMod val="50000"/>
                    <a:lumOff val="50000"/>
                  </a:schemeClr>
                </a:solidFill>
              </a:rPr>
              <a:t> = </a:t>
            </a:r>
            <a:r>
              <a:rPr lang="en-US" altLang="zh-CN" dirty="0" err="1">
                <a:solidFill>
                  <a:schemeClr val="tx1">
                    <a:lumMod val="50000"/>
                    <a:lumOff val="50000"/>
                  </a:schemeClr>
                </a:solidFill>
              </a:rPr>
              <a:t>b.storage</a:t>
            </a:r>
            <a:r>
              <a:rPr lang="en-US" altLang="zh-CN" dirty="0">
                <a:solidFill>
                  <a:schemeClr val="tx1">
                    <a:lumMod val="50000"/>
                    <a:lumOff val="50000"/>
                  </a:schemeClr>
                </a:solidFill>
              </a:rPr>
              <a:t>().</a:t>
            </a:r>
            <a:r>
              <a:rPr lang="en-US" altLang="zh-CN" dirty="0" err="1">
                <a:solidFill>
                  <a:schemeClr val="tx1">
                    <a:lumMod val="50000"/>
                    <a:lumOff val="50000"/>
                  </a:schemeClr>
                </a:solidFill>
              </a:rPr>
              <a:t>data_ptr</a:t>
            </a:r>
            <a:r>
              <a:rPr lang="en-US" altLang="zh-CN" dirty="0">
                <a:solidFill>
                  <a:schemeClr val="tx1">
                    <a:lumMod val="50000"/>
                    <a:lumOff val="50000"/>
                  </a:schemeClr>
                </a:solidFill>
              </a:rPr>
              <a:t>()</a:t>
            </a:r>
          </a:p>
          <a:p>
            <a:r>
              <a:rPr lang="en-US" altLang="zh-CN" dirty="0">
                <a:solidFill>
                  <a:schemeClr val="tx1">
                    <a:lumMod val="50000"/>
                    <a:lumOff val="50000"/>
                  </a:schemeClr>
                </a:solidFill>
              </a:rPr>
              <a:t>print("</a:t>
            </a:r>
            <a:r>
              <a:rPr lang="en-US" altLang="zh-CN" dirty="0" err="1">
                <a:solidFill>
                  <a:schemeClr val="tx1">
                    <a:lumMod val="50000"/>
                    <a:lumOff val="50000"/>
                  </a:schemeClr>
                </a:solidFill>
              </a:rPr>
              <a:t>b.data_ptr</a:t>
            </a:r>
            <a:r>
              <a:rPr lang="en-US" altLang="zh-CN" dirty="0">
                <a:solidFill>
                  <a:schemeClr val="tx1">
                    <a:lumMod val="50000"/>
                    <a:lumOff val="50000"/>
                  </a:schemeClr>
                </a:solidFill>
              </a:rPr>
              <a:t> == </a:t>
            </a:r>
            <a:r>
              <a:rPr lang="en-US" altLang="zh-CN" dirty="0" err="1">
                <a:solidFill>
                  <a:schemeClr val="tx1">
                    <a:lumMod val="50000"/>
                    <a:lumOff val="50000"/>
                  </a:schemeClr>
                </a:solidFill>
              </a:rPr>
              <a:t>a.data_ptr</a:t>
            </a:r>
            <a:r>
              <a:rPr lang="en-US" altLang="zh-CN" dirty="0">
                <a:solidFill>
                  <a:schemeClr val="tx1">
                    <a:lumMod val="50000"/>
                    <a:lumOff val="50000"/>
                  </a:schemeClr>
                </a:solidFill>
              </a:rPr>
              <a:t>: ", </a:t>
            </a:r>
            <a:r>
              <a:rPr lang="en-US" altLang="zh-CN" dirty="0" err="1">
                <a:solidFill>
                  <a:schemeClr val="tx1">
                    <a:lumMod val="50000"/>
                    <a:lumOff val="50000"/>
                  </a:schemeClr>
                </a:solidFill>
              </a:rPr>
              <a:t>a_ptr</a:t>
            </a:r>
            <a:r>
              <a:rPr lang="en-US" altLang="zh-CN" dirty="0">
                <a:solidFill>
                  <a:schemeClr val="tx1">
                    <a:lumMod val="50000"/>
                    <a:lumOff val="50000"/>
                  </a:schemeClr>
                </a:solidFill>
              </a:rPr>
              <a:t> == </a:t>
            </a:r>
            <a:r>
              <a:rPr lang="en-US" altLang="zh-CN" dirty="0" err="1">
                <a:solidFill>
                  <a:schemeClr val="tx1">
                    <a:lumMod val="50000"/>
                    <a:lumOff val="50000"/>
                  </a:schemeClr>
                </a:solidFill>
              </a:rPr>
              <a:t>b_ptr</a:t>
            </a:r>
            <a:r>
              <a:rPr lang="en-US" altLang="zh-CN" dirty="0">
                <a:solidFill>
                  <a:schemeClr val="tx1">
                    <a:lumMod val="50000"/>
                    <a:lumOff val="50000"/>
                  </a:schemeClr>
                </a:solidFill>
              </a:rPr>
              <a:t>)</a:t>
            </a:r>
            <a:endParaRPr lang="zh-CN" altLang="en-US" dirty="0">
              <a:solidFill>
                <a:schemeClr val="tx1">
                  <a:lumMod val="50000"/>
                  <a:lumOff val="50000"/>
                </a:schemeClr>
              </a:solidFill>
            </a:endParaRPr>
          </a:p>
        </p:txBody>
      </p:sp>
      <p:sp>
        <p:nvSpPr>
          <p:cNvPr id="2" name="文本框 1"/>
          <p:cNvSpPr txBox="1"/>
          <p:nvPr/>
        </p:nvSpPr>
        <p:spPr>
          <a:xfrm>
            <a:off x="371475" y="4171950"/>
            <a:ext cx="11544300" cy="923330"/>
          </a:xfrm>
          <a:prstGeom prst="rect">
            <a:avLst/>
          </a:prstGeom>
          <a:noFill/>
        </p:spPr>
        <p:txBody>
          <a:bodyPr wrap="square" rtlCol="0">
            <a:spAutoFit/>
          </a:bodyPr>
          <a:lstStyle/>
          <a:p>
            <a:r>
              <a:rPr lang="zh-CN" altLang="en-US" dirty="0"/>
              <a:t>等差数列组的公差为</a:t>
            </a:r>
            <a:r>
              <a:rPr lang="en-US" altLang="zh-CN" dirty="0"/>
              <a:t>(2, 5, 5, 9)    a</a:t>
            </a:r>
            <a:r>
              <a:rPr lang="zh-CN" altLang="en-US" dirty="0"/>
              <a:t>的</a:t>
            </a:r>
            <a:r>
              <a:rPr lang="en-US" altLang="zh-CN" dirty="0"/>
              <a:t>stride</a:t>
            </a:r>
            <a:r>
              <a:rPr lang="zh-CN" altLang="en-US" dirty="0"/>
              <a:t>为</a:t>
            </a:r>
            <a:r>
              <a:rPr lang="en-US" altLang="zh-CN" dirty="0"/>
              <a:t>(60000, 2000, 50 , 1) </a:t>
            </a:r>
            <a:r>
              <a:rPr lang="zh-CN" altLang="en-US" dirty="0"/>
              <a:t>因此</a:t>
            </a:r>
            <a:r>
              <a:rPr lang="en-US" altLang="zh-CN" dirty="0"/>
              <a:t>b</a:t>
            </a:r>
            <a:r>
              <a:rPr lang="zh-CN" altLang="en-US" dirty="0"/>
              <a:t>的</a:t>
            </a:r>
            <a:endParaRPr lang="en-US" altLang="zh-CN" dirty="0"/>
          </a:p>
          <a:p>
            <a:r>
              <a:rPr lang="en-US" altLang="zh-CN" dirty="0"/>
              <a:t>stride</a:t>
            </a:r>
            <a:r>
              <a:rPr lang="zh-CN" altLang="en-US" dirty="0"/>
              <a:t>为</a:t>
            </a:r>
            <a:r>
              <a:rPr lang="en-US" altLang="zh-CN" dirty="0"/>
              <a:t>: (2, 5, 5, 9) .</a:t>
            </a:r>
            <a:r>
              <a:rPr lang="zh-CN" altLang="en-US" dirty="0"/>
              <a:t>* </a:t>
            </a:r>
            <a:r>
              <a:rPr lang="en-US" altLang="zh-CN" dirty="0"/>
              <a:t>(60000, 2000, 50, 1) = (</a:t>
            </a:r>
            <a:r>
              <a:rPr lang="en-US" altLang="zh-CN" dirty="0">
                <a:solidFill>
                  <a:srgbClr val="92D050"/>
                </a:solidFill>
              </a:rPr>
              <a:t>12000, 10000, 250, 9</a:t>
            </a:r>
            <a:r>
              <a:rPr lang="en-US" altLang="zh-CN" dirty="0"/>
              <a:t>)</a:t>
            </a:r>
          </a:p>
          <a:p>
            <a:r>
              <a:rPr lang="en-US" altLang="zh-CN" dirty="0"/>
              <a:t>offset</a:t>
            </a:r>
            <a:r>
              <a:rPr lang="zh-CN" altLang="en-US" dirty="0"/>
              <a:t>为</a:t>
            </a:r>
            <a:r>
              <a:rPr lang="en-US" altLang="zh-CN" dirty="0"/>
              <a:t>: </a:t>
            </a:r>
            <a:r>
              <a:rPr lang="en-US" altLang="zh-CN" dirty="0">
                <a:sym typeface="Wingdings" panose="05000000000000000000" pitchFamily="2" charset="2"/>
              </a:rPr>
              <a:t>(10, 1, 0, 23) · </a:t>
            </a:r>
            <a:r>
              <a:rPr lang="zh-CN" altLang="en-US" dirty="0">
                <a:sym typeface="Wingdings" panose="05000000000000000000" pitchFamily="2" charset="2"/>
              </a:rPr>
              <a:t>（</a:t>
            </a:r>
            <a:r>
              <a:rPr lang="en-US" altLang="zh-CN" dirty="0">
                <a:sym typeface="Wingdings" panose="05000000000000000000" pitchFamily="2" charset="2"/>
              </a:rPr>
              <a:t>60000</a:t>
            </a:r>
            <a:r>
              <a:rPr lang="zh-CN" altLang="en-US" dirty="0">
                <a:sym typeface="Wingdings" panose="05000000000000000000" pitchFamily="2" charset="2"/>
              </a:rPr>
              <a:t>， </a:t>
            </a:r>
            <a:r>
              <a:rPr lang="en-US" altLang="zh-CN" dirty="0">
                <a:sym typeface="Wingdings" panose="05000000000000000000" pitchFamily="2" charset="2"/>
              </a:rPr>
              <a:t>2000</a:t>
            </a:r>
            <a:r>
              <a:rPr lang="zh-CN" altLang="en-US" dirty="0">
                <a:sym typeface="Wingdings" panose="05000000000000000000" pitchFamily="2" charset="2"/>
              </a:rPr>
              <a:t>， </a:t>
            </a:r>
            <a:r>
              <a:rPr lang="en-US" altLang="zh-CN" dirty="0">
                <a:sym typeface="Wingdings" panose="05000000000000000000" pitchFamily="2" charset="2"/>
              </a:rPr>
              <a:t>50</a:t>
            </a:r>
            <a:r>
              <a:rPr lang="zh-CN" altLang="en-US" dirty="0">
                <a:sym typeface="Wingdings" panose="05000000000000000000" pitchFamily="2" charset="2"/>
              </a:rPr>
              <a:t>， </a:t>
            </a:r>
            <a:r>
              <a:rPr lang="en-US" altLang="zh-CN" dirty="0">
                <a:sym typeface="Wingdings" panose="05000000000000000000" pitchFamily="2" charset="2"/>
              </a:rPr>
              <a:t>1</a:t>
            </a:r>
            <a:r>
              <a:rPr lang="zh-CN" altLang="en-US" dirty="0">
                <a:sym typeface="Wingdings" panose="05000000000000000000" pitchFamily="2" charset="2"/>
              </a:rPr>
              <a:t>） </a:t>
            </a:r>
            <a:r>
              <a:rPr lang="en-US" altLang="zh-CN" dirty="0">
                <a:sym typeface="Wingdings" panose="05000000000000000000" pitchFamily="2" charset="2"/>
              </a:rPr>
              <a:t>= 10 </a:t>
            </a:r>
            <a:r>
              <a:rPr lang="zh-CN" altLang="en-US" dirty="0">
                <a:sym typeface="Wingdings" panose="05000000000000000000" pitchFamily="2" charset="2"/>
              </a:rPr>
              <a:t>* </a:t>
            </a:r>
            <a:r>
              <a:rPr lang="en-US" altLang="zh-CN" dirty="0">
                <a:sym typeface="Wingdings" panose="05000000000000000000" pitchFamily="2" charset="2"/>
              </a:rPr>
              <a:t>60000 + 1 </a:t>
            </a:r>
            <a:r>
              <a:rPr lang="zh-CN" altLang="en-US" dirty="0">
                <a:sym typeface="Wingdings" panose="05000000000000000000" pitchFamily="2" charset="2"/>
              </a:rPr>
              <a:t>* </a:t>
            </a:r>
            <a:r>
              <a:rPr lang="en-US" altLang="zh-CN" dirty="0">
                <a:sym typeface="Wingdings" panose="05000000000000000000" pitchFamily="2" charset="2"/>
              </a:rPr>
              <a:t>2000 + 0 </a:t>
            </a:r>
            <a:r>
              <a:rPr lang="zh-CN" altLang="en-US" dirty="0">
                <a:sym typeface="Wingdings" panose="05000000000000000000" pitchFamily="2" charset="2"/>
              </a:rPr>
              <a:t>* </a:t>
            </a:r>
            <a:r>
              <a:rPr lang="en-US" altLang="zh-CN" dirty="0">
                <a:sym typeface="Wingdings" panose="05000000000000000000" pitchFamily="2" charset="2"/>
              </a:rPr>
              <a:t>50 + 23 </a:t>
            </a:r>
            <a:r>
              <a:rPr lang="zh-CN" altLang="en-US" dirty="0">
                <a:sym typeface="Wingdings" panose="05000000000000000000" pitchFamily="2" charset="2"/>
              </a:rPr>
              <a:t>* </a:t>
            </a:r>
            <a:r>
              <a:rPr lang="en-US" altLang="zh-CN" dirty="0">
                <a:sym typeface="Wingdings" panose="05000000000000000000" pitchFamily="2" charset="2"/>
              </a:rPr>
              <a:t>1 = </a:t>
            </a:r>
            <a:r>
              <a:rPr lang="en-US" altLang="zh-CN" dirty="0">
                <a:solidFill>
                  <a:srgbClr val="92D050"/>
                </a:solidFill>
                <a:sym typeface="Wingdings" panose="05000000000000000000" pitchFamily="2" charset="2"/>
              </a:rPr>
              <a:t>602023</a:t>
            </a:r>
            <a:endParaRPr lang="zh-CN" altLang="en-US" dirty="0">
              <a:solidFill>
                <a:srgbClr val="92D050"/>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35" y="170180"/>
            <a:ext cx="560070" cy="420370"/>
            <a:chOff x="-1" y="268"/>
            <a:chExt cx="882" cy="662"/>
          </a:xfrm>
        </p:grpSpPr>
        <p:sp>
          <p:nvSpPr>
            <p:cNvPr id="2" name="任意多边形 1"/>
            <p:cNvSpPr/>
            <p:nvPr/>
          </p:nvSpPr>
          <p:spPr>
            <a:xfrm>
              <a:off x="-1" y="294"/>
              <a:ext cx="882" cy="63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882" h="636">
                  <a:moveTo>
                    <a:pt x="0" y="0"/>
                  </a:moveTo>
                  <a:lnTo>
                    <a:pt x="882" y="0"/>
                  </a:lnTo>
                  <a:lnTo>
                    <a:pt x="723" y="636"/>
                  </a:lnTo>
                  <a:lnTo>
                    <a:pt x="0" y="636"/>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平行四边形 3"/>
            <p:cNvSpPr/>
            <p:nvPr/>
          </p:nvSpPr>
          <p:spPr>
            <a:xfrm>
              <a:off x="240" y="268"/>
              <a:ext cx="425" cy="662"/>
            </a:xfrm>
            <a:prstGeom prst="parallelogram">
              <a:avLst>
                <a:gd name="adj" fmla="val 40235"/>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59435" y="159385"/>
            <a:ext cx="3089910" cy="429895"/>
          </a:xfrm>
          <a:prstGeom prst="rect">
            <a:avLst/>
          </a:prstGeom>
          <a:noFill/>
        </p:spPr>
        <p:txBody>
          <a:bodyPr wrap="square" rtlCol="0">
            <a:spAutoFit/>
          </a:bodyPr>
          <a:lstStyle/>
          <a:p>
            <a:pPr algn="dist">
              <a:lnSpc>
                <a:spcPct val="110000"/>
              </a:lnSpc>
            </a:pPr>
            <a:r>
              <a:rPr lang="zh-CN" altLang="en-US"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软切片续章至</a:t>
            </a:r>
            <a:r>
              <a:rPr lang="en-US" altLang="zh-CN"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a:t>
            </a:r>
            <a:r>
              <a:rPr lang="zh-CN" altLang="en-US"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倒排索引</a:t>
            </a:r>
          </a:p>
        </p:txBody>
      </p:sp>
      <p:sp>
        <p:nvSpPr>
          <p:cNvPr id="16" name="文本框 15"/>
          <p:cNvSpPr txBox="1"/>
          <p:nvPr/>
        </p:nvSpPr>
        <p:spPr>
          <a:xfrm>
            <a:off x="152400" y="699770"/>
            <a:ext cx="12039600" cy="1753235"/>
          </a:xfrm>
          <a:prstGeom prst="rect">
            <a:avLst/>
          </a:prstGeom>
          <a:noFill/>
        </p:spPr>
        <p:txBody>
          <a:bodyPr wrap="square" rtlCol="0">
            <a:spAutoFit/>
          </a:bodyPr>
          <a:lstStyle/>
          <a:p>
            <a:r>
              <a:rPr lang="zh-CN" altLang="en-US" dirty="0">
                <a:sym typeface="+mn-ea"/>
              </a:rPr>
              <a:t>在软切片原理的证明过程中，并没有要求</a:t>
            </a:r>
            <a:r>
              <a:rPr lang="zh-CN" altLang="en-US" dirty="0">
                <a:solidFill>
                  <a:schemeClr val="tx1">
                    <a:lumMod val="95000"/>
                    <a:lumOff val="5000"/>
                  </a:schemeClr>
                </a:solidFill>
                <a:sym typeface="+mn-ea"/>
              </a:rPr>
              <a:t>等差数列 </a:t>
            </a:r>
            <a:r>
              <a:rPr lang="en-US" altLang="zh-CN" dirty="0">
                <a:solidFill>
                  <a:schemeClr val="tx1">
                    <a:lumMod val="95000"/>
                    <a:lumOff val="5000"/>
                  </a:schemeClr>
                </a:solidFill>
                <a:sym typeface="+mn-ea"/>
              </a:rPr>
              <a:t>L</a:t>
            </a:r>
            <a:r>
              <a:rPr lang="en-US" altLang="zh-CN" baseline="-25000" dirty="0">
                <a:solidFill>
                  <a:schemeClr val="tx1">
                    <a:lumMod val="95000"/>
                    <a:lumOff val="5000"/>
                  </a:schemeClr>
                </a:solidFill>
                <a:sym typeface="+mn-ea"/>
              </a:rPr>
              <a:t>1</a:t>
            </a:r>
            <a:r>
              <a:rPr lang="en-US" altLang="zh-CN" dirty="0">
                <a:solidFill>
                  <a:schemeClr val="tx1">
                    <a:lumMod val="95000"/>
                    <a:lumOff val="5000"/>
                  </a:schemeClr>
                </a:solidFill>
                <a:sym typeface="+mn-ea"/>
              </a:rPr>
              <a:t>,L</a:t>
            </a:r>
            <a:r>
              <a:rPr lang="en-US" altLang="zh-CN" baseline="-25000" dirty="0">
                <a:solidFill>
                  <a:schemeClr val="tx1">
                    <a:lumMod val="95000"/>
                    <a:lumOff val="5000"/>
                  </a:schemeClr>
                </a:solidFill>
                <a:sym typeface="+mn-ea"/>
              </a:rPr>
              <a:t>2</a:t>
            </a:r>
            <a:r>
              <a:rPr lang="en-US" altLang="zh-CN" dirty="0">
                <a:solidFill>
                  <a:schemeClr val="tx1">
                    <a:lumMod val="95000"/>
                    <a:lumOff val="5000"/>
                  </a:schemeClr>
                </a:solidFill>
                <a:sym typeface="+mn-ea"/>
              </a:rPr>
              <a:t>,…,L</a:t>
            </a:r>
            <a:r>
              <a:rPr lang="en-US" altLang="zh-CN" baseline="-25000" dirty="0">
                <a:solidFill>
                  <a:schemeClr val="tx1">
                    <a:lumMod val="95000"/>
                    <a:lumOff val="5000"/>
                  </a:schemeClr>
                </a:solidFill>
                <a:sym typeface="+mn-ea"/>
              </a:rPr>
              <a:t>n</a:t>
            </a:r>
            <a:r>
              <a:rPr lang="zh-CN" altLang="en-US" dirty="0">
                <a:solidFill>
                  <a:schemeClr val="tx1">
                    <a:lumMod val="95000"/>
                    <a:lumOff val="5000"/>
                  </a:schemeClr>
                </a:solidFill>
                <a:sym typeface="+mn-ea"/>
              </a:rPr>
              <a:t>为的公差</a:t>
            </a:r>
            <a:r>
              <a:rPr lang="en-US" altLang="zh-CN" dirty="0">
                <a:solidFill>
                  <a:schemeClr val="tx1">
                    <a:lumMod val="95000"/>
                    <a:lumOff val="5000"/>
                  </a:schemeClr>
                </a:solidFill>
                <a:sym typeface="+mn-ea"/>
              </a:rPr>
              <a:t>d</a:t>
            </a:r>
            <a:r>
              <a:rPr lang="en-US" altLang="zh-CN" baseline="-25000" dirty="0">
                <a:solidFill>
                  <a:schemeClr val="tx1">
                    <a:lumMod val="95000"/>
                    <a:lumOff val="5000"/>
                  </a:schemeClr>
                </a:solidFill>
                <a:sym typeface="+mn-ea"/>
              </a:rPr>
              <a:t>1</a:t>
            </a:r>
            <a:r>
              <a:rPr lang="en-US" altLang="zh-CN" dirty="0">
                <a:solidFill>
                  <a:schemeClr val="tx1">
                    <a:lumMod val="95000"/>
                    <a:lumOff val="5000"/>
                  </a:schemeClr>
                </a:solidFill>
                <a:sym typeface="+mn-ea"/>
              </a:rPr>
              <a:t>,d</a:t>
            </a:r>
            <a:r>
              <a:rPr lang="en-US" altLang="zh-CN" baseline="-25000" dirty="0">
                <a:solidFill>
                  <a:schemeClr val="tx1">
                    <a:lumMod val="95000"/>
                    <a:lumOff val="5000"/>
                  </a:schemeClr>
                </a:solidFill>
                <a:sym typeface="+mn-ea"/>
              </a:rPr>
              <a:t>2</a:t>
            </a:r>
            <a:r>
              <a:rPr lang="en-US" altLang="zh-CN" dirty="0">
                <a:solidFill>
                  <a:schemeClr val="tx1">
                    <a:lumMod val="95000"/>
                    <a:lumOff val="5000"/>
                  </a:schemeClr>
                </a:solidFill>
                <a:sym typeface="+mn-ea"/>
              </a:rPr>
              <a:t>,…,</a:t>
            </a:r>
            <a:r>
              <a:rPr lang="en-US" altLang="zh-CN" dirty="0" err="1">
                <a:solidFill>
                  <a:schemeClr val="tx1">
                    <a:lumMod val="95000"/>
                    <a:lumOff val="5000"/>
                  </a:schemeClr>
                </a:solidFill>
                <a:sym typeface="+mn-ea"/>
              </a:rPr>
              <a:t>d</a:t>
            </a:r>
            <a:r>
              <a:rPr lang="en-US" altLang="zh-CN" baseline="-25000" dirty="0" err="1">
                <a:solidFill>
                  <a:schemeClr val="tx1">
                    <a:lumMod val="95000"/>
                    <a:lumOff val="5000"/>
                  </a:schemeClr>
                </a:solidFill>
                <a:sym typeface="+mn-ea"/>
              </a:rPr>
              <a:t>n</a:t>
            </a:r>
            <a:r>
              <a:rPr lang="zh-CN" altLang="en-US" dirty="0" err="1">
                <a:solidFill>
                  <a:schemeClr val="tx1">
                    <a:lumMod val="95000"/>
                    <a:lumOff val="5000"/>
                  </a:schemeClr>
                </a:solidFill>
                <a:sym typeface="+mn-ea"/>
              </a:rPr>
              <a:t>为正；负的</a:t>
            </a:r>
            <a:r>
              <a:rPr lang="en-US" altLang="zh-CN" dirty="0" err="1">
                <a:solidFill>
                  <a:schemeClr val="tx1">
                    <a:lumMod val="95000"/>
                    <a:lumOff val="5000"/>
                  </a:schemeClr>
                </a:solidFill>
                <a:sym typeface="+mn-ea"/>
              </a:rPr>
              <a:t>stride</a:t>
            </a:r>
            <a:r>
              <a:rPr lang="zh-CN" altLang="en-US" dirty="0" err="1">
                <a:solidFill>
                  <a:schemeClr val="tx1">
                    <a:lumMod val="95000"/>
                    <a:lumOff val="5000"/>
                  </a:schemeClr>
                </a:solidFill>
                <a:sym typeface="+mn-ea"/>
              </a:rPr>
              <a:t>便意味着倒排索引，这便是负的</a:t>
            </a:r>
            <a:r>
              <a:rPr lang="en-US" altLang="zh-CN" dirty="0" err="1">
                <a:solidFill>
                  <a:schemeClr val="tx1">
                    <a:lumMod val="95000"/>
                    <a:lumOff val="5000"/>
                  </a:schemeClr>
                </a:solidFill>
                <a:sym typeface="+mn-ea"/>
              </a:rPr>
              <a:t>stride</a:t>
            </a:r>
            <a:r>
              <a:rPr lang="zh-CN" altLang="en-US" dirty="0" err="1">
                <a:solidFill>
                  <a:schemeClr val="tx1">
                    <a:lumMod val="95000"/>
                    <a:lumOff val="5000"/>
                  </a:schemeClr>
                </a:solidFill>
                <a:sym typeface="+mn-ea"/>
              </a:rPr>
              <a:t>。</a:t>
            </a:r>
          </a:p>
          <a:p>
            <a:r>
              <a:rPr lang="zh-CN" altLang="en-US" dirty="0" err="1">
                <a:solidFill>
                  <a:schemeClr val="tx1">
                    <a:lumMod val="95000"/>
                    <a:lumOff val="5000"/>
                  </a:schemeClr>
                </a:solidFill>
                <a:sym typeface="+mn-ea"/>
              </a:rPr>
              <a:t>举个例子：</a:t>
            </a:r>
          </a:p>
          <a:p>
            <a:r>
              <a:rPr lang="zh-CN" altLang="en-US" dirty="0" err="1">
                <a:solidFill>
                  <a:schemeClr val="tx1">
                    <a:lumMod val="95000"/>
                    <a:lumOff val="5000"/>
                  </a:schemeClr>
                </a:solidFill>
                <a:sym typeface="+mn-ea"/>
              </a:rPr>
              <a:t>张量</a:t>
            </a:r>
            <a:r>
              <a:rPr lang="en-US" altLang="zh-CN" dirty="0" err="1">
                <a:solidFill>
                  <a:schemeClr val="tx1">
                    <a:lumMod val="95000"/>
                    <a:lumOff val="5000"/>
                  </a:schemeClr>
                </a:solidFill>
                <a:sym typeface="+mn-ea"/>
              </a:rPr>
              <a:t>a</a:t>
            </a:r>
            <a:r>
              <a:rPr lang="zh-CN" altLang="en-US" dirty="0" err="1">
                <a:solidFill>
                  <a:schemeClr val="tx1">
                    <a:lumMod val="95000"/>
                    <a:lumOff val="5000"/>
                  </a:schemeClr>
                </a:solidFill>
                <a:sym typeface="+mn-ea"/>
              </a:rPr>
              <a:t>的</a:t>
            </a:r>
            <a:r>
              <a:rPr lang="en-US" altLang="zh-CN" dirty="0" err="1">
                <a:solidFill>
                  <a:schemeClr val="tx1">
                    <a:lumMod val="95000"/>
                    <a:lumOff val="5000"/>
                  </a:schemeClr>
                </a:solidFill>
                <a:sym typeface="+mn-ea"/>
              </a:rPr>
              <a:t>shape</a:t>
            </a:r>
            <a:r>
              <a:rPr lang="zh-CN" altLang="en-US" dirty="0" err="1">
                <a:solidFill>
                  <a:schemeClr val="tx1">
                    <a:lumMod val="95000"/>
                    <a:lumOff val="5000"/>
                  </a:schemeClr>
                </a:solidFill>
                <a:sym typeface="+mn-ea"/>
              </a:rPr>
              <a:t>为</a:t>
            </a:r>
            <a:r>
              <a:rPr lang="en-US" altLang="zh-CN" dirty="0" err="1">
                <a:solidFill>
                  <a:schemeClr val="tx1">
                    <a:lumMod val="95000"/>
                    <a:lumOff val="5000"/>
                  </a:schemeClr>
                </a:solidFill>
                <a:sym typeface="+mn-ea"/>
              </a:rPr>
              <a:t>(11,12,13,14); b = a(10:0:-1, :, :, :)</a:t>
            </a:r>
          </a:p>
          <a:p>
            <a:endParaRPr lang="en-US" altLang="zh-CN" dirty="0" err="1">
              <a:solidFill>
                <a:schemeClr val="tx1">
                  <a:lumMod val="95000"/>
                  <a:lumOff val="5000"/>
                </a:schemeClr>
              </a:solidFill>
              <a:sym typeface="+mn-ea"/>
            </a:endParaRPr>
          </a:p>
          <a:p>
            <a:endParaRPr lang="en-US" altLang="zh-CN" dirty="0" err="1">
              <a:solidFill>
                <a:schemeClr val="tx1">
                  <a:lumMod val="95000"/>
                  <a:lumOff val="5000"/>
                </a:schemeClr>
              </a:solidFill>
              <a:sym typeface="+mn-ea"/>
            </a:endParaRPr>
          </a:p>
        </p:txBody>
      </p:sp>
      <p:pic>
        <p:nvPicPr>
          <p:cNvPr id="3" name="图片 2" descr="截屏2021-06-21 上午10.45.32"/>
          <p:cNvPicPr>
            <a:picLocks noChangeAspect="1"/>
          </p:cNvPicPr>
          <p:nvPr/>
        </p:nvPicPr>
        <p:blipFill>
          <a:blip r:embed="rId3"/>
          <a:stretch>
            <a:fillRect/>
          </a:stretch>
        </p:blipFill>
        <p:spPr>
          <a:xfrm>
            <a:off x="152400" y="2061210"/>
            <a:ext cx="5203825" cy="4707255"/>
          </a:xfrm>
          <a:prstGeom prst="rect">
            <a:avLst/>
          </a:prstGeom>
        </p:spPr>
      </p:pic>
      <p:pic>
        <p:nvPicPr>
          <p:cNvPr id="7" name="图片 6" descr="截屏2021-06-21 上午10.47.34"/>
          <p:cNvPicPr>
            <a:picLocks noChangeAspect="1"/>
          </p:cNvPicPr>
          <p:nvPr/>
        </p:nvPicPr>
        <p:blipFill>
          <a:blip r:embed="rId4"/>
          <a:srcRect t="5292" r="40145"/>
          <a:stretch>
            <a:fillRect/>
          </a:stretch>
        </p:blipFill>
        <p:spPr>
          <a:xfrm>
            <a:off x="5661660" y="2563495"/>
            <a:ext cx="6020435" cy="3397885"/>
          </a:xfrm>
          <a:prstGeom prst="rect">
            <a:avLst/>
          </a:prstGeom>
        </p:spPr>
      </p:pic>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9382" y="157942"/>
            <a:ext cx="3599411" cy="369332"/>
          </a:xfrm>
          <a:prstGeom prst="rect">
            <a:avLst/>
          </a:prstGeom>
          <a:noFill/>
        </p:spPr>
        <p:txBody>
          <a:bodyPr wrap="square" rtlCol="0">
            <a:spAutoFit/>
          </a:bodyPr>
          <a:lstStyle/>
          <a:p>
            <a:r>
              <a:rPr lang="zh-CN" altLang="en-US" dirty="0"/>
              <a:t>悬疑篇之  复合</a:t>
            </a:r>
            <a:r>
              <a:rPr lang="en-US" altLang="zh-CN" dirty="0"/>
              <a:t>(composed)</a:t>
            </a:r>
            <a:endParaRPr lang="zh-CN" altLang="en-US" dirty="0"/>
          </a:p>
        </p:txBody>
      </p:sp>
      <p:sp>
        <p:nvSpPr>
          <p:cNvPr id="8" name="矩形 7"/>
          <p:cNvSpPr/>
          <p:nvPr/>
        </p:nvSpPr>
        <p:spPr>
          <a:xfrm>
            <a:off x="3848793" y="799808"/>
            <a:ext cx="4745355" cy="5909310"/>
          </a:xfrm>
          <a:prstGeom prst="rect">
            <a:avLst/>
          </a:prstGeom>
        </p:spPr>
        <p:txBody>
          <a:bodyPr wrap="square">
            <a:spAutoFit/>
          </a:bodyPr>
          <a:lstStyle/>
          <a:p>
            <a:r>
              <a:rPr lang="en-US" altLang="zh-CN" sz="1400" dirty="0"/>
              <a:t>a shape: [20, 30, 40, 1]</a:t>
            </a:r>
          </a:p>
          <a:p>
            <a:r>
              <a:rPr lang="en-US" altLang="zh-CN" sz="1400" dirty="0"/>
              <a:t>a stride: (1200, 40, 1, 1)</a:t>
            </a:r>
          </a:p>
          <a:p>
            <a:r>
              <a:rPr lang="en-US" altLang="zh-CN" sz="1400" dirty="0"/>
              <a:t>a offset: 0</a:t>
            </a:r>
          </a:p>
          <a:p>
            <a:r>
              <a:rPr lang="en-US" altLang="zh-CN" sz="1400" dirty="0"/>
              <a:t>************* expand ******************</a:t>
            </a:r>
          </a:p>
          <a:p>
            <a:r>
              <a:rPr lang="en-US" altLang="zh-CN" sz="1400" dirty="0"/>
              <a:t>b shape: [20, 30, 40, 50]</a:t>
            </a:r>
          </a:p>
          <a:p>
            <a:r>
              <a:rPr lang="en-US" altLang="zh-CN" sz="1400" dirty="0"/>
              <a:t>b stride: (1200, 40, 1, 0)</a:t>
            </a:r>
          </a:p>
          <a:p>
            <a:r>
              <a:rPr lang="en-US" altLang="zh-CN" sz="1400" dirty="0"/>
              <a:t>b offset: 0</a:t>
            </a:r>
          </a:p>
          <a:p>
            <a:r>
              <a:rPr lang="en-US" altLang="zh-CN" sz="1400" dirty="0" err="1"/>
              <a:t>b.data_ptr</a:t>
            </a:r>
            <a:r>
              <a:rPr lang="en-US" altLang="zh-CN" sz="1400" dirty="0"/>
              <a:t> == </a:t>
            </a:r>
            <a:r>
              <a:rPr lang="en-US" altLang="zh-CN" sz="1400" dirty="0" err="1"/>
              <a:t>a.data_ptr</a:t>
            </a:r>
            <a:r>
              <a:rPr lang="en-US" altLang="zh-CN" sz="1400" dirty="0"/>
              <a:t>:  True</a:t>
            </a:r>
          </a:p>
          <a:p>
            <a:endParaRPr lang="en-US" altLang="zh-CN" sz="1400" dirty="0"/>
          </a:p>
          <a:p>
            <a:endParaRPr lang="en-US" altLang="zh-CN" sz="1400" dirty="0"/>
          </a:p>
          <a:p>
            <a:r>
              <a:rPr lang="en-US" altLang="zh-CN" sz="1400" dirty="0"/>
              <a:t>************* permute ******************</a:t>
            </a:r>
          </a:p>
          <a:p>
            <a:r>
              <a:rPr lang="en-US" altLang="zh-CN" sz="1400" dirty="0"/>
              <a:t>c shape: [50, 40, 30, 20]</a:t>
            </a:r>
          </a:p>
          <a:p>
            <a:r>
              <a:rPr lang="en-US" altLang="zh-CN" sz="1400" dirty="0"/>
              <a:t>c stride: (0, 1, 40, 1200)</a:t>
            </a:r>
          </a:p>
          <a:p>
            <a:r>
              <a:rPr lang="en-US" altLang="zh-CN" sz="1400" dirty="0"/>
              <a:t>c offset: 0</a:t>
            </a:r>
          </a:p>
          <a:p>
            <a:r>
              <a:rPr lang="en-US" altLang="zh-CN" sz="1400" dirty="0" err="1"/>
              <a:t>c.data_ptr</a:t>
            </a:r>
            <a:r>
              <a:rPr lang="en-US" altLang="zh-CN" sz="1400" dirty="0"/>
              <a:t> == </a:t>
            </a:r>
            <a:r>
              <a:rPr lang="en-US" altLang="zh-CN" sz="1400" dirty="0" err="1"/>
              <a:t>a.data_ptr</a:t>
            </a:r>
            <a:r>
              <a:rPr lang="en-US" altLang="zh-CN" sz="1400" dirty="0"/>
              <a:t>:  True</a:t>
            </a:r>
          </a:p>
          <a:p>
            <a:endParaRPr lang="en-US" altLang="zh-CN" sz="1400" dirty="0"/>
          </a:p>
          <a:p>
            <a:r>
              <a:rPr lang="en-US" altLang="zh-CN" sz="1400" dirty="0"/>
              <a:t>************* </a:t>
            </a:r>
            <a:r>
              <a:rPr lang="en-US" altLang="zh-CN" sz="1400" dirty="0" err="1"/>
              <a:t>strideslice</a:t>
            </a:r>
            <a:r>
              <a:rPr lang="en-US" altLang="zh-CN" sz="1400" dirty="0"/>
              <a:t> ******************</a:t>
            </a:r>
          </a:p>
          <a:p>
            <a:r>
              <a:rPr lang="en-US" altLang="zh-CN" sz="1400" dirty="0"/>
              <a:t>d shape: [6, 6, 5, 2]</a:t>
            </a:r>
          </a:p>
          <a:p>
            <a:r>
              <a:rPr lang="en-US" altLang="zh-CN" sz="1400" dirty="0"/>
              <a:t>d stride: (0, 7, 120, 10800)</a:t>
            </a:r>
          </a:p>
          <a:p>
            <a:r>
              <a:rPr lang="en-US" altLang="zh-CN" sz="1400" dirty="0"/>
              <a:t>d offset: 7362</a:t>
            </a:r>
          </a:p>
          <a:p>
            <a:r>
              <a:rPr lang="en-US" altLang="zh-CN" sz="1400" dirty="0" err="1"/>
              <a:t>d.data_ptr</a:t>
            </a:r>
            <a:r>
              <a:rPr lang="en-US" altLang="zh-CN" sz="1400" dirty="0"/>
              <a:t> == </a:t>
            </a:r>
            <a:r>
              <a:rPr lang="en-US" altLang="zh-CN" sz="1400" dirty="0" err="1"/>
              <a:t>a.data_ptr</a:t>
            </a:r>
            <a:r>
              <a:rPr lang="en-US" altLang="zh-CN" sz="1400" dirty="0"/>
              <a:t>:  True</a:t>
            </a:r>
          </a:p>
          <a:p>
            <a:endParaRPr lang="en-US" altLang="zh-CN" sz="1400" dirty="0"/>
          </a:p>
          <a:p>
            <a:r>
              <a:rPr lang="en-US" altLang="zh-CN" sz="1400" dirty="0"/>
              <a:t>************* final permute ******************</a:t>
            </a:r>
          </a:p>
          <a:p>
            <a:r>
              <a:rPr lang="en-US" altLang="zh-CN" sz="1400" dirty="0"/>
              <a:t>e shape: [2, 5, 6, 6]</a:t>
            </a:r>
          </a:p>
          <a:p>
            <a:r>
              <a:rPr lang="en-US" altLang="zh-CN" sz="1400" dirty="0"/>
              <a:t>e stride: (10800, 120, 7, 0)</a:t>
            </a:r>
          </a:p>
          <a:p>
            <a:r>
              <a:rPr lang="en-US" altLang="zh-CN" sz="1400" dirty="0"/>
              <a:t>e offset: 7362</a:t>
            </a:r>
          </a:p>
          <a:p>
            <a:r>
              <a:rPr lang="en-US" altLang="zh-CN" sz="1400" dirty="0" err="1"/>
              <a:t>e.data_ptr</a:t>
            </a:r>
            <a:r>
              <a:rPr lang="en-US" altLang="zh-CN" sz="1400" dirty="0"/>
              <a:t> == </a:t>
            </a:r>
            <a:r>
              <a:rPr lang="en-US" altLang="zh-CN" sz="1400" dirty="0" err="1"/>
              <a:t>a.data_ptr</a:t>
            </a:r>
            <a:r>
              <a:rPr lang="en-US" altLang="zh-CN" sz="1400" dirty="0"/>
              <a:t>:  True</a:t>
            </a:r>
          </a:p>
        </p:txBody>
      </p:sp>
      <p:sp>
        <p:nvSpPr>
          <p:cNvPr id="6" name="矩形 5"/>
          <p:cNvSpPr/>
          <p:nvPr/>
        </p:nvSpPr>
        <p:spPr>
          <a:xfrm>
            <a:off x="249382" y="566809"/>
            <a:ext cx="6096000" cy="3785652"/>
          </a:xfrm>
          <a:prstGeom prst="rect">
            <a:avLst/>
          </a:prstGeom>
        </p:spPr>
        <p:txBody>
          <a:bodyPr>
            <a:spAutoFit/>
          </a:bodyPr>
          <a:lstStyle/>
          <a:p>
            <a:r>
              <a:rPr lang="zh-CN" altLang="en-US" sz="1200" dirty="0"/>
              <a:t>import torch</a:t>
            </a:r>
          </a:p>
          <a:p>
            <a:r>
              <a:rPr lang="zh-CN" altLang="en-US" sz="1200" dirty="0"/>
              <a:t>a = torch.randn(20, 30, 40, 1)</a:t>
            </a:r>
          </a:p>
          <a:p>
            <a:r>
              <a:rPr lang="zh-CN" altLang="en-US" sz="1200" dirty="0"/>
              <a:t>print("a shape:", list(a.shape))</a:t>
            </a:r>
          </a:p>
          <a:p>
            <a:r>
              <a:rPr lang="zh-CN" altLang="en-US" sz="1200" dirty="0"/>
              <a:t>print("a stride:", a.stride())</a:t>
            </a:r>
          </a:p>
          <a:p>
            <a:r>
              <a:rPr lang="zh-CN" altLang="en-US" sz="1200" dirty="0"/>
              <a:t>print("a offset:", a.storage_offset())</a:t>
            </a:r>
          </a:p>
          <a:p>
            <a:r>
              <a:rPr lang="zh-CN" altLang="en-US" sz="1200" dirty="0"/>
              <a:t>print("************* expand ******************")</a:t>
            </a:r>
          </a:p>
          <a:p>
            <a:r>
              <a:rPr lang="zh-CN" altLang="en-US" sz="1200" dirty="0"/>
              <a:t>b = a.expand((20, 30, 40, 50))</a:t>
            </a:r>
          </a:p>
          <a:p>
            <a:r>
              <a:rPr lang="zh-CN" altLang="en-US" sz="1200" dirty="0"/>
              <a:t>print("b shape:", list(b.shape))</a:t>
            </a:r>
          </a:p>
          <a:p>
            <a:r>
              <a:rPr lang="zh-CN" altLang="en-US" sz="1200" dirty="0"/>
              <a:t>print("b stride:", b.stride())</a:t>
            </a:r>
          </a:p>
          <a:p>
            <a:r>
              <a:rPr lang="zh-CN" altLang="en-US" sz="1200" dirty="0"/>
              <a:t>print("b offset:",b.storage_offset())</a:t>
            </a:r>
          </a:p>
          <a:p>
            <a:r>
              <a:rPr lang="zh-CN" altLang="en-US" sz="1200" dirty="0"/>
              <a:t>a_ptr = a.storage().data_ptr()</a:t>
            </a:r>
          </a:p>
          <a:p>
            <a:r>
              <a:rPr lang="zh-CN" altLang="en-US" sz="1200" dirty="0"/>
              <a:t>b_ptr = b.storage().data_ptr()</a:t>
            </a:r>
          </a:p>
          <a:p>
            <a:r>
              <a:rPr lang="zh-CN" altLang="en-US" sz="1200" dirty="0"/>
              <a:t>print("b.data_ptr == a.data_ptr: ", a_ptr == b_ptr)</a:t>
            </a:r>
          </a:p>
          <a:p>
            <a:r>
              <a:rPr lang="zh-CN" altLang="en-US" sz="1200" dirty="0"/>
              <a:t>print("************* permute ******************")</a:t>
            </a:r>
          </a:p>
          <a:p>
            <a:r>
              <a:rPr lang="zh-CN" altLang="en-US" sz="1200" dirty="0"/>
              <a:t>c = b.permute((3, 2, 1, 0))</a:t>
            </a:r>
          </a:p>
          <a:p>
            <a:r>
              <a:rPr lang="zh-CN" altLang="en-US" sz="1200" dirty="0"/>
              <a:t>print("c shape:", list(c.shape))</a:t>
            </a:r>
          </a:p>
          <a:p>
            <a:r>
              <a:rPr lang="zh-CN" altLang="en-US" sz="1200" dirty="0"/>
              <a:t>print("c stride:", c.stride())</a:t>
            </a:r>
          </a:p>
          <a:p>
            <a:r>
              <a:rPr lang="zh-CN" altLang="en-US" sz="1200" dirty="0"/>
              <a:t>print("c offset:",c.storage_offset())</a:t>
            </a:r>
          </a:p>
          <a:p>
            <a:r>
              <a:rPr lang="zh-CN" altLang="en-US" sz="1200" dirty="0"/>
              <a:t>c_ptr = c.storage().data_ptr()</a:t>
            </a:r>
          </a:p>
          <a:p>
            <a:r>
              <a:rPr lang="zh-CN" altLang="en-US" sz="1200" dirty="0"/>
              <a:t>print("c.data_ptr == a.data_ptr: ", c_ptr == b_ptr)</a:t>
            </a:r>
          </a:p>
        </p:txBody>
      </p:sp>
      <p:sp>
        <p:nvSpPr>
          <p:cNvPr id="7" name="矩形 6"/>
          <p:cNvSpPr/>
          <p:nvPr/>
        </p:nvSpPr>
        <p:spPr>
          <a:xfrm>
            <a:off x="249382" y="4180344"/>
            <a:ext cx="6096000" cy="2677656"/>
          </a:xfrm>
          <a:prstGeom prst="rect">
            <a:avLst/>
          </a:prstGeom>
        </p:spPr>
        <p:txBody>
          <a:bodyPr>
            <a:spAutoFit/>
          </a:bodyPr>
          <a:lstStyle/>
          <a:p>
            <a:r>
              <a:rPr lang="en-US" altLang="zh-CN" sz="1200" dirty="0"/>
              <a:t>print("************* </a:t>
            </a:r>
            <a:r>
              <a:rPr lang="en-US" altLang="zh-CN" sz="1200" dirty="0" err="1"/>
              <a:t>strideslice</a:t>
            </a:r>
            <a:r>
              <a:rPr lang="en-US" altLang="zh-CN" sz="1200" dirty="0"/>
              <a:t> ******************")</a:t>
            </a:r>
          </a:p>
          <a:p>
            <a:r>
              <a:rPr lang="en-US" altLang="zh-CN" sz="1200" dirty="0"/>
              <a:t>d = c[1:29:5, 2:38:7, 4:18:3, 6:38:9]</a:t>
            </a:r>
          </a:p>
          <a:p>
            <a:r>
              <a:rPr lang="en-US" altLang="zh-CN" sz="1200" dirty="0"/>
              <a:t>print("d shape:", list(</a:t>
            </a:r>
            <a:r>
              <a:rPr lang="en-US" altLang="zh-CN" sz="1200" dirty="0" err="1"/>
              <a:t>d.shape</a:t>
            </a:r>
            <a:r>
              <a:rPr lang="en-US" altLang="zh-CN" sz="1200" dirty="0"/>
              <a:t>))</a:t>
            </a:r>
          </a:p>
          <a:p>
            <a:r>
              <a:rPr lang="en-US" altLang="zh-CN" sz="1200" dirty="0"/>
              <a:t>print("d stride:", </a:t>
            </a:r>
            <a:r>
              <a:rPr lang="en-US" altLang="zh-CN" sz="1200" dirty="0" err="1"/>
              <a:t>d.stride</a:t>
            </a:r>
            <a:r>
              <a:rPr lang="en-US" altLang="zh-CN" sz="1200" dirty="0"/>
              <a:t>())</a:t>
            </a:r>
          </a:p>
          <a:p>
            <a:r>
              <a:rPr lang="en-US" altLang="zh-CN" sz="1200" dirty="0"/>
              <a:t>print("d offset:",</a:t>
            </a:r>
            <a:r>
              <a:rPr lang="en-US" altLang="zh-CN" sz="1200" dirty="0" err="1"/>
              <a:t>d.storage_offset</a:t>
            </a:r>
            <a:r>
              <a:rPr lang="en-US" altLang="zh-CN" sz="1200" dirty="0"/>
              <a:t>())</a:t>
            </a:r>
          </a:p>
          <a:p>
            <a:r>
              <a:rPr lang="en-US" altLang="zh-CN" sz="1200" dirty="0" err="1"/>
              <a:t>d_ptr</a:t>
            </a:r>
            <a:r>
              <a:rPr lang="en-US" altLang="zh-CN" sz="1200" dirty="0"/>
              <a:t> = </a:t>
            </a:r>
            <a:r>
              <a:rPr lang="en-US" altLang="zh-CN" sz="1200" dirty="0" err="1"/>
              <a:t>d.storage</a:t>
            </a:r>
            <a:r>
              <a:rPr lang="en-US" altLang="zh-CN" sz="1200" dirty="0"/>
              <a:t>().</a:t>
            </a:r>
            <a:r>
              <a:rPr lang="en-US" altLang="zh-CN" sz="1200" dirty="0" err="1"/>
              <a:t>data_ptr</a:t>
            </a:r>
            <a:r>
              <a:rPr lang="en-US" altLang="zh-CN" sz="1200" dirty="0"/>
              <a:t>()</a:t>
            </a:r>
          </a:p>
          <a:p>
            <a:r>
              <a:rPr lang="en-US" altLang="zh-CN" sz="1200" dirty="0"/>
              <a:t>print("</a:t>
            </a:r>
            <a:r>
              <a:rPr lang="en-US" altLang="zh-CN" sz="1200" dirty="0" err="1"/>
              <a:t>d.data_ptr</a:t>
            </a:r>
            <a:r>
              <a:rPr lang="en-US" altLang="zh-CN" sz="1200" dirty="0"/>
              <a:t> == </a:t>
            </a:r>
            <a:r>
              <a:rPr lang="en-US" altLang="zh-CN" sz="1200" dirty="0" err="1"/>
              <a:t>a.data_ptr</a:t>
            </a:r>
            <a:r>
              <a:rPr lang="en-US" altLang="zh-CN" sz="1200" dirty="0"/>
              <a:t>: ", </a:t>
            </a:r>
            <a:r>
              <a:rPr lang="en-US" altLang="zh-CN" sz="1200" dirty="0" err="1"/>
              <a:t>d_ptr</a:t>
            </a:r>
            <a:r>
              <a:rPr lang="en-US" altLang="zh-CN" sz="1200" dirty="0"/>
              <a:t> == </a:t>
            </a:r>
            <a:r>
              <a:rPr lang="en-US" altLang="zh-CN" sz="1200" dirty="0" err="1"/>
              <a:t>b_ptr</a:t>
            </a:r>
            <a:r>
              <a:rPr lang="en-US" altLang="zh-CN" sz="1200" dirty="0"/>
              <a:t>)</a:t>
            </a:r>
          </a:p>
          <a:p>
            <a:r>
              <a:rPr lang="en-US" altLang="zh-CN" sz="1200" dirty="0"/>
              <a:t>print("************* final permute ******************")</a:t>
            </a:r>
          </a:p>
          <a:p>
            <a:r>
              <a:rPr lang="en-US" altLang="zh-CN" sz="1200" dirty="0"/>
              <a:t>e = </a:t>
            </a:r>
            <a:r>
              <a:rPr lang="en-US" altLang="zh-CN" sz="1200" dirty="0" err="1"/>
              <a:t>d.permute</a:t>
            </a:r>
            <a:r>
              <a:rPr lang="en-US" altLang="zh-CN" sz="1200" dirty="0"/>
              <a:t>((3, 2, 1, 0))</a:t>
            </a:r>
          </a:p>
          <a:p>
            <a:r>
              <a:rPr lang="en-US" altLang="zh-CN" sz="1200" dirty="0"/>
              <a:t>print("e shape:", list(</a:t>
            </a:r>
            <a:r>
              <a:rPr lang="en-US" altLang="zh-CN" sz="1200" dirty="0" err="1"/>
              <a:t>e.shape</a:t>
            </a:r>
            <a:r>
              <a:rPr lang="en-US" altLang="zh-CN" sz="1200" dirty="0"/>
              <a:t>))</a:t>
            </a:r>
          </a:p>
          <a:p>
            <a:r>
              <a:rPr lang="en-US" altLang="zh-CN" sz="1200" dirty="0"/>
              <a:t>print("e stride:", </a:t>
            </a:r>
            <a:r>
              <a:rPr lang="en-US" altLang="zh-CN" sz="1200" dirty="0" err="1"/>
              <a:t>e.stride</a:t>
            </a:r>
            <a:r>
              <a:rPr lang="en-US" altLang="zh-CN" sz="1200" dirty="0"/>
              <a:t>())</a:t>
            </a:r>
          </a:p>
          <a:p>
            <a:r>
              <a:rPr lang="en-US" altLang="zh-CN" sz="1200" dirty="0"/>
              <a:t>print("e offset:",</a:t>
            </a:r>
            <a:r>
              <a:rPr lang="en-US" altLang="zh-CN" sz="1200" dirty="0" err="1"/>
              <a:t>e.storage_offset</a:t>
            </a:r>
            <a:r>
              <a:rPr lang="en-US" altLang="zh-CN" sz="1200" dirty="0"/>
              <a:t>())</a:t>
            </a:r>
          </a:p>
          <a:p>
            <a:r>
              <a:rPr lang="en-US" altLang="zh-CN" sz="1200" dirty="0" err="1"/>
              <a:t>e_ptr</a:t>
            </a:r>
            <a:r>
              <a:rPr lang="en-US" altLang="zh-CN" sz="1200" dirty="0"/>
              <a:t> = </a:t>
            </a:r>
            <a:r>
              <a:rPr lang="en-US" altLang="zh-CN" sz="1200" dirty="0" err="1"/>
              <a:t>e.storage</a:t>
            </a:r>
            <a:r>
              <a:rPr lang="en-US" altLang="zh-CN" sz="1200" dirty="0"/>
              <a:t>().</a:t>
            </a:r>
            <a:r>
              <a:rPr lang="en-US" altLang="zh-CN" sz="1200" dirty="0" err="1"/>
              <a:t>data_ptr</a:t>
            </a:r>
            <a:r>
              <a:rPr lang="en-US" altLang="zh-CN" sz="1200" dirty="0"/>
              <a:t>()</a:t>
            </a:r>
          </a:p>
          <a:p>
            <a:r>
              <a:rPr lang="en-US" altLang="zh-CN" sz="1200" dirty="0"/>
              <a:t>print("</a:t>
            </a:r>
            <a:r>
              <a:rPr lang="en-US" altLang="zh-CN" sz="1200" dirty="0" err="1"/>
              <a:t>e.data_ptr</a:t>
            </a:r>
            <a:r>
              <a:rPr lang="en-US" altLang="zh-CN" sz="1200" dirty="0"/>
              <a:t> == </a:t>
            </a:r>
            <a:r>
              <a:rPr lang="en-US" altLang="zh-CN" sz="1200" dirty="0" err="1"/>
              <a:t>a.data_ptr</a:t>
            </a:r>
            <a:r>
              <a:rPr lang="en-US" altLang="zh-CN" sz="1200" dirty="0"/>
              <a:t>: ", </a:t>
            </a:r>
            <a:r>
              <a:rPr lang="en-US" altLang="zh-CN" sz="1200" dirty="0" err="1"/>
              <a:t>e_ptr</a:t>
            </a:r>
            <a:r>
              <a:rPr lang="en-US" altLang="zh-CN" sz="1200" dirty="0"/>
              <a:t> == </a:t>
            </a:r>
            <a:r>
              <a:rPr lang="en-US" altLang="zh-CN" sz="1200" dirty="0" err="1"/>
              <a:t>b_ptr</a:t>
            </a:r>
            <a:r>
              <a:rPr lang="en-US" altLang="zh-CN" sz="1200" dirty="0"/>
              <a:t>)</a:t>
            </a:r>
            <a:endParaRPr lang="zh-CN" altLang="en-US" sz="12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9555" y="158115"/>
            <a:ext cx="7513320" cy="368300"/>
          </a:xfrm>
          <a:prstGeom prst="rect">
            <a:avLst/>
          </a:prstGeom>
          <a:noFill/>
        </p:spPr>
        <p:txBody>
          <a:bodyPr wrap="square" rtlCol="0">
            <a:spAutoFit/>
          </a:bodyPr>
          <a:lstStyle/>
          <a:p>
            <a:r>
              <a:rPr lang="en-US" dirty="0"/>
              <a:t>CNNL</a:t>
            </a:r>
            <a:r>
              <a:rPr lang="zh-CN" altLang="en-US" dirty="0">
                <a:solidFill>
                  <a:srgbClr val="FF0000"/>
                </a:solidFill>
              </a:rPr>
              <a:t>当前对于</a:t>
            </a:r>
            <a:r>
              <a:rPr lang="en-US" altLang="zh-CN" dirty="0">
                <a:solidFill>
                  <a:srgbClr val="FF0000"/>
                </a:solidFill>
              </a:rPr>
              <a:t>stride</a:t>
            </a:r>
            <a:r>
              <a:rPr lang="zh-CN" altLang="en-US" dirty="0">
                <a:solidFill>
                  <a:srgbClr val="FF0000"/>
                </a:solidFill>
              </a:rPr>
              <a:t>特性的支持情况</a:t>
            </a:r>
            <a:r>
              <a:rPr lang="zh-CN" altLang="en-US" dirty="0"/>
              <a:t> 以及 </a:t>
            </a:r>
            <a:r>
              <a:rPr lang="zh-CN" altLang="en-US" dirty="0">
                <a:solidFill>
                  <a:srgbClr val="FF0000"/>
                </a:solidFill>
              </a:rPr>
              <a:t>如何支持</a:t>
            </a:r>
            <a:r>
              <a:rPr lang="en-US" altLang="zh-CN" dirty="0">
                <a:solidFill>
                  <a:srgbClr val="FF0000"/>
                </a:solidFill>
              </a:rPr>
              <a:t>(</a:t>
            </a:r>
            <a:r>
              <a:rPr lang="zh-CN" altLang="en-US" dirty="0">
                <a:solidFill>
                  <a:srgbClr val="FF0000"/>
                </a:solidFill>
              </a:rPr>
              <a:t>适配</a:t>
            </a:r>
            <a:r>
              <a:rPr lang="en-US" altLang="zh-CN" dirty="0">
                <a:solidFill>
                  <a:srgbClr val="FF0000"/>
                </a:solidFill>
              </a:rPr>
              <a:t>)stride</a:t>
            </a:r>
            <a:r>
              <a:rPr lang="zh-CN" altLang="en-US" dirty="0">
                <a:solidFill>
                  <a:srgbClr val="FF0000"/>
                </a:solidFill>
              </a:rPr>
              <a:t>特性</a:t>
            </a:r>
          </a:p>
        </p:txBody>
      </p:sp>
      <p:sp>
        <p:nvSpPr>
          <p:cNvPr id="2" name="文本框 1"/>
          <p:cNvSpPr txBox="1"/>
          <p:nvPr/>
        </p:nvSpPr>
        <p:spPr>
          <a:xfrm>
            <a:off x="249555" y="650875"/>
            <a:ext cx="9592945" cy="3692525"/>
          </a:xfrm>
          <a:prstGeom prst="rect">
            <a:avLst/>
          </a:prstGeom>
          <a:noFill/>
        </p:spPr>
        <p:txBody>
          <a:bodyPr wrap="square" rtlCol="0">
            <a:spAutoFit/>
          </a:bodyPr>
          <a:lstStyle/>
          <a:p>
            <a:r>
              <a:rPr lang="en-US" altLang="zh-CN"/>
              <a:t>cnnl</a:t>
            </a:r>
            <a:r>
              <a:rPr lang="zh-CN" altLang="en-US"/>
              <a:t>适配</a:t>
            </a:r>
            <a:r>
              <a:rPr lang="en-US" altLang="zh-CN"/>
              <a:t>stride</a:t>
            </a:r>
            <a:r>
              <a:rPr lang="zh-CN" altLang="en-US"/>
              <a:t>方案总体来说，可以分为两大类方案：</a:t>
            </a:r>
          </a:p>
          <a:p>
            <a:endParaRPr lang="zh-CN" altLang="en-US"/>
          </a:p>
          <a:p>
            <a:endParaRPr lang="zh-CN" altLang="en-US"/>
          </a:p>
          <a:p>
            <a:endParaRPr lang="zh-CN" altLang="en-US"/>
          </a:p>
          <a:p>
            <a:r>
              <a:rPr lang="zh-CN" altLang="en-US"/>
              <a:t>第一大类：</a:t>
            </a:r>
            <a:r>
              <a:rPr lang="en-US" altLang="zh-CN"/>
              <a:t> </a:t>
            </a:r>
            <a:r>
              <a:rPr lang="zh-CN" altLang="en-US"/>
              <a:t>遵循</a:t>
            </a:r>
            <a:r>
              <a:rPr lang="en-US" altLang="zh-CN"/>
              <a:t>stride read write tensor </a:t>
            </a:r>
            <a:r>
              <a:rPr lang="zh-CN" altLang="en-US"/>
              <a:t>的规则进行读写</a:t>
            </a:r>
            <a:r>
              <a:rPr lang="en-US" altLang="zh-CN"/>
              <a:t>tensor</a:t>
            </a:r>
            <a:r>
              <a:rPr lang="zh-CN" altLang="en-US"/>
              <a:t>。</a:t>
            </a:r>
          </a:p>
          <a:p>
            <a:endParaRPr lang="zh-CN" altLang="en-US"/>
          </a:p>
          <a:p>
            <a:endParaRPr lang="zh-CN" altLang="en-US"/>
          </a:p>
          <a:p>
            <a:endParaRPr lang="zh-CN" altLang="en-US"/>
          </a:p>
          <a:p>
            <a:r>
              <a:rPr lang="zh-CN" altLang="en-US"/>
              <a:t>第二大类： 采用</a:t>
            </a:r>
            <a:r>
              <a:rPr lang="en-US" altLang="zh-CN"/>
              <a:t>workspace</a:t>
            </a:r>
            <a:r>
              <a:rPr lang="zh-CN" altLang="en-US"/>
              <a:t>的方案。将输入的</a:t>
            </a:r>
            <a:r>
              <a:rPr lang="en-US" altLang="zh-CN"/>
              <a:t>tensor</a:t>
            </a:r>
            <a:r>
              <a:rPr lang="zh-CN" altLang="en-US"/>
              <a:t>重新在</a:t>
            </a:r>
            <a:r>
              <a:rPr lang="en-US" altLang="zh-CN"/>
              <a:t>workspace</a:t>
            </a:r>
            <a:r>
              <a:rPr lang="zh-CN" altLang="en-US"/>
              <a:t>中摆为连续的</a:t>
            </a:r>
            <a:r>
              <a:rPr lang="en-US" altLang="zh-CN"/>
              <a:t>tensor(stride</a:t>
            </a:r>
            <a:r>
              <a:rPr lang="zh-CN" altLang="en-US"/>
              <a:t>为</a:t>
            </a:r>
            <a:r>
              <a:rPr lang="en-US" altLang="zh-CN"/>
              <a:t>default stride)</a:t>
            </a:r>
            <a:r>
              <a:rPr lang="zh-CN" altLang="en-US"/>
              <a:t>。</a:t>
            </a:r>
          </a:p>
          <a:p>
            <a:endParaRPr lang="zh-CN" altLang="en-US"/>
          </a:p>
          <a:p>
            <a:endParaRPr lang="zh-CN" altLang="en-US"/>
          </a:p>
          <a:p>
            <a:endParaRPr lang="zh-CN" altLang="en-US"/>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9555" y="158115"/>
            <a:ext cx="7513320" cy="368300"/>
          </a:xfrm>
          <a:prstGeom prst="rect">
            <a:avLst/>
          </a:prstGeom>
          <a:noFill/>
        </p:spPr>
        <p:txBody>
          <a:bodyPr wrap="square" rtlCol="0">
            <a:spAutoFit/>
          </a:bodyPr>
          <a:lstStyle/>
          <a:p>
            <a:r>
              <a:rPr lang="zh-CN" altLang="en-US" dirty="0">
                <a:solidFill>
                  <a:srgbClr val="FF0000"/>
                </a:solidFill>
              </a:rPr>
              <a:t>如何支持</a:t>
            </a:r>
            <a:r>
              <a:rPr lang="en-US" altLang="zh-CN" dirty="0">
                <a:solidFill>
                  <a:srgbClr val="FF0000"/>
                </a:solidFill>
              </a:rPr>
              <a:t>(</a:t>
            </a:r>
            <a:r>
              <a:rPr lang="zh-CN" altLang="en-US" dirty="0">
                <a:solidFill>
                  <a:srgbClr val="FF0000"/>
                </a:solidFill>
              </a:rPr>
              <a:t>适配</a:t>
            </a:r>
            <a:r>
              <a:rPr lang="en-US" altLang="zh-CN" dirty="0">
                <a:solidFill>
                  <a:srgbClr val="FF0000"/>
                </a:solidFill>
              </a:rPr>
              <a:t>)stride</a:t>
            </a:r>
            <a:r>
              <a:rPr lang="zh-CN" altLang="en-US" dirty="0">
                <a:solidFill>
                  <a:srgbClr val="FF0000"/>
                </a:solidFill>
              </a:rPr>
              <a:t>特性</a:t>
            </a:r>
          </a:p>
        </p:txBody>
      </p:sp>
      <p:sp>
        <p:nvSpPr>
          <p:cNvPr id="2" name="文本框 1"/>
          <p:cNvSpPr txBox="1"/>
          <p:nvPr/>
        </p:nvSpPr>
        <p:spPr>
          <a:xfrm>
            <a:off x="249555" y="650875"/>
            <a:ext cx="9592945" cy="368300"/>
          </a:xfrm>
          <a:prstGeom prst="rect">
            <a:avLst/>
          </a:prstGeom>
          <a:noFill/>
        </p:spPr>
        <p:txBody>
          <a:bodyPr wrap="square" rtlCol="0">
            <a:spAutoFit/>
          </a:bodyPr>
          <a:lstStyle/>
          <a:p>
            <a:r>
              <a:rPr lang="zh-CN" altLang="en-US"/>
              <a:t>第一大类：</a:t>
            </a:r>
            <a:r>
              <a:rPr lang="en-US" altLang="zh-CN"/>
              <a:t> </a:t>
            </a:r>
            <a:r>
              <a:rPr lang="zh-CN" altLang="en-US"/>
              <a:t>遵循</a:t>
            </a:r>
            <a:r>
              <a:rPr lang="en-US" altLang="zh-CN"/>
              <a:t>stride read write tensor </a:t>
            </a:r>
            <a:r>
              <a:rPr lang="zh-CN" altLang="en-US"/>
              <a:t>的规则进行读写</a:t>
            </a:r>
            <a:r>
              <a:rPr lang="en-US" altLang="zh-CN"/>
              <a:t>tensor</a:t>
            </a:r>
            <a:r>
              <a:rPr lang="zh-CN" altLang="en-US"/>
              <a:t>。</a:t>
            </a:r>
          </a:p>
        </p:txBody>
      </p:sp>
      <p:pic>
        <p:nvPicPr>
          <p:cNvPr id="5" name="图片 4" descr="截屏2021-06-21 下午3.30.11"/>
          <p:cNvPicPr>
            <a:picLocks noChangeAspect="1"/>
          </p:cNvPicPr>
          <p:nvPr/>
        </p:nvPicPr>
        <p:blipFill>
          <a:blip r:embed="rId3"/>
          <a:stretch>
            <a:fillRect/>
          </a:stretch>
        </p:blipFill>
        <p:spPr>
          <a:xfrm>
            <a:off x="249555" y="1019175"/>
            <a:ext cx="6242685" cy="5414010"/>
          </a:xfrm>
          <a:prstGeom prst="rect">
            <a:avLst/>
          </a:prstGeom>
        </p:spPr>
      </p:pic>
      <p:pic>
        <p:nvPicPr>
          <p:cNvPr id="6" name="图片 5" descr="截屏2021-06-21 下午3.33.35"/>
          <p:cNvPicPr>
            <a:picLocks noChangeAspect="1"/>
          </p:cNvPicPr>
          <p:nvPr/>
        </p:nvPicPr>
        <p:blipFill>
          <a:blip r:embed="rId4"/>
          <a:stretch>
            <a:fillRect/>
          </a:stretch>
        </p:blipFill>
        <p:spPr>
          <a:xfrm>
            <a:off x="6492240" y="960755"/>
            <a:ext cx="5609590" cy="5472430"/>
          </a:xfrm>
          <a:prstGeom prst="rect">
            <a:avLst/>
          </a:prstGeom>
        </p:spPr>
      </p:pic>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9555" y="158115"/>
            <a:ext cx="7513320" cy="368300"/>
          </a:xfrm>
          <a:prstGeom prst="rect">
            <a:avLst/>
          </a:prstGeom>
          <a:noFill/>
        </p:spPr>
        <p:txBody>
          <a:bodyPr wrap="square" rtlCol="0">
            <a:spAutoFit/>
          </a:bodyPr>
          <a:lstStyle/>
          <a:p>
            <a:r>
              <a:rPr lang="zh-CN" altLang="en-US" dirty="0">
                <a:solidFill>
                  <a:srgbClr val="FF0000"/>
                </a:solidFill>
              </a:rPr>
              <a:t>如何支持</a:t>
            </a:r>
            <a:r>
              <a:rPr lang="en-US" altLang="zh-CN" dirty="0">
                <a:solidFill>
                  <a:srgbClr val="FF0000"/>
                </a:solidFill>
              </a:rPr>
              <a:t>(</a:t>
            </a:r>
            <a:r>
              <a:rPr lang="zh-CN" altLang="en-US" dirty="0">
                <a:solidFill>
                  <a:srgbClr val="FF0000"/>
                </a:solidFill>
              </a:rPr>
              <a:t>适配</a:t>
            </a:r>
            <a:r>
              <a:rPr lang="en-US" altLang="zh-CN" dirty="0">
                <a:solidFill>
                  <a:srgbClr val="FF0000"/>
                </a:solidFill>
              </a:rPr>
              <a:t>)stride</a:t>
            </a:r>
            <a:r>
              <a:rPr lang="zh-CN" altLang="en-US" dirty="0">
                <a:solidFill>
                  <a:srgbClr val="FF0000"/>
                </a:solidFill>
              </a:rPr>
              <a:t>特性</a:t>
            </a:r>
          </a:p>
        </p:txBody>
      </p:sp>
      <p:sp>
        <p:nvSpPr>
          <p:cNvPr id="2" name="文本框 1"/>
          <p:cNvSpPr txBox="1"/>
          <p:nvPr/>
        </p:nvSpPr>
        <p:spPr>
          <a:xfrm>
            <a:off x="249555" y="650875"/>
            <a:ext cx="9592945" cy="368300"/>
          </a:xfrm>
          <a:prstGeom prst="rect">
            <a:avLst/>
          </a:prstGeom>
          <a:noFill/>
        </p:spPr>
        <p:txBody>
          <a:bodyPr wrap="square" rtlCol="0">
            <a:spAutoFit/>
          </a:bodyPr>
          <a:lstStyle/>
          <a:p>
            <a:r>
              <a:rPr lang="zh-CN" altLang="en-US"/>
              <a:t>第一大类：</a:t>
            </a:r>
            <a:r>
              <a:rPr lang="en-US" altLang="zh-CN"/>
              <a:t> </a:t>
            </a:r>
            <a:r>
              <a:rPr lang="zh-CN" altLang="en-US"/>
              <a:t>遵循</a:t>
            </a:r>
            <a:r>
              <a:rPr lang="en-US" altLang="zh-CN"/>
              <a:t>stride read write tensor </a:t>
            </a:r>
            <a:r>
              <a:rPr lang="zh-CN" altLang="en-US"/>
              <a:t>的规则进行读写</a:t>
            </a:r>
            <a:r>
              <a:rPr lang="en-US" altLang="zh-CN"/>
              <a:t>tensor</a:t>
            </a:r>
            <a:r>
              <a:rPr lang="zh-CN" altLang="en-US"/>
              <a:t>。</a:t>
            </a:r>
          </a:p>
        </p:txBody>
      </p:sp>
      <p:pic>
        <p:nvPicPr>
          <p:cNvPr id="4" name="图片 3" descr="截屏2021-06-21 下午4.08.57"/>
          <p:cNvPicPr>
            <a:picLocks noChangeAspect="1"/>
          </p:cNvPicPr>
          <p:nvPr/>
        </p:nvPicPr>
        <p:blipFill>
          <a:blip r:embed="rId4"/>
          <a:srcRect l="5543" r="11976"/>
          <a:stretch>
            <a:fillRect/>
          </a:stretch>
        </p:blipFill>
        <p:spPr>
          <a:xfrm>
            <a:off x="249555" y="1892935"/>
            <a:ext cx="5568950" cy="4581525"/>
          </a:xfrm>
          <a:prstGeom prst="rect">
            <a:avLst/>
          </a:prstGeom>
        </p:spPr>
      </p:pic>
      <p:pic>
        <p:nvPicPr>
          <p:cNvPr id="7" name="图片 6" descr="截屏2021-06-21 下午4.13.36"/>
          <p:cNvPicPr>
            <a:picLocks noChangeAspect="1"/>
          </p:cNvPicPr>
          <p:nvPr/>
        </p:nvPicPr>
        <p:blipFill>
          <a:blip r:embed="rId5"/>
          <a:srcRect l="6768" r="4438"/>
          <a:stretch>
            <a:fillRect/>
          </a:stretch>
        </p:blipFill>
        <p:spPr>
          <a:xfrm>
            <a:off x="5892800" y="1892300"/>
            <a:ext cx="5960745" cy="4582160"/>
          </a:xfrm>
          <a:prstGeom prst="rect">
            <a:avLst/>
          </a:prstGeom>
        </p:spPr>
      </p:pic>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9555" y="158115"/>
            <a:ext cx="7513320" cy="368300"/>
          </a:xfrm>
          <a:prstGeom prst="rect">
            <a:avLst/>
          </a:prstGeom>
          <a:noFill/>
        </p:spPr>
        <p:txBody>
          <a:bodyPr wrap="square" rtlCol="0">
            <a:spAutoFit/>
          </a:bodyPr>
          <a:lstStyle/>
          <a:p>
            <a:r>
              <a:rPr lang="zh-CN" altLang="en-US" dirty="0">
                <a:solidFill>
                  <a:srgbClr val="FF0000"/>
                </a:solidFill>
              </a:rPr>
              <a:t>如何支持</a:t>
            </a:r>
            <a:r>
              <a:rPr lang="en-US" altLang="zh-CN" dirty="0">
                <a:solidFill>
                  <a:srgbClr val="FF0000"/>
                </a:solidFill>
              </a:rPr>
              <a:t>(</a:t>
            </a:r>
            <a:r>
              <a:rPr lang="zh-CN" altLang="en-US" dirty="0">
                <a:solidFill>
                  <a:srgbClr val="FF0000"/>
                </a:solidFill>
              </a:rPr>
              <a:t>适配</a:t>
            </a:r>
            <a:r>
              <a:rPr lang="en-US" altLang="zh-CN" dirty="0">
                <a:solidFill>
                  <a:srgbClr val="FF0000"/>
                </a:solidFill>
              </a:rPr>
              <a:t>)stride</a:t>
            </a:r>
            <a:r>
              <a:rPr lang="zh-CN" altLang="en-US" dirty="0">
                <a:solidFill>
                  <a:srgbClr val="FF0000"/>
                </a:solidFill>
              </a:rPr>
              <a:t>特性</a:t>
            </a:r>
          </a:p>
        </p:txBody>
      </p:sp>
      <p:sp>
        <p:nvSpPr>
          <p:cNvPr id="2" name="文本框 1"/>
          <p:cNvSpPr txBox="1"/>
          <p:nvPr/>
        </p:nvSpPr>
        <p:spPr>
          <a:xfrm>
            <a:off x="249555" y="650875"/>
            <a:ext cx="9592945" cy="368300"/>
          </a:xfrm>
          <a:prstGeom prst="rect">
            <a:avLst/>
          </a:prstGeom>
          <a:noFill/>
        </p:spPr>
        <p:txBody>
          <a:bodyPr wrap="square" rtlCol="0">
            <a:spAutoFit/>
          </a:bodyPr>
          <a:lstStyle/>
          <a:p>
            <a:r>
              <a:rPr lang="zh-CN" altLang="en-US"/>
              <a:t>第一大类：</a:t>
            </a:r>
            <a:r>
              <a:rPr lang="en-US" altLang="zh-CN"/>
              <a:t> </a:t>
            </a:r>
            <a:r>
              <a:rPr lang="zh-CN" altLang="en-US"/>
              <a:t>遵循</a:t>
            </a:r>
            <a:r>
              <a:rPr lang="en-US" altLang="zh-CN"/>
              <a:t>stride read write tensor </a:t>
            </a:r>
            <a:r>
              <a:rPr lang="zh-CN" altLang="en-US"/>
              <a:t>的规则进行读写</a:t>
            </a:r>
            <a:r>
              <a:rPr lang="en-US" altLang="zh-CN"/>
              <a:t>tensor</a:t>
            </a:r>
            <a:r>
              <a:rPr lang="zh-CN" altLang="en-US"/>
              <a:t>。</a:t>
            </a:r>
          </a:p>
        </p:txBody>
      </p:sp>
      <p:pic>
        <p:nvPicPr>
          <p:cNvPr id="5" name="图片 4" descr="截屏2021-06-21 下午4.17.30"/>
          <p:cNvPicPr>
            <a:picLocks noChangeAspect="1"/>
          </p:cNvPicPr>
          <p:nvPr/>
        </p:nvPicPr>
        <p:blipFill>
          <a:blip r:embed="rId4"/>
          <a:stretch>
            <a:fillRect/>
          </a:stretch>
        </p:blipFill>
        <p:spPr>
          <a:xfrm>
            <a:off x="249555" y="1019175"/>
            <a:ext cx="6165850" cy="5718810"/>
          </a:xfrm>
          <a:prstGeom prst="rect">
            <a:avLst/>
          </a:prstGeom>
        </p:spPr>
      </p:pic>
      <p:pic>
        <p:nvPicPr>
          <p:cNvPr id="6" name="图片 5" descr="截屏2021-06-21 下午4.25.26"/>
          <p:cNvPicPr>
            <a:picLocks noChangeAspect="1"/>
          </p:cNvPicPr>
          <p:nvPr/>
        </p:nvPicPr>
        <p:blipFill>
          <a:blip r:embed="rId5"/>
          <a:srcRect l="-1326" t="-1412" r="15410" b="1412"/>
          <a:stretch>
            <a:fillRect/>
          </a:stretch>
        </p:blipFill>
        <p:spPr>
          <a:xfrm>
            <a:off x="6415405" y="1672590"/>
            <a:ext cx="5776595" cy="3156585"/>
          </a:xfrm>
          <a:prstGeom prst="rect">
            <a:avLst/>
          </a:prstGeom>
        </p:spPr>
      </p:pic>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9555" y="158115"/>
            <a:ext cx="7513320" cy="368300"/>
          </a:xfrm>
          <a:prstGeom prst="rect">
            <a:avLst/>
          </a:prstGeom>
          <a:noFill/>
        </p:spPr>
        <p:txBody>
          <a:bodyPr wrap="square" rtlCol="0">
            <a:spAutoFit/>
          </a:bodyPr>
          <a:lstStyle/>
          <a:p>
            <a:r>
              <a:rPr lang="zh-CN" altLang="en-US" dirty="0">
                <a:solidFill>
                  <a:srgbClr val="FF0000"/>
                </a:solidFill>
              </a:rPr>
              <a:t>如何支持</a:t>
            </a:r>
            <a:r>
              <a:rPr lang="en-US" altLang="zh-CN" dirty="0">
                <a:solidFill>
                  <a:srgbClr val="FF0000"/>
                </a:solidFill>
              </a:rPr>
              <a:t>(</a:t>
            </a:r>
            <a:r>
              <a:rPr lang="zh-CN" altLang="en-US" dirty="0">
                <a:solidFill>
                  <a:srgbClr val="FF0000"/>
                </a:solidFill>
              </a:rPr>
              <a:t>适配</a:t>
            </a:r>
            <a:r>
              <a:rPr lang="en-US" altLang="zh-CN" dirty="0">
                <a:solidFill>
                  <a:srgbClr val="FF0000"/>
                </a:solidFill>
              </a:rPr>
              <a:t>)stride</a:t>
            </a:r>
            <a:r>
              <a:rPr lang="zh-CN" altLang="en-US" dirty="0">
                <a:solidFill>
                  <a:srgbClr val="FF0000"/>
                </a:solidFill>
              </a:rPr>
              <a:t>特性</a:t>
            </a:r>
          </a:p>
        </p:txBody>
      </p:sp>
      <p:sp>
        <p:nvSpPr>
          <p:cNvPr id="2" name="文本框 1"/>
          <p:cNvSpPr txBox="1"/>
          <p:nvPr/>
        </p:nvSpPr>
        <p:spPr>
          <a:xfrm>
            <a:off x="249555" y="650875"/>
            <a:ext cx="11942445" cy="368300"/>
          </a:xfrm>
          <a:prstGeom prst="rect">
            <a:avLst/>
          </a:prstGeom>
          <a:noFill/>
        </p:spPr>
        <p:txBody>
          <a:bodyPr wrap="square" rtlCol="0">
            <a:spAutoFit/>
          </a:bodyPr>
          <a:lstStyle/>
          <a:p>
            <a:r>
              <a:rPr lang="zh-CN" altLang="en-US"/>
              <a:t>第二大类：</a:t>
            </a:r>
            <a:r>
              <a:rPr lang="en-US" altLang="zh-CN"/>
              <a:t> </a:t>
            </a:r>
            <a:r>
              <a:rPr lang="zh-CN" altLang="en-US">
                <a:sym typeface="+mn-ea"/>
              </a:rPr>
              <a:t>采用</a:t>
            </a:r>
            <a:r>
              <a:rPr lang="en-US" altLang="zh-CN">
                <a:sym typeface="+mn-ea"/>
              </a:rPr>
              <a:t>workspace</a:t>
            </a:r>
            <a:r>
              <a:rPr lang="zh-CN" altLang="en-US">
                <a:sym typeface="+mn-ea"/>
              </a:rPr>
              <a:t>的方案。将输入的</a:t>
            </a:r>
            <a:r>
              <a:rPr lang="en-US" altLang="zh-CN">
                <a:sym typeface="+mn-ea"/>
              </a:rPr>
              <a:t>tensor</a:t>
            </a:r>
            <a:r>
              <a:rPr lang="zh-CN" altLang="en-US">
                <a:sym typeface="+mn-ea"/>
              </a:rPr>
              <a:t>重新在</a:t>
            </a:r>
            <a:r>
              <a:rPr lang="en-US" altLang="zh-CN">
                <a:sym typeface="+mn-ea"/>
              </a:rPr>
              <a:t>workspace</a:t>
            </a:r>
            <a:r>
              <a:rPr lang="zh-CN" altLang="en-US">
                <a:sym typeface="+mn-ea"/>
              </a:rPr>
              <a:t>中摆为连续的</a:t>
            </a:r>
            <a:r>
              <a:rPr lang="en-US" altLang="zh-CN">
                <a:sym typeface="+mn-ea"/>
              </a:rPr>
              <a:t>tensor(stride</a:t>
            </a:r>
            <a:r>
              <a:rPr lang="zh-CN" altLang="en-US">
                <a:sym typeface="+mn-ea"/>
              </a:rPr>
              <a:t>为</a:t>
            </a:r>
            <a:r>
              <a:rPr lang="en-US" altLang="zh-CN">
                <a:sym typeface="+mn-ea"/>
              </a:rPr>
              <a:t>default stride)</a:t>
            </a:r>
            <a:r>
              <a:rPr lang="zh-CN" altLang="en-US">
                <a:sym typeface="+mn-ea"/>
              </a:rPr>
              <a:t>。</a:t>
            </a:r>
            <a:endParaRPr lang="zh-CN" altLang="en-US"/>
          </a:p>
        </p:txBody>
      </p:sp>
      <p:sp>
        <p:nvSpPr>
          <p:cNvPr id="4" name="文本框 3"/>
          <p:cNvSpPr txBox="1"/>
          <p:nvPr/>
        </p:nvSpPr>
        <p:spPr>
          <a:xfrm>
            <a:off x="249554" y="2851785"/>
            <a:ext cx="11529753" cy="1200329"/>
          </a:xfrm>
          <a:prstGeom prst="rect">
            <a:avLst/>
          </a:prstGeom>
          <a:noFill/>
        </p:spPr>
        <p:txBody>
          <a:bodyPr wrap="square" rtlCol="0">
            <a:spAutoFit/>
          </a:bodyPr>
          <a:lstStyle/>
          <a:p>
            <a:r>
              <a:rPr lang="zh-CN" altLang="en-US" dirty="0"/>
              <a:t>磨刀不误砍柴工？</a:t>
            </a:r>
            <a:endParaRPr lang="en-US" altLang="zh-CN" dirty="0"/>
          </a:p>
          <a:p>
            <a:endParaRPr lang="en-US" altLang="zh-CN" dirty="0"/>
          </a:p>
          <a:p>
            <a:r>
              <a:rPr lang="zh-CN" altLang="en-US" dirty="0"/>
              <a:t>假设就砍一个柴。磨刀需要</a:t>
            </a:r>
            <a:r>
              <a:rPr lang="en-US" altLang="zh-CN" dirty="0"/>
              <a:t>5</a:t>
            </a:r>
            <a:r>
              <a:rPr lang="zh-CN" altLang="en-US" dirty="0"/>
              <a:t>秒钟，钝的刀砍一个柴需要</a:t>
            </a:r>
            <a:r>
              <a:rPr lang="en-US" altLang="zh-CN" dirty="0"/>
              <a:t>2</a:t>
            </a:r>
            <a:r>
              <a:rPr lang="zh-CN" altLang="en-US" dirty="0"/>
              <a:t>秒钟，锋利的刀砍一个柴需要</a:t>
            </a:r>
            <a:r>
              <a:rPr lang="en-US" altLang="zh-CN" dirty="0"/>
              <a:t>1</a:t>
            </a:r>
            <a:r>
              <a:rPr lang="zh-CN" altLang="en-US" dirty="0"/>
              <a:t>秒钟。</a:t>
            </a:r>
            <a:endParaRPr lang="en-US" altLang="zh-CN" dirty="0"/>
          </a:p>
          <a:p>
            <a:r>
              <a:rPr lang="zh-CN" altLang="en-US" dirty="0"/>
              <a:t>先磨刀再砍这一个柴需要</a:t>
            </a:r>
            <a:r>
              <a:rPr lang="en-US" altLang="zh-CN" dirty="0"/>
              <a:t>6</a:t>
            </a:r>
            <a:r>
              <a:rPr lang="zh-CN" altLang="en-US" dirty="0"/>
              <a:t>秒钟，但直接砍柴只需两秒钟。</a:t>
            </a:r>
          </a:p>
        </p:txBody>
      </p:sp>
      <p:sp>
        <p:nvSpPr>
          <p:cNvPr id="5" name="文本框 4"/>
          <p:cNvSpPr txBox="1"/>
          <p:nvPr/>
        </p:nvSpPr>
        <p:spPr>
          <a:xfrm>
            <a:off x="382384" y="1271847"/>
            <a:ext cx="4322619" cy="1200329"/>
          </a:xfrm>
          <a:prstGeom prst="rect">
            <a:avLst/>
          </a:prstGeom>
          <a:noFill/>
        </p:spPr>
        <p:txBody>
          <a:bodyPr wrap="square" rtlCol="0">
            <a:spAutoFit/>
          </a:bodyPr>
          <a:lstStyle/>
          <a:p>
            <a:r>
              <a:rPr lang="zh-CN" altLang="en-US" dirty="0"/>
              <a:t>第一大类：</a:t>
            </a:r>
            <a:endParaRPr lang="en-US" altLang="zh-CN" dirty="0"/>
          </a:p>
          <a:p>
            <a:pPr marL="342900" indent="-342900">
              <a:buAutoNum type="arabicPeriod"/>
            </a:pPr>
            <a:r>
              <a:rPr lang="en-US" altLang="zh-CN" dirty="0">
                <a:solidFill>
                  <a:srgbClr val="FF0000"/>
                </a:solidFill>
              </a:rPr>
              <a:t>stride read from </a:t>
            </a:r>
            <a:r>
              <a:rPr lang="en-US" altLang="zh-CN" dirty="0" err="1">
                <a:solidFill>
                  <a:srgbClr val="FF0000"/>
                </a:solidFill>
              </a:rPr>
              <a:t>gdram</a:t>
            </a:r>
            <a:r>
              <a:rPr lang="en-US" altLang="zh-CN" dirty="0">
                <a:solidFill>
                  <a:srgbClr val="FF0000"/>
                </a:solidFill>
              </a:rPr>
              <a:t> to </a:t>
            </a:r>
            <a:r>
              <a:rPr lang="en-US" altLang="zh-CN" dirty="0" err="1">
                <a:solidFill>
                  <a:srgbClr val="FF0000"/>
                </a:solidFill>
              </a:rPr>
              <a:t>nram</a:t>
            </a:r>
            <a:endParaRPr lang="en-US" altLang="zh-CN" dirty="0">
              <a:solidFill>
                <a:srgbClr val="FF0000"/>
              </a:solidFill>
            </a:endParaRPr>
          </a:p>
          <a:p>
            <a:pPr marL="342900" indent="-342900">
              <a:buAutoNum type="arabicPeriod"/>
            </a:pPr>
            <a:r>
              <a:rPr lang="en-US" altLang="zh-CN" dirty="0"/>
              <a:t>Compute in </a:t>
            </a:r>
            <a:r>
              <a:rPr lang="en-US" altLang="zh-CN" dirty="0" err="1"/>
              <a:t>nram</a:t>
            </a:r>
            <a:endParaRPr lang="en-US" altLang="zh-CN" dirty="0"/>
          </a:p>
          <a:p>
            <a:pPr marL="342900" indent="-342900">
              <a:buAutoNum type="arabicPeriod"/>
            </a:pPr>
            <a:r>
              <a:rPr lang="en-US" altLang="zh-CN" dirty="0"/>
              <a:t>stride out from </a:t>
            </a:r>
            <a:r>
              <a:rPr lang="en-US" altLang="zh-CN" dirty="0" err="1"/>
              <a:t>nram</a:t>
            </a:r>
            <a:r>
              <a:rPr lang="en-US" altLang="zh-CN" dirty="0"/>
              <a:t> to </a:t>
            </a:r>
            <a:r>
              <a:rPr lang="en-US" altLang="zh-CN" dirty="0" err="1"/>
              <a:t>gdram</a:t>
            </a:r>
            <a:endParaRPr lang="en-US" altLang="zh-CN" dirty="0"/>
          </a:p>
        </p:txBody>
      </p:sp>
      <p:sp>
        <p:nvSpPr>
          <p:cNvPr id="6" name="文本框 5"/>
          <p:cNvSpPr txBox="1"/>
          <p:nvPr/>
        </p:nvSpPr>
        <p:spPr>
          <a:xfrm>
            <a:off x="4454409" y="1271847"/>
            <a:ext cx="7599046" cy="1477328"/>
          </a:xfrm>
          <a:prstGeom prst="rect">
            <a:avLst/>
          </a:prstGeom>
          <a:noFill/>
        </p:spPr>
        <p:txBody>
          <a:bodyPr wrap="square" rtlCol="0">
            <a:spAutoFit/>
          </a:bodyPr>
          <a:lstStyle/>
          <a:p>
            <a:r>
              <a:rPr lang="zh-CN" altLang="en-US" dirty="0"/>
              <a:t>第二大类：</a:t>
            </a:r>
            <a:endParaRPr lang="en-US" altLang="zh-CN" dirty="0"/>
          </a:p>
          <a:p>
            <a:pPr marL="342900" indent="-342900">
              <a:buAutoNum type="arabicPeriod"/>
            </a:pPr>
            <a:r>
              <a:rPr lang="en-US" altLang="zh-CN" dirty="0">
                <a:solidFill>
                  <a:srgbClr val="FF0000"/>
                </a:solidFill>
              </a:rPr>
              <a:t>stride read from </a:t>
            </a:r>
            <a:r>
              <a:rPr lang="en-US" altLang="zh-CN" dirty="0" err="1">
                <a:solidFill>
                  <a:srgbClr val="FF0000"/>
                </a:solidFill>
              </a:rPr>
              <a:t>gdram</a:t>
            </a:r>
            <a:r>
              <a:rPr lang="en-US" altLang="zh-CN" dirty="0">
                <a:solidFill>
                  <a:srgbClr val="FF0000"/>
                </a:solidFill>
              </a:rPr>
              <a:t> to workspace  </a:t>
            </a:r>
            <a:r>
              <a:rPr lang="en-US" altLang="zh-CN" dirty="0" err="1">
                <a:solidFill>
                  <a:srgbClr val="FF0000"/>
                </a:solidFill>
              </a:rPr>
              <a:t>gdram</a:t>
            </a:r>
            <a:r>
              <a:rPr lang="en-US" altLang="zh-CN" dirty="0">
                <a:solidFill>
                  <a:srgbClr val="FF0000"/>
                </a:solidFill>
              </a:rPr>
              <a:t> (with a special stride)</a:t>
            </a:r>
          </a:p>
          <a:p>
            <a:pPr marL="342900" indent="-342900">
              <a:buAutoNum type="arabicPeriod"/>
            </a:pPr>
            <a:r>
              <a:rPr lang="en-US" altLang="zh-CN" dirty="0" err="1">
                <a:solidFill>
                  <a:srgbClr val="FF0000"/>
                </a:solidFill>
              </a:rPr>
              <a:t>continus</a:t>
            </a:r>
            <a:r>
              <a:rPr lang="en-US" altLang="zh-CN" dirty="0">
                <a:solidFill>
                  <a:srgbClr val="FF0000"/>
                </a:solidFill>
              </a:rPr>
              <a:t> read data from workspace to </a:t>
            </a:r>
            <a:r>
              <a:rPr lang="en-US" altLang="zh-CN" dirty="0" err="1">
                <a:solidFill>
                  <a:srgbClr val="FF0000"/>
                </a:solidFill>
              </a:rPr>
              <a:t>nram</a:t>
            </a:r>
            <a:endParaRPr lang="en-US" altLang="zh-CN" dirty="0">
              <a:solidFill>
                <a:srgbClr val="FF0000"/>
              </a:solidFill>
            </a:endParaRPr>
          </a:p>
          <a:p>
            <a:pPr marL="342900" indent="-342900">
              <a:buAutoNum type="arabicPeriod"/>
            </a:pPr>
            <a:r>
              <a:rPr lang="en-US" altLang="zh-CN" dirty="0" err="1"/>
              <a:t>Comput</a:t>
            </a:r>
            <a:r>
              <a:rPr lang="en-US" altLang="zh-CN" dirty="0"/>
              <a:t> in </a:t>
            </a:r>
            <a:r>
              <a:rPr lang="en-US" altLang="zh-CN" dirty="0" err="1"/>
              <a:t>nram</a:t>
            </a:r>
            <a:r>
              <a:rPr lang="en-US" altLang="zh-CN" dirty="0"/>
              <a:t> </a:t>
            </a:r>
          </a:p>
          <a:p>
            <a:pPr marL="342900" indent="-342900">
              <a:buAutoNum type="arabicPeriod"/>
            </a:pPr>
            <a:r>
              <a:rPr lang="en-US" altLang="zh-CN" dirty="0"/>
              <a:t>stride out from </a:t>
            </a:r>
            <a:r>
              <a:rPr lang="en-US" altLang="zh-CN" dirty="0" err="1"/>
              <a:t>nram</a:t>
            </a:r>
            <a:r>
              <a:rPr lang="en-US" altLang="zh-CN" dirty="0"/>
              <a:t> to </a:t>
            </a:r>
            <a:r>
              <a:rPr lang="en-US" altLang="zh-CN" dirty="0" err="1"/>
              <a:t>gdram</a:t>
            </a:r>
            <a:endParaRPr lang="en-US" altLang="zh-CN" dirty="0"/>
          </a:p>
        </p:txBody>
      </p:sp>
      <p:sp>
        <p:nvSpPr>
          <p:cNvPr id="9" name="文本框 8"/>
          <p:cNvSpPr txBox="1"/>
          <p:nvPr/>
        </p:nvSpPr>
        <p:spPr>
          <a:xfrm>
            <a:off x="249554" y="4663440"/>
            <a:ext cx="3590925" cy="646331"/>
          </a:xfrm>
          <a:prstGeom prst="rect">
            <a:avLst/>
          </a:prstGeom>
          <a:noFill/>
        </p:spPr>
        <p:txBody>
          <a:bodyPr wrap="square" rtlCol="0">
            <a:spAutoFit/>
          </a:bodyPr>
          <a:lstStyle/>
          <a:p>
            <a:r>
              <a:rPr lang="zh-CN" altLang="en-US" dirty="0"/>
              <a:t>举个磨刀不误砍柴工的例子：</a:t>
            </a:r>
            <a:endParaRPr lang="en-US" altLang="zh-CN" dirty="0"/>
          </a:p>
          <a:p>
            <a:r>
              <a:rPr lang="zh-CN" altLang="en-US" dirty="0"/>
              <a:t>矩阵的</a:t>
            </a:r>
            <a:r>
              <a:rPr lang="en-US" altLang="zh-CN" dirty="0"/>
              <a:t>QR</a:t>
            </a:r>
            <a:r>
              <a:rPr lang="zh-CN" altLang="en-US" dirty="0"/>
              <a:t>分解（正交三角分解）</a:t>
            </a:r>
          </a:p>
        </p:txBody>
      </p:sp>
      <p:sp>
        <p:nvSpPr>
          <p:cNvPr id="11" name="文本框 10"/>
          <p:cNvSpPr txBox="1"/>
          <p:nvPr/>
        </p:nvSpPr>
        <p:spPr>
          <a:xfrm>
            <a:off x="5071456" y="4404539"/>
            <a:ext cx="3048000" cy="2308324"/>
          </a:xfrm>
          <a:prstGeom prst="rect">
            <a:avLst/>
          </a:prstGeom>
          <a:noFill/>
        </p:spPr>
        <p:txBody>
          <a:bodyPr wrap="square" rtlCol="0">
            <a:spAutoFit/>
          </a:bodyPr>
          <a:lstStyle/>
          <a:p>
            <a:r>
              <a:rPr lang="en-US" altLang="zh-CN" dirty="0"/>
              <a:t>a</a:t>
            </a:r>
            <a:r>
              <a:rPr lang="en-US" altLang="zh-CN" baseline="-25000" dirty="0"/>
              <a:t>1 1 </a:t>
            </a:r>
            <a:r>
              <a:rPr lang="en-US" altLang="zh-CN" dirty="0"/>
              <a:t>,   a</a:t>
            </a:r>
            <a:r>
              <a:rPr lang="en-US" altLang="zh-CN" baseline="-25000" dirty="0"/>
              <a:t>1 2 </a:t>
            </a:r>
            <a:r>
              <a:rPr lang="en-US" altLang="zh-CN" dirty="0"/>
              <a:t>, ...,   a</a:t>
            </a:r>
            <a:r>
              <a:rPr lang="en-US" altLang="zh-CN" baseline="-25000" dirty="0"/>
              <a:t>1 n-1 </a:t>
            </a:r>
            <a:r>
              <a:rPr lang="en-US" altLang="zh-CN" dirty="0"/>
              <a:t>,   a</a:t>
            </a:r>
            <a:r>
              <a:rPr lang="en-US" altLang="zh-CN" baseline="-25000" dirty="0"/>
              <a:t>1 n </a:t>
            </a:r>
            <a:r>
              <a:rPr lang="en-US" altLang="zh-CN" dirty="0"/>
              <a:t>,</a:t>
            </a:r>
          </a:p>
          <a:p>
            <a:r>
              <a:rPr lang="en-US" altLang="zh-CN" dirty="0"/>
              <a:t>a</a:t>
            </a:r>
            <a:r>
              <a:rPr lang="en-US" altLang="zh-CN" baseline="-25000" dirty="0"/>
              <a:t>2 1 </a:t>
            </a:r>
            <a:r>
              <a:rPr lang="en-US" altLang="zh-CN" dirty="0"/>
              <a:t>,   a</a:t>
            </a:r>
            <a:r>
              <a:rPr lang="en-US" altLang="zh-CN" baseline="-25000" dirty="0"/>
              <a:t>2 2 </a:t>
            </a:r>
            <a:r>
              <a:rPr lang="en-US" altLang="zh-CN" dirty="0"/>
              <a:t>, ...,   a</a:t>
            </a:r>
            <a:r>
              <a:rPr lang="en-US" altLang="zh-CN" baseline="-25000" dirty="0"/>
              <a:t>2 n-1 </a:t>
            </a:r>
            <a:r>
              <a:rPr lang="en-US" altLang="zh-CN" dirty="0"/>
              <a:t>,   a</a:t>
            </a:r>
            <a:r>
              <a:rPr lang="en-US" altLang="zh-CN" baseline="-25000" dirty="0"/>
              <a:t>2 n </a:t>
            </a:r>
            <a:r>
              <a:rPr lang="en-US" altLang="zh-CN" dirty="0"/>
              <a:t>,</a:t>
            </a:r>
          </a:p>
          <a:p>
            <a:r>
              <a:rPr lang="en-US" altLang="zh-CN" dirty="0"/>
              <a:t>              .</a:t>
            </a:r>
          </a:p>
          <a:p>
            <a:r>
              <a:rPr lang="en-US" altLang="zh-CN" dirty="0"/>
              <a:t>              .</a:t>
            </a:r>
          </a:p>
          <a:p>
            <a:r>
              <a:rPr lang="en-US" altLang="zh-CN" dirty="0"/>
              <a:t>              .</a:t>
            </a:r>
          </a:p>
          <a:p>
            <a:r>
              <a:rPr lang="en-US" altLang="zh-CN" dirty="0"/>
              <a:t>a</a:t>
            </a:r>
            <a:r>
              <a:rPr lang="en-US" altLang="zh-CN" baseline="-25000" dirty="0"/>
              <a:t>n-1 1 </a:t>
            </a:r>
            <a:r>
              <a:rPr lang="en-US" altLang="zh-CN" dirty="0"/>
              <a:t>, a</a:t>
            </a:r>
            <a:r>
              <a:rPr lang="en-US" altLang="zh-CN" baseline="-25000" dirty="0"/>
              <a:t>n-1 2 </a:t>
            </a:r>
            <a:r>
              <a:rPr lang="en-US" altLang="zh-CN" dirty="0"/>
              <a:t>, ..., a</a:t>
            </a:r>
            <a:r>
              <a:rPr lang="en-US" altLang="zh-CN" baseline="-25000" dirty="0"/>
              <a:t>n-1 n-1 </a:t>
            </a:r>
            <a:r>
              <a:rPr lang="en-US" altLang="zh-CN" dirty="0"/>
              <a:t>, a</a:t>
            </a:r>
            <a:r>
              <a:rPr lang="en-US" altLang="zh-CN" baseline="-25000" dirty="0"/>
              <a:t>n-1 </a:t>
            </a:r>
            <a:r>
              <a:rPr lang="en-US" altLang="zh-CN" dirty="0"/>
              <a:t>,</a:t>
            </a:r>
            <a:r>
              <a:rPr lang="en-US" altLang="zh-CN" baseline="-25000" dirty="0"/>
              <a:t> n </a:t>
            </a:r>
            <a:r>
              <a:rPr lang="en-US" altLang="zh-CN" dirty="0"/>
              <a:t>,</a:t>
            </a:r>
          </a:p>
          <a:p>
            <a:r>
              <a:rPr lang="en-US" altLang="zh-CN" dirty="0"/>
              <a:t>a</a:t>
            </a:r>
            <a:r>
              <a:rPr lang="en-US" altLang="zh-CN" baseline="-25000" dirty="0"/>
              <a:t>n 1 </a:t>
            </a:r>
            <a:r>
              <a:rPr lang="en-US" altLang="zh-CN" dirty="0"/>
              <a:t>,   a</a:t>
            </a:r>
            <a:r>
              <a:rPr lang="en-US" altLang="zh-CN" baseline="-25000" dirty="0"/>
              <a:t>n 2 </a:t>
            </a:r>
            <a:r>
              <a:rPr lang="en-US" altLang="zh-CN" dirty="0"/>
              <a:t>, ...,   a</a:t>
            </a:r>
            <a:r>
              <a:rPr lang="en-US" altLang="zh-CN" baseline="-25000" dirty="0"/>
              <a:t>n n-1 </a:t>
            </a:r>
            <a:r>
              <a:rPr lang="en-US" altLang="zh-CN" dirty="0"/>
              <a:t>,   a</a:t>
            </a:r>
            <a:r>
              <a:rPr lang="en-US" altLang="zh-CN" baseline="-25000" dirty="0"/>
              <a:t>n n </a:t>
            </a:r>
            <a:endParaRPr lang="zh-CN" altLang="en-US" dirty="0"/>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9382" y="157942"/>
            <a:ext cx="3599411" cy="368300"/>
          </a:xfrm>
          <a:prstGeom prst="rect">
            <a:avLst/>
          </a:prstGeom>
          <a:noFill/>
        </p:spPr>
        <p:txBody>
          <a:bodyPr wrap="square" rtlCol="0">
            <a:spAutoFit/>
          </a:bodyPr>
          <a:lstStyle/>
          <a:p>
            <a:r>
              <a:rPr lang="en-US" dirty="0"/>
              <a:t>CNNL</a:t>
            </a:r>
            <a:r>
              <a:rPr lang="zh-CN" altLang="en-US" dirty="0"/>
              <a:t>如何利用</a:t>
            </a:r>
            <a:r>
              <a:rPr lang="en-US" altLang="zh-CN" dirty="0"/>
              <a:t>stride</a:t>
            </a:r>
            <a:r>
              <a:rPr lang="zh-CN" altLang="en-US" dirty="0"/>
              <a:t>特性</a:t>
            </a:r>
          </a:p>
        </p:txBody>
      </p:sp>
      <p:sp>
        <p:nvSpPr>
          <p:cNvPr id="2" name="文本框 1"/>
          <p:cNvSpPr txBox="1"/>
          <p:nvPr/>
        </p:nvSpPr>
        <p:spPr>
          <a:xfrm>
            <a:off x="311150" y="650875"/>
            <a:ext cx="9592945" cy="3970318"/>
          </a:xfrm>
          <a:prstGeom prst="rect">
            <a:avLst/>
          </a:prstGeom>
          <a:noFill/>
        </p:spPr>
        <p:txBody>
          <a:bodyPr wrap="square" rtlCol="0">
            <a:spAutoFit/>
          </a:bodyPr>
          <a:lstStyle/>
          <a:p>
            <a:r>
              <a:rPr lang="en-US" altLang="zh-CN" dirty="0" err="1"/>
              <a:t>cnnl</a:t>
            </a:r>
            <a:r>
              <a:rPr lang="zh-CN" altLang="en-US" dirty="0"/>
              <a:t>库现在的</a:t>
            </a:r>
            <a:r>
              <a:rPr lang="en-US" altLang="zh-CN" dirty="0"/>
              <a:t>stride</a:t>
            </a:r>
            <a:r>
              <a:rPr lang="zh-CN" altLang="en-US" dirty="0"/>
              <a:t>特性</a:t>
            </a:r>
            <a:r>
              <a:rPr lang="en-US" altLang="zh-CN" dirty="0"/>
              <a:t>:  </a:t>
            </a:r>
          </a:p>
          <a:p>
            <a:endParaRPr lang="en-US" altLang="zh-CN" dirty="0"/>
          </a:p>
          <a:p>
            <a:r>
              <a:rPr lang="zh-CN" altLang="en-US" dirty="0"/>
              <a:t>马连徽与梁越峰对接需求，仅支持</a:t>
            </a:r>
            <a:r>
              <a:rPr lang="en-US" altLang="zh-CN" dirty="0"/>
              <a:t>stride</a:t>
            </a:r>
            <a:r>
              <a:rPr lang="zh-CN" altLang="en-US" dirty="0"/>
              <a:t>参数，</a:t>
            </a:r>
            <a:r>
              <a:rPr lang="zh-CN" altLang="en-US" dirty="0">
                <a:solidFill>
                  <a:srgbClr val="FF0000"/>
                </a:solidFill>
              </a:rPr>
              <a:t>不支持</a:t>
            </a:r>
            <a:r>
              <a:rPr lang="en-US" altLang="zh-CN" dirty="0">
                <a:solidFill>
                  <a:srgbClr val="FF0000"/>
                </a:solidFill>
              </a:rPr>
              <a:t>offset</a:t>
            </a:r>
            <a:r>
              <a:rPr lang="zh-CN" altLang="en-US" dirty="0">
                <a:solidFill>
                  <a:srgbClr val="FF0000"/>
                </a:solidFill>
              </a:rPr>
              <a:t>参数</a:t>
            </a:r>
            <a:r>
              <a:rPr lang="zh-CN" altLang="en-US" dirty="0"/>
              <a:t>，</a:t>
            </a:r>
            <a:r>
              <a:rPr lang="en-US" altLang="zh-CN" dirty="0"/>
              <a:t>offset</a:t>
            </a:r>
            <a:r>
              <a:rPr lang="zh-CN" altLang="en-US" dirty="0"/>
              <a:t>参数由框架将</a:t>
            </a:r>
            <a:r>
              <a:rPr lang="en-US" altLang="zh-CN" dirty="0"/>
              <a:t>offset</a:t>
            </a:r>
            <a:r>
              <a:rPr lang="zh-CN" altLang="en-US" dirty="0"/>
              <a:t>偏移量增加到</a:t>
            </a:r>
            <a:r>
              <a:rPr lang="en-US" altLang="zh-CN" dirty="0" err="1"/>
              <a:t>ptr</a:t>
            </a:r>
            <a:r>
              <a:rPr lang="zh-CN" altLang="en-US" dirty="0"/>
              <a:t>指针上来，传入</a:t>
            </a:r>
            <a:r>
              <a:rPr lang="en-US" altLang="zh-CN" dirty="0" err="1"/>
              <a:t>cnnl</a:t>
            </a:r>
            <a:r>
              <a:rPr lang="zh-CN" altLang="en-US" dirty="0"/>
              <a:t>。</a:t>
            </a:r>
            <a:endParaRPr lang="en-US" altLang="zh-CN" dirty="0"/>
          </a:p>
          <a:p>
            <a:endParaRPr lang="en-US" altLang="zh-CN" dirty="0"/>
          </a:p>
          <a:p>
            <a:r>
              <a:rPr lang="en-US" altLang="zh-CN" dirty="0" err="1"/>
              <a:t>cnnl</a:t>
            </a:r>
            <a:r>
              <a:rPr lang="zh-CN" altLang="en-US" dirty="0"/>
              <a:t>库当前的</a:t>
            </a:r>
            <a:r>
              <a:rPr lang="en-US" altLang="zh-CN" dirty="0"/>
              <a:t>stride</a:t>
            </a:r>
            <a:r>
              <a:rPr lang="zh-CN" altLang="en-US" dirty="0"/>
              <a:t>特性，由于缺乏了</a:t>
            </a:r>
            <a:r>
              <a:rPr lang="en-US" altLang="zh-CN" dirty="0"/>
              <a:t>offset</a:t>
            </a:r>
            <a:r>
              <a:rPr lang="zh-CN" altLang="en-US" dirty="0"/>
              <a:t>参数的支持，至少从内部可维可测的层面上讲，</a:t>
            </a:r>
            <a:r>
              <a:rPr lang="en-US" altLang="zh-CN" dirty="0" err="1"/>
              <a:t>cnnl</a:t>
            </a:r>
            <a:r>
              <a:rPr lang="zh-CN" altLang="en-US" dirty="0"/>
              <a:t>内部是无法测试</a:t>
            </a:r>
            <a:r>
              <a:rPr lang="en-US" altLang="zh-CN" dirty="0"/>
              <a:t>offset</a:t>
            </a:r>
            <a:r>
              <a:rPr lang="zh-CN" altLang="en-US" dirty="0"/>
              <a:t>参数搭配负的</a:t>
            </a:r>
            <a:r>
              <a:rPr lang="en-US" altLang="zh-CN" dirty="0"/>
              <a:t>stride</a:t>
            </a:r>
            <a:r>
              <a:rPr lang="zh-CN" altLang="en-US" dirty="0"/>
              <a:t>使用情形。据</a:t>
            </a:r>
            <a:r>
              <a:rPr lang="en-US" altLang="zh-CN" dirty="0" err="1"/>
              <a:t>liangyuefeng</a:t>
            </a:r>
            <a:r>
              <a:rPr lang="zh-CN" altLang="en-US" dirty="0"/>
              <a:t>说：</a:t>
            </a:r>
            <a:r>
              <a:rPr lang="en-US" altLang="zh-CN" dirty="0"/>
              <a:t>pytorch1.3</a:t>
            </a:r>
            <a:r>
              <a:rPr lang="zh-CN" altLang="en-US" dirty="0"/>
              <a:t>版本之后，不再支持负的</a:t>
            </a:r>
            <a:r>
              <a:rPr lang="en-US" altLang="zh-CN" dirty="0"/>
              <a:t>stride</a:t>
            </a:r>
            <a:r>
              <a:rPr lang="zh-CN" altLang="en-US" dirty="0"/>
              <a:t>。</a:t>
            </a:r>
            <a:endParaRPr lang="en-US" altLang="zh-CN" dirty="0"/>
          </a:p>
          <a:p>
            <a:endParaRPr lang="en-US" altLang="zh-CN" dirty="0"/>
          </a:p>
          <a:p>
            <a:r>
              <a:rPr lang="zh-CN" altLang="en-US" dirty="0"/>
              <a:t>所以现阶段，所有</a:t>
            </a:r>
            <a:r>
              <a:rPr lang="en-US" altLang="zh-CN" dirty="0"/>
              <a:t>offset</a:t>
            </a:r>
            <a:r>
              <a:rPr lang="zh-CN" altLang="en-US" dirty="0"/>
              <a:t>为</a:t>
            </a:r>
            <a:r>
              <a:rPr lang="en-US" altLang="zh-CN" dirty="0"/>
              <a:t>0</a:t>
            </a:r>
            <a:r>
              <a:rPr lang="zh-CN" altLang="en-US" dirty="0"/>
              <a:t>的</a:t>
            </a:r>
            <a:r>
              <a:rPr lang="en-US" altLang="zh-CN" dirty="0"/>
              <a:t>case</a:t>
            </a:r>
            <a:r>
              <a:rPr lang="zh-CN" altLang="en-US" dirty="0"/>
              <a:t>，</a:t>
            </a:r>
            <a:r>
              <a:rPr lang="en-US" altLang="zh-CN" dirty="0" err="1"/>
              <a:t>cnnl</a:t>
            </a:r>
            <a:r>
              <a:rPr lang="zh-CN" altLang="en-US" dirty="0"/>
              <a:t>内部均可以测试。子张量；广播；转置；以及首项组均为</a:t>
            </a:r>
            <a:r>
              <a:rPr lang="en-US" altLang="zh-CN" dirty="0"/>
              <a:t>0</a:t>
            </a:r>
            <a:r>
              <a:rPr lang="zh-CN" altLang="en-US" dirty="0"/>
              <a:t>，公差组均大于等于</a:t>
            </a:r>
            <a:r>
              <a:rPr lang="en-US" altLang="zh-CN" dirty="0"/>
              <a:t>0</a:t>
            </a:r>
            <a:r>
              <a:rPr lang="zh-CN" altLang="en-US" dirty="0"/>
              <a:t>的</a:t>
            </a:r>
            <a:r>
              <a:rPr lang="en-US" altLang="zh-CN" dirty="0"/>
              <a:t>stride slice </a:t>
            </a:r>
            <a:r>
              <a:rPr lang="zh-CN" altLang="en-US" dirty="0"/>
              <a:t>型的</a:t>
            </a:r>
            <a:r>
              <a:rPr lang="en-US" altLang="zh-CN" dirty="0"/>
              <a:t>stride </a:t>
            </a:r>
            <a:r>
              <a:rPr lang="zh-CN" altLang="en-US" dirty="0"/>
              <a:t>均可以做到可维可测。</a:t>
            </a:r>
            <a:endParaRPr lang="en-US" altLang="zh-CN" dirty="0"/>
          </a:p>
          <a:p>
            <a:endParaRPr lang="en-US" altLang="zh-CN" dirty="0"/>
          </a:p>
          <a:p>
            <a:r>
              <a:rPr lang="zh-CN" altLang="en-US" dirty="0"/>
              <a:t>相应地，也可以在支持了</a:t>
            </a:r>
            <a:r>
              <a:rPr lang="en-US" altLang="zh-CN" dirty="0"/>
              <a:t>stride</a:t>
            </a:r>
            <a:r>
              <a:rPr lang="zh-CN" altLang="en-US" dirty="0"/>
              <a:t>特性的算子中，利用这些特性，完成自己算子的逻辑（拼接实现的算子）。</a:t>
            </a:r>
            <a:endParaRPr lang="en-US" altLang="zh-CN" dirty="0"/>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9382" y="157942"/>
            <a:ext cx="3599411" cy="369332"/>
          </a:xfrm>
          <a:prstGeom prst="rect">
            <a:avLst/>
          </a:prstGeom>
          <a:noFill/>
        </p:spPr>
        <p:txBody>
          <a:bodyPr wrap="square" rtlCol="0">
            <a:spAutoFit/>
          </a:bodyPr>
          <a:lstStyle/>
          <a:p>
            <a:r>
              <a:rPr lang="zh-CN" altLang="en-US" dirty="0"/>
              <a:t>悬疑篇之  广义子张量</a:t>
            </a:r>
          </a:p>
        </p:txBody>
      </p:sp>
      <p:sp>
        <p:nvSpPr>
          <p:cNvPr id="8" name="矩形 7"/>
          <p:cNvSpPr/>
          <p:nvPr/>
        </p:nvSpPr>
        <p:spPr>
          <a:xfrm>
            <a:off x="5646419" y="658660"/>
            <a:ext cx="4745355" cy="2308324"/>
          </a:xfrm>
          <a:prstGeom prst="rect">
            <a:avLst/>
          </a:prstGeom>
        </p:spPr>
        <p:txBody>
          <a:bodyPr wrap="square">
            <a:spAutoFit/>
          </a:bodyPr>
          <a:lstStyle/>
          <a:p>
            <a:r>
              <a:rPr lang="en-US" altLang="zh-CN" dirty="0"/>
              <a:t>a shape: [6, 7, 8, 9]</a:t>
            </a:r>
          </a:p>
          <a:p>
            <a:r>
              <a:rPr lang="en-US" altLang="zh-CN" dirty="0"/>
              <a:t>a stride: (504, 72, 9, 1)</a:t>
            </a:r>
          </a:p>
          <a:p>
            <a:r>
              <a:rPr lang="en-US" altLang="zh-CN" dirty="0"/>
              <a:t>a offset: 0</a:t>
            </a:r>
          </a:p>
          <a:p>
            <a:r>
              <a:rPr lang="en-US" altLang="zh-CN" dirty="0"/>
              <a:t>b shape: [5, 5, 8, 4]</a:t>
            </a:r>
          </a:p>
          <a:p>
            <a:r>
              <a:rPr lang="en-US" altLang="zh-CN" dirty="0"/>
              <a:t>b stride: (504, 72, 9, 1)</a:t>
            </a:r>
          </a:p>
          <a:p>
            <a:r>
              <a:rPr lang="en-US" altLang="zh-CN" dirty="0"/>
              <a:t>b offset: 653</a:t>
            </a:r>
          </a:p>
          <a:p>
            <a:r>
              <a:rPr lang="en-US" altLang="zh-CN" dirty="0" err="1"/>
              <a:t>b.data_ptr</a:t>
            </a:r>
            <a:r>
              <a:rPr lang="en-US" altLang="zh-CN" dirty="0"/>
              <a:t> == </a:t>
            </a:r>
            <a:r>
              <a:rPr lang="en-US" altLang="zh-CN" dirty="0" err="1"/>
              <a:t>a.data_ptr</a:t>
            </a:r>
            <a:r>
              <a:rPr lang="en-US" altLang="zh-CN" dirty="0"/>
              <a:t>:  True</a:t>
            </a:r>
          </a:p>
          <a:p>
            <a:endParaRPr lang="en-US" altLang="zh-CN" dirty="0"/>
          </a:p>
        </p:txBody>
      </p:sp>
      <p:sp>
        <p:nvSpPr>
          <p:cNvPr id="4" name="矩形 3"/>
          <p:cNvSpPr/>
          <p:nvPr/>
        </p:nvSpPr>
        <p:spPr>
          <a:xfrm>
            <a:off x="259600" y="658660"/>
            <a:ext cx="5229225" cy="3416320"/>
          </a:xfrm>
          <a:prstGeom prst="rect">
            <a:avLst/>
          </a:prstGeom>
        </p:spPr>
        <p:txBody>
          <a:bodyPr wrap="square">
            <a:spAutoFit/>
          </a:bodyPr>
          <a:lstStyle/>
          <a:p>
            <a:r>
              <a:rPr lang="zh-CN" altLang="en-US" dirty="0"/>
              <a:t>import torch</a:t>
            </a:r>
          </a:p>
          <a:p>
            <a:r>
              <a:rPr lang="zh-CN" altLang="en-US" dirty="0"/>
              <a:t>a = torch.randn(6, 7, 8, 9)</a:t>
            </a:r>
          </a:p>
          <a:p>
            <a:r>
              <a:rPr lang="zh-CN" altLang="en-US" dirty="0"/>
              <a:t>print("a shape:", list(a.shape))</a:t>
            </a:r>
          </a:p>
          <a:p>
            <a:r>
              <a:rPr lang="zh-CN" altLang="en-US" dirty="0"/>
              <a:t>print("a stride:", a.stride())</a:t>
            </a:r>
          </a:p>
          <a:p>
            <a:r>
              <a:rPr lang="zh-CN" altLang="en-US" dirty="0"/>
              <a:t>print("a offset:", a.storage_offset())</a:t>
            </a:r>
          </a:p>
          <a:p>
            <a:r>
              <a:rPr lang="zh-CN" altLang="en-US" dirty="0"/>
              <a:t>b = a[1::,2::,0::,5::]</a:t>
            </a:r>
          </a:p>
          <a:p>
            <a:r>
              <a:rPr lang="zh-CN" altLang="en-US" dirty="0"/>
              <a:t>print("b shape:", list(b.shape))</a:t>
            </a:r>
          </a:p>
          <a:p>
            <a:r>
              <a:rPr lang="zh-CN" altLang="en-US" dirty="0"/>
              <a:t>print("b stride:", b.stride())</a:t>
            </a:r>
          </a:p>
          <a:p>
            <a:r>
              <a:rPr lang="zh-CN" altLang="en-US" dirty="0"/>
              <a:t>print("b offset:",b.storage_offset())</a:t>
            </a:r>
          </a:p>
          <a:p>
            <a:r>
              <a:rPr lang="zh-CN" altLang="en-US" dirty="0"/>
              <a:t>a_ptr = a.storage().data_ptr()</a:t>
            </a:r>
          </a:p>
          <a:p>
            <a:r>
              <a:rPr lang="zh-CN" altLang="en-US" dirty="0"/>
              <a:t>b_ptr = b.storage().data_ptr()</a:t>
            </a:r>
          </a:p>
          <a:p>
            <a:r>
              <a:rPr lang="zh-CN" altLang="en-US" dirty="0"/>
              <a:t>print("b.data_ptr == a.data_ptr: ", a_ptr == b_ptr)</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9382" y="157942"/>
            <a:ext cx="3599411" cy="368300"/>
          </a:xfrm>
          <a:prstGeom prst="rect">
            <a:avLst/>
          </a:prstGeom>
          <a:noFill/>
        </p:spPr>
        <p:txBody>
          <a:bodyPr wrap="square" rtlCol="0">
            <a:spAutoFit/>
          </a:bodyPr>
          <a:lstStyle/>
          <a:p>
            <a:r>
              <a:rPr lang="en-US" dirty="0"/>
              <a:t>CNNL</a:t>
            </a:r>
            <a:r>
              <a:rPr lang="zh-CN" altLang="en-US" dirty="0"/>
              <a:t>如何利用</a:t>
            </a:r>
            <a:r>
              <a:rPr lang="en-US" altLang="zh-CN" dirty="0"/>
              <a:t>stride</a:t>
            </a:r>
            <a:r>
              <a:rPr lang="zh-CN" altLang="en-US" dirty="0"/>
              <a:t>特性</a:t>
            </a:r>
          </a:p>
        </p:txBody>
      </p:sp>
      <p:sp>
        <p:nvSpPr>
          <p:cNvPr id="2" name="文本框 1"/>
          <p:cNvSpPr txBox="1"/>
          <p:nvPr/>
        </p:nvSpPr>
        <p:spPr>
          <a:xfrm>
            <a:off x="311150" y="650875"/>
            <a:ext cx="11576050" cy="369332"/>
          </a:xfrm>
          <a:prstGeom prst="rect">
            <a:avLst/>
          </a:prstGeom>
          <a:noFill/>
        </p:spPr>
        <p:txBody>
          <a:bodyPr wrap="square" rtlCol="0">
            <a:spAutoFit/>
          </a:bodyPr>
          <a:lstStyle/>
          <a:p>
            <a:r>
              <a:rPr lang="zh-CN" altLang="en-US" dirty="0"/>
              <a:t>相应地，也可以在支持了</a:t>
            </a:r>
            <a:r>
              <a:rPr lang="en-US" altLang="zh-CN" dirty="0"/>
              <a:t>stride</a:t>
            </a:r>
            <a:r>
              <a:rPr lang="zh-CN" altLang="en-US" dirty="0"/>
              <a:t>特性的算子中，利用这些特性，完成自己算子的逻辑（拼接实现的算子）。</a:t>
            </a:r>
            <a:endParaRPr lang="en-US" altLang="zh-CN" dirty="0"/>
          </a:p>
        </p:txBody>
      </p:sp>
      <p:pic>
        <p:nvPicPr>
          <p:cNvPr id="4" name="图片 3"/>
          <p:cNvPicPr>
            <a:picLocks noChangeAspect="1"/>
          </p:cNvPicPr>
          <p:nvPr/>
        </p:nvPicPr>
        <p:blipFill>
          <a:blip r:embed="rId3"/>
          <a:stretch>
            <a:fillRect/>
          </a:stretch>
        </p:blipFill>
        <p:spPr>
          <a:xfrm>
            <a:off x="5388062" y="1020207"/>
            <a:ext cx="6499138" cy="5693872"/>
          </a:xfrm>
          <a:prstGeom prst="rect">
            <a:avLst/>
          </a:prstGeom>
        </p:spPr>
      </p:pic>
      <p:pic>
        <p:nvPicPr>
          <p:cNvPr id="5" name="图片 4"/>
          <p:cNvPicPr>
            <a:picLocks noChangeAspect="1"/>
          </p:cNvPicPr>
          <p:nvPr/>
        </p:nvPicPr>
        <p:blipFill rotWithShape="1">
          <a:blip r:embed="rId4"/>
          <a:srcRect l="6856" r="27128"/>
          <a:stretch/>
        </p:blipFill>
        <p:spPr>
          <a:xfrm>
            <a:off x="249382" y="1695165"/>
            <a:ext cx="5082397" cy="3857337"/>
          </a:xfrm>
          <a:prstGeom prst="rect">
            <a:avLst/>
          </a:prstGeom>
        </p:spPr>
      </p:pic>
      <p:sp>
        <p:nvSpPr>
          <p:cNvPr id="6" name="文本框 5"/>
          <p:cNvSpPr txBox="1"/>
          <p:nvPr/>
        </p:nvSpPr>
        <p:spPr>
          <a:xfrm>
            <a:off x="249382" y="1137494"/>
            <a:ext cx="5188904" cy="369332"/>
          </a:xfrm>
          <a:prstGeom prst="rect">
            <a:avLst/>
          </a:prstGeom>
          <a:noFill/>
        </p:spPr>
        <p:txBody>
          <a:bodyPr wrap="square" rtlCol="0">
            <a:spAutoFit/>
          </a:bodyPr>
          <a:lstStyle/>
          <a:p>
            <a:r>
              <a:rPr lang="en-US" altLang="zh-CN" dirty="0" err="1"/>
              <a:t>Indexput</a:t>
            </a:r>
            <a:r>
              <a:rPr lang="zh-CN" altLang="en-US" dirty="0"/>
              <a:t>算子功能扩展之支持</a:t>
            </a:r>
            <a:r>
              <a:rPr lang="en-US" altLang="zh-CN" dirty="0"/>
              <a:t>indices</a:t>
            </a:r>
            <a:r>
              <a:rPr lang="zh-CN" altLang="en-US" dirty="0"/>
              <a:t>之间的广播：</a:t>
            </a:r>
          </a:p>
        </p:txBody>
      </p:sp>
    </p:spTree>
    <p:custDataLst>
      <p:tags r:id="rId1"/>
    </p:custDataLst>
    <p:extLst>
      <p:ext uri="{BB962C8B-B14F-4D97-AF65-F5344CB8AC3E}">
        <p14:creationId xmlns:p14="http://schemas.microsoft.com/office/powerpoint/2010/main" val="41715199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5725" y="0"/>
            <a:ext cx="12039600" cy="6740307"/>
          </a:xfrm>
          <a:prstGeom prst="rect">
            <a:avLst/>
          </a:prstGeom>
          <a:noFill/>
        </p:spPr>
        <p:txBody>
          <a:bodyPr wrap="square" rtlCol="0">
            <a:spAutoFit/>
          </a:bodyPr>
          <a:lstStyle/>
          <a:p>
            <a:r>
              <a:rPr lang="zh-CN" altLang="en-US" dirty="0">
                <a:solidFill>
                  <a:schemeClr val="tx1"/>
                </a:solidFill>
                <a:sym typeface="+mn-ea"/>
              </a:rPr>
              <a:t>关于</a:t>
            </a:r>
            <a:r>
              <a:rPr lang="en-US" altLang="zh-CN" dirty="0">
                <a:solidFill>
                  <a:schemeClr val="tx1"/>
                </a:solidFill>
                <a:sym typeface="+mn-ea"/>
              </a:rPr>
              <a:t>stride特性的若干问题：</a:t>
            </a:r>
            <a:endParaRPr lang="zh-CN" altLang="en-US" dirty="0">
              <a:solidFill>
                <a:schemeClr val="tx1"/>
              </a:solidFill>
              <a:sym typeface="+mn-ea"/>
            </a:endParaRPr>
          </a:p>
          <a:p>
            <a:r>
              <a:rPr lang="en-US" altLang="zh-CN" dirty="0">
                <a:sym typeface="+mn-ea"/>
              </a:rPr>
              <a:t>1. </a:t>
            </a:r>
            <a:r>
              <a:rPr lang="zh-CN" altLang="en-US" dirty="0">
                <a:sym typeface="+mn-ea"/>
              </a:rPr>
              <a:t>张量使用</a:t>
            </a:r>
            <a:r>
              <a:rPr lang="en-US" altLang="zh-CN" dirty="0">
                <a:sym typeface="+mn-ea"/>
              </a:rPr>
              <a:t>stride</a:t>
            </a:r>
            <a:r>
              <a:rPr lang="zh-CN" altLang="en-US" dirty="0">
                <a:sym typeface="+mn-ea"/>
              </a:rPr>
              <a:t>特性进行存储时，假设</a:t>
            </a:r>
            <a:r>
              <a:rPr lang="en-US" altLang="zh-CN" dirty="0">
                <a:sym typeface="+mn-ea"/>
              </a:rPr>
              <a:t>offset=0 </a:t>
            </a:r>
            <a:r>
              <a:rPr lang="zh-CN" altLang="en-US" dirty="0">
                <a:sym typeface="+mn-ea"/>
              </a:rPr>
              <a:t>，</a:t>
            </a:r>
            <a:r>
              <a:rPr lang="en-US" altLang="zh-CN" dirty="0" err="1">
                <a:solidFill>
                  <a:srgbClr val="FF0000"/>
                </a:solidFill>
                <a:sym typeface="+mn-ea"/>
              </a:rPr>
              <a:t>ptr</a:t>
            </a:r>
            <a:r>
              <a:rPr lang="zh-CN" altLang="en-US" dirty="0">
                <a:solidFill>
                  <a:srgbClr val="FF0000"/>
                </a:solidFill>
                <a:sym typeface="+mn-ea"/>
              </a:rPr>
              <a:t>指针的长度</a:t>
            </a:r>
            <a:r>
              <a:rPr lang="zh-CN" altLang="en-US" dirty="0">
                <a:sym typeface="+mn-ea"/>
              </a:rPr>
              <a:t>是否为元素个数乘以</a:t>
            </a:r>
            <a:r>
              <a:rPr lang="en-US" altLang="zh-CN" dirty="0" err="1">
                <a:sym typeface="+mn-ea"/>
              </a:rPr>
              <a:t>dtype_size</a:t>
            </a:r>
            <a:r>
              <a:rPr lang="en-US" altLang="zh-CN" dirty="0">
                <a:sym typeface="+mn-ea"/>
              </a:rPr>
              <a:t> ?</a:t>
            </a:r>
          </a:p>
          <a:p>
            <a:r>
              <a:rPr lang="zh-CN" altLang="en-US" dirty="0">
                <a:sym typeface="+mn-ea"/>
              </a:rPr>
              <a:t>显然不是，对于</a:t>
            </a:r>
            <a:r>
              <a:rPr lang="en-US" altLang="zh-CN" dirty="0">
                <a:sym typeface="+mn-ea"/>
              </a:rPr>
              <a:t>shape</a:t>
            </a:r>
            <a:r>
              <a:rPr lang="zh-CN" altLang="en-US" dirty="0">
                <a:sym typeface="+mn-ea"/>
              </a:rPr>
              <a:t>为</a:t>
            </a:r>
            <a:r>
              <a:rPr lang="en-US" altLang="zh-CN" dirty="0">
                <a:sym typeface="+mn-ea"/>
              </a:rPr>
              <a:t>(s</a:t>
            </a:r>
            <a:r>
              <a:rPr lang="en-US" altLang="zh-CN" baseline="-25000" dirty="0">
                <a:sym typeface="+mn-ea"/>
              </a:rPr>
              <a:t>1</a:t>
            </a:r>
            <a:r>
              <a:rPr lang="en-US" altLang="zh-CN" dirty="0">
                <a:sym typeface="+mn-ea"/>
              </a:rPr>
              <a:t>,s</a:t>
            </a:r>
            <a:r>
              <a:rPr lang="en-US" altLang="zh-CN" baseline="-25000" dirty="0">
                <a:sym typeface="+mn-ea"/>
              </a:rPr>
              <a:t>2</a:t>
            </a:r>
            <a:r>
              <a:rPr lang="en-US" altLang="zh-CN" dirty="0">
                <a:sym typeface="+mn-ea"/>
              </a:rPr>
              <a:t>...</a:t>
            </a:r>
            <a:r>
              <a:rPr lang="en-US" altLang="zh-CN" dirty="0" err="1">
                <a:sym typeface="+mn-ea"/>
              </a:rPr>
              <a:t>s</a:t>
            </a:r>
            <a:r>
              <a:rPr lang="en-US" altLang="zh-CN" baseline="-25000" dirty="0" err="1">
                <a:sym typeface="+mn-ea"/>
              </a:rPr>
              <a:t>n</a:t>
            </a:r>
            <a:r>
              <a:rPr lang="en-US" altLang="zh-CN" dirty="0">
                <a:sym typeface="+mn-ea"/>
              </a:rPr>
              <a:t>)</a:t>
            </a:r>
            <a:r>
              <a:rPr lang="zh-CN" altLang="en-US" dirty="0">
                <a:sym typeface="+mn-ea"/>
              </a:rPr>
              <a:t>，</a:t>
            </a:r>
            <a:r>
              <a:rPr lang="en-US" altLang="zh-CN" dirty="0">
                <a:sym typeface="+mn-ea"/>
              </a:rPr>
              <a:t>stride</a:t>
            </a:r>
            <a:r>
              <a:rPr lang="zh-CN" altLang="en-US" dirty="0">
                <a:sym typeface="+mn-ea"/>
              </a:rPr>
              <a:t>为</a:t>
            </a:r>
            <a:r>
              <a:rPr lang="en-US" altLang="zh-CN" dirty="0">
                <a:sym typeface="+mn-ea"/>
              </a:rPr>
              <a:t>(st</a:t>
            </a:r>
            <a:r>
              <a:rPr lang="en-US" altLang="zh-CN" baseline="-25000" dirty="0">
                <a:sym typeface="+mn-ea"/>
              </a:rPr>
              <a:t>1</a:t>
            </a:r>
            <a:r>
              <a:rPr lang="en-US" altLang="zh-CN" dirty="0">
                <a:sym typeface="+mn-ea"/>
              </a:rPr>
              <a:t>,st</a:t>
            </a:r>
            <a:r>
              <a:rPr lang="en-US" altLang="zh-CN" baseline="-25000" dirty="0">
                <a:sym typeface="+mn-ea"/>
              </a:rPr>
              <a:t>2</a:t>
            </a:r>
            <a:r>
              <a:rPr lang="en-US" altLang="zh-CN" dirty="0">
                <a:sym typeface="+mn-ea"/>
              </a:rPr>
              <a:t>,st</a:t>
            </a:r>
            <a:r>
              <a:rPr lang="en-US" altLang="zh-CN" baseline="-25000" dirty="0">
                <a:sym typeface="+mn-ea"/>
              </a:rPr>
              <a:t>n</a:t>
            </a:r>
            <a:r>
              <a:rPr lang="en-US" altLang="zh-CN" dirty="0">
                <a:sym typeface="+mn-ea"/>
              </a:rPr>
              <a:t>)</a:t>
            </a:r>
            <a:r>
              <a:rPr lang="zh-CN" altLang="en-US" dirty="0">
                <a:sym typeface="+mn-ea"/>
              </a:rPr>
              <a:t>的张量，坐标全</a:t>
            </a:r>
            <a:r>
              <a:rPr lang="en-US" altLang="zh-CN" dirty="0">
                <a:sym typeface="+mn-ea"/>
              </a:rPr>
              <a:t>0</a:t>
            </a:r>
            <a:r>
              <a:rPr lang="zh-CN" altLang="en-US" dirty="0">
                <a:sym typeface="+mn-ea"/>
              </a:rPr>
              <a:t>的元素对应的</a:t>
            </a:r>
            <a:r>
              <a:rPr lang="en-US" altLang="zh-CN" dirty="0" err="1">
                <a:sym typeface="+mn-ea"/>
              </a:rPr>
              <a:t>save_index</a:t>
            </a:r>
            <a:r>
              <a:rPr lang="en-US" altLang="zh-CN" dirty="0">
                <a:sym typeface="+mn-ea"/>
              </a:rPr>
              <a:t> </a:t>
            </a:r>
            <a:r>
              <a:rPr lang="zh-CN" altLang="en-US" dirty="0">
                <a:sym typeface="+mn-ea"/>
              </a:rPr>
              <a:t>最小，为</a:t>
            </a:r>
            <a:r>
              <a:rPr lang="en-US" altLang="zh-CN" dirty="0">
                <a:sym typeface="+mn-ea"/>
              </a:rPr>
              <a:t>0</a:t>
            </a:r>
            <a:r>
              <a:rPr lang="zh-CN" altLang="en-US" dirty="0">
                <a:sym typeface="+mn-ea"/>
              </a:rPr>
              <a:t>，坐标为</a:t>
            </a:r>
          </a:p>
          <a:p>
            <a:r>
              <a:rPr lang="en-US" altLang="zh-CN" dirty="0">
                <a:sym typeface="+mn-ea"/>
              </a:rPr>
              <a:t>(s</a:t>
            </a:r>
            <a:r>
              <a:rPr lang="en-US" altLang="zh-CN" baseline="-25000" dirty="0">
                <a:sym typeface="+mn-ea"/>
              </a:rPr>
              <a:t>1</a:t>
            </a:r>
            <a:r>
              <a:rPr lang="en-US" altLang="zh-CN" dirty="0">
                <a:sym typeface="+mn-ea"/>
              </a:rPr>
              <a:t>-1,s</a:t>
            </a:r>
            <a:r>
              <a:rPr lang="en-US" altLang="zh-CN" baseline="-25000" dirty="0">
                <a:sym typeface="+mn-ea"/>
              </a:rPr>
              <a:t>2</a:t>
            </a:r>
            <a:r>
              <a:rPr lang="en-US" altLang="zh-CN" dirty="0">
                <a:sym typeface="+mn-ea"/>
              </a:rPr>
              <a:t>-1...s</a:t>
            </a:r>
            <a:r>
              <a:rPr lang="en-US" altLang="zh-CN" baseline="-25000" dirty="0">
                <a:sym typeface="+mn-ea"/>
              </a:rPr>
              <a:t>n</a:t>
            </a:r>
            <a:r>
              <a:rPr lang="en-US" altLang="zh-CN" dirty="0">
                <a:sym typeface="+mn-ea"/>
              </a:rPr>
              <a:t>-1)</a:t>
            </a:r>
            <a:r>
              <a:rPr lang="zh-CN" altLang="en-US" dirty="0">
                <a:sym typeface="+mn-ea"/>
              </a:rPr>
              <a:t>的元素对应的</a:t>
            </a:r>
            <a:r>
              <a:rPr lang="en-US" altLang="zh-CN" dirty="0" err="1">
                <a:sym typeface="+mn-ea"/>
              </a:rPr>
              <a:t>save_index</a:t>
            </a:r>
            <a:r>
              <a:rPr lang="en-US" altLang="zh-CN" dirty="0">
                <a:sym typeface="+mn-ea"/>
              </a:rPr>
              <a:t> </a:t>
            </a:r>
            <a:r>
              <a:rPr lang="zh-CN" altLang="en-US" dirty="0">
                <a:sym typeface="+mn-ea"/>
              </a:rPr>
              <a:t>最大，为</a:t>
            </a:r>
            <a:r>
              <a:rPr lang="en-US" altLang="zh-CN" dirty="0">
                <a:sym typeface="+mn-ea"/>
              </a:rPr>
              <a:t>(s</a:t>
            </a:r>
            <a:r>
              <a:rPr lang="en-US" altLang="zh-CN" baseline="-25000" dirty="0">
                <a:sym typeface="+mn-ea"/>
              </a:rPr>
              <a:t>1</a:t>
            </a:r>
            <a:r>
              <a:rPr lang="en-US" altLang="zh-CN" dirty="0">
                <a:sym typeface="+mn-ea"/>
              </a:rPr>
              <a:t>-1) * st</a:t>
            </a:r>
            <a:r>
              <a:rPr lang="en-US" altLang="zh-CN" baseline="-25000" dirty="0">
                <a:sym typeface="+mn-ea"/>
              </a:rPr>
              <a:t>1 </a:t>
            </a:r>
            <a:r>
              <a:rPr lang="en-US" altLang="zh-CN" dirty="0">
                <a:sym typeface="+mn-ea"/>
              </a:rPr>
              <a:t>+ (s</a:t>
            </a:r>
            <a:r>
              <a:rPr lang="en-US" altLang="zh-CN" baseline="-25000" dirty="0">
                <a:sym typeface="+mn-ea"/>
              </a:rPr>
              <a:t>1</a:t>
            </a:r>
            <a:r>
              <a:rPr lang="en-US" altLang="zh-CN" dirty="0">
                <a:sym typeface="+mn-ea"/>
              </a:rPr>
              <a:t>-1) * st</a:t>
            </a:r>
            <a:r>
              <a:rPr lang="en-US" altLang="zh-CN" baseline="-25000" dirty="0">
                <a:sym typeface="+mn-ea"/>
              </a:rPr>
              <a:t>1</a:t>
            </a:r>
            <a:r>
              <a:rPr lang="en-US" altLang="zh-CN" dirty="0">
                <a:sym typeface="+mn-ea"/>
              </a:rPr>
              <a:t>+...</a:t>
            </a:r>
            <a:r>
              <a:rPr lang="en-US" altLang="zh-CN" baseline="-25000" dirty="0">
                <a:sym typeface="+mn-ea"/>
              </a:rPr>
              <a:t> </a:t>
            </a:r>
            <a:r>
              <a:rPr lang="en-US" altLang="zh-CN" dirty="0">
                <a:sym typeface="+mn-ea"/>
              </a:rPr>
              <a:t>+ (s</a:t>
            </a:r>
            <a:r>
              <a:rPr lang="en-US" altLang="zh-CN" baseline="-25000" dirty="0">
                <a:sym typeface="+mn-ea"/>
              </a:rPr>
              <a:t>n</a:t>
            </a:r>
            <a:r>
              <a:rPr lang="en-US" altLang="zh-CN" dirty="0">
                <a:sym typeface="+mn-ea"/>
              </a:rPr>
              <a:t>-1) * </a:t>
            </a:r>
            <a:r>
              <a:rPr lang="en-US" altLang="zh-CN" dirty="0" err="1">
                <a:sym typeface="+mn-ea"/>
              </a:rPr>
              <a:t>st</a:t>
            </a:r>
            <a:r>
              <a:rPr lang="en-US" altLang="zh-CN" baseline="-25000" dirty="0" err="1">
                <a:sym typeface="+mn-ea"/>
              </a:rPr>
              <a:t>n</a:t>
            </a:r>
            <a:endParaRPr lang="en-US" altLang="zh-CN" dirty="0">
              <a:sym typeface="+mn-ea"/>
            </a:endParaRPr>
          </a:p>
          <a:p>
            <a:r>
              <a:rPr lang="zh-CN" altLang="en-US" dirty="0">
                <a:sym typeface="+mn-ea"/>
              </a:rPr>
              <a:t>因此，</a:t>
            </a:r>
            <a:r>
              <a:rPr lang="en-US" altLang="zh-CN" dirty="0" err="1">
                <a:sym typeface="+mn-ea"/>
              </a:rPr>
              <a:t>ptr</a:t>
            </a:r>
            <a:r>
              <a:rPr lang="zh-CN" altLang="en-US" dirty="0">
                <a:sym typeface="+mn-ea"/>
              </a:rPr>
              <a:t>指针的长度应为</a:t>
            </a:r>
            <a:r>
              <a:rPr lang="en-US" altLang="zh-CN" dirty="0">
                <a:sym typeface="+mn-ea"/>
              </a:rPr>
              <a:t>(s</a:t>
            </a:r>
            <a:r>
              <a:rPr lang="en-US" altLang="zh-CN" baseline="-25000" dirty="0">
                <a:sym typeface="+mn-ea"/>
              </a:rPr>
              <a:t>1</a:t>
            </a:r>
            <a:r>
              <a:rPr lang="en-US" altLang="zh-CN" dirty="0">
                <a:sym typeface="+mn-ea"/>
              </a:rPr>
              <a:t>-1) * st</a:t>
            </a:r>
            <a:r>
              <a:rPr lang="en-US" altLang="zh-CN" baseline="-25000" dirty="0">
                <a:sym typeface="+mn-ea"/>
              </a:rPr>
              <a:t>1 </a:t>
            </a:r>
            <a:r>
              <a:rPr lang="en-US" altLang="zh-CN" dirty="0">
                <a:sym typeface="+mn-ea"/>
              </a:rPr>
              <a:t>+ (s</a:t>
            </a:r>
            <a:r>
              <a:rPr lang="en-US" altLang="zh-CN" baseline="-25000" dirty="0">
                <a:sym typeface="+mn-ea"/>
              </a:rPr>
              <a:t>2</a:t>
            </a:r>
            <a:r>
              <a:rPr lang="en-US" altLang="zh-CN" dirty="0">
                <a:sym typeface="+mn-ea"/>
              </a:rPr>
              <a:t>-1) * st</a:t>
            </a:r>
            <a:r>
              <a:rPr lang="en-US" altLang="zh-CN" baseline="-25000" dirty="0">
                <a:sym typeface="+mn-ea"/>
              </a:rPr>
              <a:t>2</a:t>
            </a:r>
            <a:r>
              <a:rPr lang="en-US" altLang="zh-CN" dirty="0">
                <a:sym typeface="+mn-ea"/>
              </a:rPr>
              <a:t>+...</a:t>
            </a:r>
            <a:r>
              <a:rPr lang="en-US" altLang="zh-CN" baseline="-25000" dirty="0">
                <a:sym typeface="+mn-ea"/>
              </a:rPr>
              <a:t> </a:t>
            </a:r>
            <a:r>
              <a:rPr lang="en-US" altLang="zh-CN" dirty="0">
                <a:sym typeface="+mn-ea"/>
              </a:rPr>
              <a:t>+ (s</a:t>
            </a:r>
            <a:r>
              <a:rPr lang="en-US" altLang="zh-CN" baseline="-25000" dirty="0">
                <a:sym typeface="+mn-ea"/>
              </a:rPr>
              <a:t>n</a:t>
            </a:r>
            <a:r>
              <a:rPr lang="en-US" altLang="zh-CN" dirty="0">
                <a:sym typeface="+mn-ea"/>
              </a:rPr>
              <a:t>-1) * </a:t>
            </a:r>
            <a:r>
              <a:rPr lang="en-US" altLang="zh-CN" dirty="0" err="1">
                <a:sym typeface="+mn-ea"/>
              </a:rPr>
              <a:t>st</a:t>
            </a:r>
            <a:r>
              <a:rPr lang="en-US" altLang="zh-CN" baseline="-25000" dirty="0" err="1">
                <a:sym typeface="+mn-ea"/>
              </a:rPr>
              <a:t>n</a:t>
            </a:r>
            <a:r>
              <a:rPr lang="en-US" altLang="zh-CN" baseline="-25000" dirty="0">
                <a:sym typeface="+mn-ea"/>
              </a:rPr>
              <a:t>   </a:t>
            </a:r>
            <a:r>
              <a:rPr lang="en-US" altLang="zh-CN" dirty="0">
                <a:sym typeface="+mn-ea"/>
              </a:rPr>
              <a:t>+ 1</a:t>
            </a:r>
          </a:p>
          <a:p>
            <a:r>
              <a:rPr lang="zh-CN" altLang="en-US" dirty="0">
                <a:sym typeface="+mn-ea"/>
              </a:rPr>
              <a:t>显然未必等于</a:t>
            </a:r>
            <a:r>
              <a:rPr lang="en-US" altLang="zh-CN" dirty="0">
                <a:sym typeface="+mn-ea"/>
              </a:rPr>
              <a:t>s</a:t>
            </a:r>
            <a:r>
              <a:rPr lang="en-US" altLang="zh-CN" baseline="-25000" dirty="0">
                <a:sym typeface="+mn-ea"/>
              </a:rPr>
              <a:t>1 * </a:t>
            </a:r>
            <a:r>
              <a:rPr lang="en-US" altLang="zh-CN" dirty="0">
                <a:sym typeface="+mn-ea"/>
              </a:rPr>
              <a:t>s</a:t>
            </a:r>
            <a:r>
              <a:rPr lang="en-US" altLang="zh-CN" baseline="-25000" dirty="0">
                <a:sym typeface="+mn-ea"/>
              </a:rPr>
              <a:t>2 *...* </a:t>
            </a:r>
            <a:r>
              <a:rPr lang="en-US" altLang="zh-CN" dirty="0" err="1">
                <a:sym typeface="+mn-ea"/>
              </a:rPr>
              <a:t>s</a:t>
            </a:r>
            <a:r>
              <a:rPr lang="en-US" altLang="zh-CN" baseline="-25000" dirty="0" err="1">
                <a:sym typeface="+mn-ea"/>
              </a:rPr>
              <a:t>n</a:t>
            </a:r>
            <a:endParaRPr lang="en-US" altLang="zh-CN" baseline="-25000" dirty="0">
              <a:sym typeface="+mn-ea"/>
            </a:endParaRPr>
          </a:p>
          <a:p>
            <a:endParaRPr lang="en-US" altLang="zh-CN" dirty="0">
              <a:sym typeface="+mn-ea"/>
            </a:endParaRPr>
          </a:p>
          <a:p>
            <a:r>
              <a:rPr lang="en-US" altLang="zh-CN" dirty="0">
                <a:sym typeface="+mn-ea"/>
              </a:rPr>
              <a:t>2. </a:t>
            </a:r>
            <a:r>
              <a:rPr lang="zh-CN" altLang="en-US" dirty="0">
                <a:solidFill>
                  <a:srgbClr val="FF0000"/>
                </a:solidFill>
                <a:sym typeface="+mn-ea"/>
              </a:rPr>
              <a:t>是任意一个张量，都可以用指定的</a:t>
            </a:r>
            <a:r>
              <a:rPr lang="en-US" altLang="zh-CN" dirty="0">
                <a:solidFill>
                  <a:srgbClr val="FF0000"/>
                </a:solidFill>
                <a:sym typeface="+mn-ea"/>
              </a:rPr>
              <a:t>stride </a:t>
            </a:r>
            <a:r>
              <a:rPr lang="zh-CN" altLang="en-US" dirty="0">
                <a:solidFill>
                  <a:srgbClr val="FF0000"/>
                </a:solidFill>
                <a:sym typeface="+mn-ea"/>
              </a:rPr>
              <a:t>表示？ 还是 任意一组</a:t>
            </a:r>
            <a:r>
              <a:rPr lang="en-US" altLang="zh-CN" dirty="0">
                <a:solidFill>
                  <a:srgbClr val="FF0000"/>
                </a:solidFill>
                <a:sym typeface="+mn-ea"/>
              </a:rPr>
              <a:t>stride </a:t>
            </a:r>
            <a:r>
              <a:rPr lang="zh-CN" altLang="en-US" dirty="0">
                <a:solidFill>
                  <a:srgbClr val="FF0000"/>
                </a:solidFill>
                <a:sym typeface="+mn-ea"/>
              </a:rPr>
              <a:t>加</a:t>
            </a:r>
            <a:r>
              <a:rPr lang="en-US" altLang="zh-CN" dirty="0">
                <a:solidFill>
                  <a:srgbClr val="FF0000"/>
                </a:solidFill>
                <a:sym typeface="+mn-ea"/>
              </a:rPr>
              <a:t> </a:t>
            </a:r>
            <a:r>
              <a:rPr lang="zh-CN" altLang="en-US" dirty="0">
                <a:solidFill>
                  <a:srgbClr val="FF0000"/>
                </a:solidFill>
                <a:sym typeface="+mn-ea"/>
              </a:rPr>
              <a:t>足长度的</a:t>
            </a:r>
            <a:r>
              <a:rPr lang="en-US" altLang="zh-CN" dirty="0" err="1">
                <a:solidFill>
                  <a:srgbClr val="FF0000"/>
                </a:solidFill>
                <a:sym typeface="+mn-ea"/>
              </a:rPr>
              <a:t>ptr</a:t>
            </a:r>
            <a:r>
              <a:rPr lang="zh-CN" altLang="en-US" dirty="0">
                <a:solidFill>
                  <a:srgbClr val="FF0000"/>
                </a:solidFill>
                <a:sym typeface="+mn-ea"/>
              </a:rPr>
              <a:t>指针，均有一个</a:t>
            </a:r>
            <a:r>
              <a:rPr lang="en-US" altLang="zh-CN" dirty="0">
                <a:solidFill>
                  <a:srgbClr val="FF0000"/>
                </a:solidFill>
                <a:sym typeface="+mn-ea"/>
              </a:rPr>
              <a:t>tensor</a:t>
            </a:r>
            <a:r>
              <a:rPr lang="zh-CN" altLang="en-US" dirty="0">
                <a:solidFill>
                  <a:srgbClr val="FF0000"/>
                </a:solidFill>
                <a:sym typeface="+mn-ea"/>
              </a:rPr>
              <a:t>与之对应</a:t>
            </a:r>
            <a:r>
              <a:rPr lang="zh-CN" altLang="en-US" dirty="0">
                <a:sym typeface="+mn-ea"/>
              </a:rPr>
              <a:t> ？</a:t>
            </a:r>
          </a:p>
          <a:p>
            <a:r>
              <a:rPr lang="zh-CN" altLang="en-US" dirty="0">
                <a:sym typeface="+mn-ea"/>
              </a:rPr>
              <a:t>举例：对于张量</a:t>
            </a:r>
            <a:r>
              <a:rPr lang="en-US" altLang="zh-CN" dirty="0">
                <a:sym typeface="+mn-ea"/>
              </a:rPr>
              <a:t>a = [1,2,3,4,5],</a:t>
            </a:r>
            <a:r>
              <a:rPr lang="zh-CN" altLang="en-US" dirty="0">
                <a:sym typeface="+mn-ea"/>
              </a:rPr>
              <a:t>其</a:t>
            </a:r>
            <a:r>
              <a:rPr lang="en-US" altLang="zh-CN" dirty="0">
                <a:sym typeface="+mn-ea"/>
              </a:rPr>
              <a:t>shape</a:t>
            </a:r>
            <a:r>
              <a:rPr lang="zh-CN" altLang="en-US" dirty="0">
                <a:sym typeface="+mn-ea"/>
              </a:rPr>
              <a:t>为</a:t>
            </a:r>
            <a:r>
              <a:rPr lang="en-US" altLang="zh-CN" dirty="0">
                <a:sym typeface="+mn-ea"/>
              </a:rPr>
              <a:t>5*1</a:t>
            </a:r>
            <a:r>
              <a:rPr lang="zh-CN" altLang="en-US" dirty="0">
                <a:sym typeface="+mn-ea"/>
              </a:rPr>
              <a:t>，设置其</a:t>
            </a:r>
            <a:r>
              <a:rPr lang="en-US" altLang="zh-CN" dirty="0">
                <a:sym typeface="+mn-ea"/>
              </a:rPr>
              <a:t>stride</a:t>
            </a:r>
            <a:r>
              <a:rPr lang="zh-CN" altLang="en-US" dirty="0">
                <a:sym typeface="+mn-ea"/>
              </a:rPr>
              <a:t>为</a:t>
            </a:r>
            <a:r>
              <a:rPr lang="en-US" altLang="zh-CN" dirty="0">
                <a:sym typeface="+mn-ea"/>
              </a:rPr>
              <a:t>0</a:t>
            </a:r>
            <a:r>
              <a:rPr lang="zh-CN" altLang="en-US" dirty="0">
                <a:sym typeface="+mn-ea"/>
              </a:rPr>
              <a:t>，</a:t>
            </a:r>
            <a:r>
              <a:rPr lang="en-US" altLang="zh-CN" dirty="0">
                <a:sym typeface="+mn-ea"/>
              </a:rPr>
              <a:t>0</a:t>
            </a:r>
            <a:r>
              <a:rPr lang="zh-CN" altLang="en-US" dirty="0">
                <a:sym typeface="+mn-ea"/>
              </a:rPr>
              <a:t>，显然内存中只占用了一个位置，但张量</a:t>
            </a:r>
            <a:r>
              <a:rPr lang="en-US" altLang="zh-CN" dirty="0">
                <a:sym typeface="+mn-ea"/>
              </a:rPr>
              <a:t>a</a:t>
            </a:r>
            <a:r>
              <a:rPr lang="zh-CN" altLang="en-US" dirty="0">
                <a:sym typeface="+mn-ea"/>
              </a:rPr>
              <a:t>的五个元素各不相等，因此，对于每个序列数据都确定的</a:t>
            </a:r>
            <a:r>
              <a:rPr lang="en-US" altLang="zh-CN" dirty="0">
                <a:sym typeface="+mn-ea"/>
              </a:rPr>
              <a:t>tensor</a:t>
            </a:r>
            <a:r>
              <a:rPr lang="zh-CN" altLang="en-US" dirty="0">
                <a:sym typeface="+mn-ea"/>
              </a:rPr>
              <a:t>，一般无法为其指定任意</a:t>
            </a:r>
            <a:r>
              <a:rPr lang="en-US" altLang="zh-CN" dirty="0">
                <a:sym typeface="+mn-ea"/>
              </a:rPr>
              <a:t>stride</a:t>
            </a:r>
            <a:r>
              <a:rPr lang="zh-CN" altLang="en-US" dirty="0">
                <a:sym typeface="+mn-ea"/>
              </a:rPr>
              <a:t>参数；</a:t>
            </a:r>
          </a:p>
          <a:p>
            <a:r>
              <a:rPr lang="zh-CN" altLang="en-US" dirty="0">
                <a:sym typeface="+mn-ea"/>
              </a:rPr>
              <a:t>但反过来却可以。幸运的是：我们的</a:t>
            </a:r>
            <a:r>
              <a:rPr lang="en-US" altLang="zh-CN" dirty="0" err="1">
                <a:sym typeface="+mn-ea"/>
              </a:rPr>
              <a:t>gtest</a:t>
            </a:r>
            <a:r>
              <a:rPr lang="zh-CN" altLang="en-US" dirty="0">
                <a:sym typeface="+mn-ea"/>
              </a:rPr>
              <a:t>测试框架中，输入的</a:t>
            </a:r>
            <a:r>
              <a:rPr lang="en-US" altLang="zh-CN" dirty="0">
                <a:sym typeface="+mn-ea"/>
              </a:rPr>
              <a:t>tensor</a:t>
            </a:r>
            <a:r>
              <a:rPr lang="zh-CN" altLang="en-US" dirty="0">
                <a:sym typeface="+mn-ea"/>
              </a:rPr>
              <a:t>，正是在足量长度的</a:t>
            </a:r>
            <a:r>
              <a:rPr lang="en-US" altLang="zh-CN" dirty="0" err="1">
                <a:sym typeface="+mn-ea"/>
              </a:rPr>
              <a:t>ptr</a:t>
            </a:r>
            <a:r>
              <a:rPr lang="zh-CN" altLang="en-US" dirty="0">
                <a:sym typeface="+mn-ea"/>
              </a:rPr>
              <a:t>指针上初始化好了随机数，得益于此，</a:t>
            </a:r>
            <a:r>
              <a:rPr lang="en-US" altLang="zh-CN" dirty="0" err="1">
                <a:solidFill>
                  <a:srgbClr val="FF0000"/>
                </a:solidFill>
                <a:sym typeface="+mn-ea"/>
              </a:rPr>
              <a:t>gtest</a:t>
            </a:r>
            <a:r>
              <a:rPr lang="en-US" altLang="zh-CN" dirty="0">
                <a:solidFill>
                  <a:srgbClr val="FF0000"/>
                </a:solidFill>
                <a:sym typeface="+mn-ea"/>
              </a:rPr>
              <a:t> </a:t>
            </a:r>
            <a:r>
              <a:rPr lang="zh-CN" altLang="en-US" dirty="0">
                <a:solidFill>
                  <a:srgbClr val="FF0000"/>
                </a:solidFill>
                <a:sym typeface="+mn-ea"/>
              </a:rPr>
              <a:t>测试</a:t>
            </a:r>
            <a:r>
              <a:rPr lang="en-US" altLang="zh-CN" dirty="0">
                <a:solidFill>
                  <a:srgbClr val="FF0000"/>
                </a:solidFill>
                <a:sym typeface="+mn-ea"/>
              </a:rPr>
              <a:t>case</a:t>
            </a:r>
            <a:r>
              <a:rPr lang="zh-CN" altLang="en-US" dirty="0">
                <a:solidFill>
                  <a:srgbClr val="FF0000"/>
                </a:solidFill>
                <a:sym typeface="+mn-ea"/>
              </a:rPr>
              <a:t>的</a:t>
            </a:r>
            <a:r>
              <a:rPr lang="en-US" altLang="zh-CN" dirty="0">
                <a:solidFill>
                  <a:srgbClr val="FF0000"/>
                </a:solidFill>
                <a:sym typeface="+mn-ea"/>
              </a:rPr>
              <a:t>stride</a:t>
            </a:r>
            <a:r>
              <a:rPr lang="zh-CN" altLang="en-US" dirty="0">
                <a:solidFill>
                  <a:srgbClr val="FF0000"/>
                </a:solidFill>
                <a:sym typeface="+mn-ea"/>
              </a:rPr>
              <a:t>可以设置为任意的非负整数</a:t>
            </a:r>
            <a:r>
              <a:rPr lang="zh-CN" altLang="en-US" dirty="0">
                <a:sym typeface="+mn-ea"/>
              </a:rPr>
              <a:t>（总长度不爆掉即可）；</a:t>
            </a:r>
            <a:r>
              <a:rPr lang="en-US" altLang="zh-CN" dirty="0">
                <a:sym typeface="+mn-ea"/>
              </a:rPr>
              <a:t>generator</a:t>
            </a:r>
            <a:r>
              <a:rPr lang="zh-CN" altLang="en-US" dirty="0">
                <a:sym typeface="+mn-ea"/>
              </a:rPr>
              <a:t>框架与此不同。</a:t>
            </a:r>
          </a:p>
          <a:p>
            <a:endParaRPr lang="zh-CN" altLang="en-US" dirty="0">
              <a:sym typeface="+mn-ea"/>
            </a:endParaRPr>
          </a:p>
          <a:p>
            <a:r>
              <a:rPr lang="en-US" altLang="zh-CN" dirty="0">
                <a:sym typeface="+mn-ea"/>
              </a:rPr>
              <a:t>3. </a:t>
            </a:r>
            <a:r>
              <a:rPr lang="zh-CN" altLang="en-US" dirty="0">
                <a:solidFill>
                  <a:srgbClr val="FF0000"/>
                </a:solidFill>
                <a:sym typeface="+mn-ea"/>
              </a:rPr>
              <a:t>内存踩踏问题</a:t>
            </a:r>
            <a:r>
              <a:rPr lang="zh-CN" altLang="en-US" dirty="0">
                <a:sym typeface="+mn-ea"/>
              </a:rPr>
              <a:t>。简而言之：对于张量</a:t>
            </a:r>
            <a:r>
              <a:rPr lang="en-US" altLang="zh-CN" dirty="0">
                <a:sym typeface="+mn-ea"/>
              </a:rPr>
              <a:t>a</a:t>
            </a:r>
            <a:r>
              <a:rPr lang="zh-CN" altLang="en-US" dirty="0">
                <a:sym typeface="+mn-ea"/>
              </a:rPr>
              <a:t>中坐标不同的两个元素，通过</a:t>
            </a:r>
            <a:r>
              <a:rPr lang="en-US" altLang="zh-CN" dirty="0">
                <a:sym typeface="+mn-ea"/>
              </a:rPr>
              <a:t>stride</a:t>
            </a:r>
            <a:r>
              <a:rPr lang="zh-CN" altLang="en-US" dirty="0">
                <a:sym typeface="+mn-ea"/>
              </a:rPr>
              <a:t>计算出来相同的存储序号，则称张量</a:t>
            </a:r>
            <a:r>
              <a:rPr lang="en-US" altLang="zh-CN" dirty="0">
                <a:sym typeface="+mn-ea"/>
              </a:rPr>
              <a:t>a</a:t>
            </a:r>
            <a:r>
              <a:rPr lang="zh-CN" altLang="en-US" dirty="0">
                <a:sym typeface="+mn-ea"/>
              </a:rPr>
              <a:t>的</a:t>
            </a:r>
            <a:r>
              <a:rPr lang="en-US" altLang="zh-CN" dirty="0">
                <a:sym typeface="+mn-ea"/>
              </a:rPr>
              <a:t>stride </a:t>
            </a:r>
            <a:r>
              <a:rPr lang="zh-CN" altLang="en-US" dirty="0">
                <a:sym typeface="+mn-ea"/>
              </a:rPr>
              <a:t>是危险的</a:t>
            </a:r>
            <a:r>
              <a:rPr lang="en-US" altLang="zh-CN" dirty="0">
                <a:sym typeface="+mn-ea"/>
              </a:rPr>
              <a:t>stride</a:t>
            </a:r>
            <a:r>
              <a:rPr lang="zh-CN" altLang="en-US" dirty="0">
                <a:sym typeface="+mn-ea"/>
              </a:rPr>
              <a:t>。所谓危险，可见如下例子：</a:t>
            </a:r>
            <a:endParaRPr lang="zh-CN" altLang="en-US" dirty="0">
              <a:highlight>
                <a:srgbClr val="FFFF00"/>
              </a:highlight>
              <a:sym typeface="+mn-ea"/>
            </a:endParaRPr>
          </a:p>
          <a:p>
            <a:r>
              <a:rPr lang="en-US" altLang="zh-CN" dirty="0" err="1">
                <a:sym typeface="+mn-ea"/>
              </a:rPr>
              <a:t>a_ptr</a:t>
            </a:r>
            <a:r>
              <a:rPr lang="en-US" altLang="zh-CN" dirty="0">
                <a:sym typeface="+mn-ea"/>
              </a:rPr>
              <a:t> = 1,2,3  offset = 0</a:t>
            </a:r>
          </a:p>
          <a:p>
            <a:r>
              <a:rPr lang="en-US" altLang="zh-CN" dirty="0">
                <a:sym typeface="+mn-ea"/>
              </a:rPr>
              <a:t>shape: [2,2]</a:t>
            </a:r>
          </a:p>
          <a:p>
            <a:r>
              <a:rPr lang="en-US" altLang="zh-CN" dirty="0">
                <a:sym typeface="+mn-ea"/>
              </a:rPr>
              <a:t>stride: [1,1]</a:t>
            </a:r>
          </a:p>
          <a:p>
            <a:r>
              <a:rPr lang="en-US" altLang="zh-CN" dirty="0">
                <a:sym typeface="+mn-ea"/>
              </a:rPr>
              <a:t>a(0,0) = </a:t>
            </a:r>
            <a:r>
              <a:rPr lang="en-US" altLang="zh-CN" dirty="0" err="1">
                <a:sym typeface="+mn-ea"/>
              </a:rPr>
              <a:t>a_ptr</a:t>
            </a:r>
            <a:r>
              <a:rPr lang="en-US" altLang="zh-CN" dirty="0">
                <a:sym typeface="+mn-ea"/>
              </a:rPr>
              <a:t>[0] = 1 ; a(0,1) = </a:t>
            </a:r>
            <a:r>
              <a:rPr lang="en-US" altLang="zh-CN" dirty="0" err="1">
                <a:sym typeface="+mn-ea"/>
              </a:rPr>
              <a:t>a_ptr</a:t>
            </a:r>
            <a:r>
              <a:rPr lang="en-US" altLang="zh-CN" dirty="0">
                <a:sym typeface="+mn-ea"/>
              </a:rPr>
              <a:t>[1] = 2 ; a(1,0) = </a:t>
            </a:r>
            <a:r>
              <a:rPr lang="en-US" altLang="zh-CN" dirty="0" err="1">
                <a:sym typeface="+mn-ea"/>
              </a:rPr>
              <a:t>a_ptr</a:t>
            </a:r>
            <a:r>
              <a:rPr lang="en-US" altLang="zh-CN" dirty="0">
                <a:sym typeface="+mn-ea"/>
              </a:rPr>
              <a:t>[1] = 2 ; a(1,1) = </a:t>
            </a:r>
            <a:r>
              <a:rPr lang="en-US" altLang="zh-CN" dirty="0" err="1">
                <a:sym typeface="+mn-ea"/>
              </a:rPr>
              <a:t>a_ptr</a:t>
            </a:r>
            <a:r>
              <a:rPr lang="en-US" altLang="zh-CN" dirty="0">
                <a:sym typeface="+mn-ea"/>
              </a:rPr>
              <a:t>[2] = 3</a:t>
            </a:r>
            <a:endParaRPr lang="zh-CN" altLang="en-US" dirty="0">
              <a:sym typeface="+mn-ea"/>
            </a:endParaRPr>
          </a:p>
          <a:p>
            <a:r>
              <a:rPr lang="zh-CN" altLang="en-US" dirty="0">
                <a:sym typeface="+mn-ea"/>
              </a:rPr>
              <a:t>若 做运算</a:t>
            </a:r>
            <a:r>
              <a:rPr lang="en-US" altLang="zh-CN" dirty="0">
                <a:sym typeface="+mn-ea"/>
              </a:rPr>
              <a:t>a = a * 2 </a:t>
            </a:r>
            <a:r>
              <a:rPr lang="zh-CN" altLang="en-US" dirty="0">
                <a:sym typeface="+mn-ea"/>
              </a:rPr>
              <a:t>假设操作由单核的</a:t>
            </a:r>
            <a:r>
              <a:rPr lang="en-US" altLang="zh-CN" dirty="0" err="1">
                <a:sym typeface="+mn-ea"/>
              </a:rPr>
              <a:t>cpu</a:t>
            </a:r>
            <a:r>
              <a:rPr lang="zh-CN" altLang="en-US" dirty="0">
                <a:sym typeface="+mn-ea"/>
              </a:rPr>
              <a:t>顺序执行：</a:t>
            </a:r>
            <a:endParaRPr lang="en-US" altLang="zh-CN" dirty="0">
              <a:sym typeface="+mn-ea"/>
            </a:endParaRPr>
          </a:p>
          <a:p>
            <a:r>
              <a:rPr lang="en-US" altLang="zh-CN" dirty="0" err="1">
                <a:sym typeface="+mn-ea"/>
              </a:rPr>
              <a:t>a_ptr</a:t>
            </a:r>
            <a:r>
              <a:rPr lang="en-US" altLang="zh-CN" dirty="0">
                <a:sym typeface="+mn-ea"/>
              </a:rPr>
              <a:t> =    2,8,6</a:t>
            </a:r>
          </a:p>
          <a:p>
            <a:r>
              <a:rPr lang="zh-CN" altLang="en-US" dirty="0">
                <a:sym typeface="+mn-ea"/>
              </a:rPr>
              <a:t>观察每个元素的结果：</a:t>
            </a:r>
            <a:endParaRPr lang="en-US" altLang="zh-CN" dirty="0">
              <a:sym typeface="+mn-ea"/>
            </a:endParaRPr>
          </a:p>
          <a:p>
            <a:r>
              <a:rPr lang="en-US" altLang="zh-CN" dirty="0">
                <a:sym typeface="+mn-ea"/>
              </a:rPr>
              <a:t>a(0,0) = </a:t>
            </a:r>
            <a:r>
              <a:rPr lang="en-US" altLang="zh-CN" dirty="0" err="1">
                <a:sym typeface="+mn-ea"/>
              </a:rPr>
              <a:t>a_ptr</a:t>
            </a:r>
            <a:r>
              <a:rPr lang="en-US" altLang="zh-CN" dirty="0">
                <a:sym typeface="+mn-ea"/>
              </a:rPr>
              <a:t>[0] = 2 ; a(0,1) = </a:t>
            </a:r>
            <a:r>
              <a:rPr lang="en-US" altLang="zh-CN" dirty="0" err="1">
                <a:sym typeface="+mn-ea"/>
              </a:rPr>
              <a:t>a_ptr</a:t>
            </a:r>
            <a:r>
              <a:rPr lang="en-US" altLang="zh-CN" dirty="0">
                <a:sym typeface="+mn-ea"/>
              </a:rPr>
              <a:t>[1] = 8 ; a(1,0) = </a:t>
            </a:r>
            <a:r>
              <a:rPr lang="en-US" altLang="zh-CN" dirty="0" err="1">
                <a:sym typeface="+mn-ea"/>
              </a:rPr>
              <a:t>a_ptr</a:t>
            </a:r>
            <a:r>
              <a:rPr lang="en-US" altLang="zh-CN" dirty="0">
                <a:sym typeface="+mn-ea"/>
              </a:rPr>
              <a:t>[1] = 8 ; a(1,1) = </a:t>
            </a:r>
            <a:r>
              <a:rPr lang="en-US" altLang="zh-CN" dirty="0" err="1">
                <a:sym typeface="+mn-ea"/>
              </a:rPr>
              <a:t>a_ptr</a:t>
            </a:r>
            <a:r>
              <a:rPr lang="en-US" altLang="zh-CN" dirty="0">
                <a:sym typeface="+mn-ea"/>
              </a:rPr>
              <a:t>[2] = 3</a:t>
            </a:r>
          </a:p>
          <a:p>
            <a:r>
              <a:rPr lang="zh-CN" altLang="en-US" dirty="0">
                <a:sym typeface="+mn-ea"/>
              </a:rPr>
              <a:t>可以思考一下这种情况下，多核并行操作会怎样？</a:t>
            </a:r>
            <a:endParaRPr lang="en-US" altLang="zh-CN" dirty="0">
              <a:sym typeface="+mn-ea"/>
            </a:endParaRPr>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85725" y="0"/>
            <a:ext cx="12039600" cy="2308324"/>
          </a:xfrm>
          <a:prstGeom prst="rect">
            <a:avLst/>
          </a:prstGeom>
          <a:noFill/>
        </p:spPr>
        <p:txBody>
          <a:bodyPr wrap="square" rtlCol="0">
            <a:spAutoFit/>
          </a:bodyPr>
          <a:lstStyle/>
          <a:p>
            <a:r>
              <a:rPr lang="zh-CN" altLang="en-US" dirty="0">
                <a:solidFill>
                  <a:srgbClr val="FF0000"/>
                </a:solidFill>
                <a:sym typeface="+mn-ea"/>
              </a:rPr>
              <a:t>内存踩踏问题</a:t>
            </a:r>
            <a:r>
              <a:rPr lang="zh-CN" altLang="en-US" dirty="0">
                <a:sym typeface="+mn-ea"/>
              </a:rPr>
              <a:t>。简而言之：对于张量</a:t>
            </a:r>
            <a:r>
              <a:rPr lang="en-US" altLang="zh-CN" dirty="0">
                <a:sym typeface="+mn-ea"/>
              </a:rPr>
              <a:t>a</a:t>
            </a:r>
            <a:r>
              <a:rPr lang="zh-CN" altLang="en-US" dirty="0">
                <a:sym typeface="+mn-ea"/>
              </a:rPr>
              <a:t>中坐标不同的两个元素，通过</a:t>
            </a:r>
            <a:r>
              <a:rPr lang="en-US" altLang="zh-CN" dirty="0">
                <a:sym typeface="+mn-ea"/>
              </a:rPr>
              <a:t>stride</a:t>
            </a:r>
            <a:r>
              <a:rPr lang="zh-CN" altLang="en-US" dirty="0">
                <a:sym typeface="+mn-ea"/>
              </a:rPr>
              <a:t>计算出来相同的存储序号，则称张量</a:t>
            </a:r>
            <a:r>
              <a:rPr lang="en-US" altLang="zh-CN" dirty="0">
                <a:sym typeface="+mn-ea"/>
              </a:rPr>
              <a:t>a</a:t>
            </a:r>
            <a:r>
              <a:rPr lang="zh-CN" altLang="en-US" dirty="0">
                <a:sym typeface="+mn-ea"/>
              </a:rPr>
              <a:t>的</a:t>
            </a:r>
            <a:r>
              <a:rPr lang="en-US" altLang="zh-CN" dirty="0">
                <a:sym typeface="+mn-ea"/>
              </a:rPr>
              <a:t>stride </a:t>
            </a:r>
            <a:r>
              <a:rPr lang="zh-CN" altLang="en-US" dirty="0">
                <a:sym typeface="+mn-ea"/>
              </a:rPr>
              <a:t>是危险的</a:t>
            </a:r>
            <a:r>
              <a:rPr lang="en-US" altLang="zh-CN" dirty="0">
                <a:sym typeface="+mn-ea"/>
              </a:rPr>
              <a:t>stride</a:t>
            </a:r>
            <a:r>
              <a:rPr lang="zh-CN" altLang="en-US" dirty="0">
                <a:sym typeface="+mn-ea"/>
              </a:rPr>
              <a:t>。</a:t>
            </a:r>
            <a:endParaRPr lang="en-US" altLang="zh-CN" dirty="0">
              <a:sym typeface="+mn-ea"/>
            </a:endParaRPr>
          </a:p>
          <a:p>
            <a:endParaRPr lang="en-US" altLang="zh-CN" dirty="0">
              <a:sym typeface="+mn-ea"/>
            </a:endParaRPr>
          </a:p>
          <a:p>
            <a:r>
              <a:rPr lang="zh-CN" altLang="en-US" dirty="0">
                <a:sym typeface="+mn-ea"/>
              </a:rPr>
              <a:t>内存踩踏的</a:t>
            </a:r>
            <a:r>
              <a:rPr lang="zh-CN" altLang="en-US" dirty="0">
                <a:solidFill>
                  <a:srgbClr val="FF0000"/>
                </a:solidFill>
                <a:sym typeface="+mn-ea"/>
              </a:rPr>
              <a:t>必要条件</a:t>
            </a:r>
            <a:r>
              <a:rPr lang="zh-CN" altLang="en-US" dirty="0">
                <a:sym typeface="+mn-ea"/>
              </a:rPr>
              <a:t>：</a:t>
            </a:r>
            <a:endParaRPr lang="en-US" altLang="zh-CN" dirty="0">
              <a:sym typeface="+mn-ea"/>
            </a:endParaRPr>
          </a:p>
          <a:p>
            <a:r>
              <a:rPr lang="zh-CN" altLang="en-US" dirty="0">
                <a:sym typeface="+mn-ea"/>
              </a:rPr>
              <a:t>若张量</a:t>
            </a:r>
            <a:r>
              <a:rPr lang="en-US" altLang="zh-CN" dirty="0">
                <a:sym typeface="+mn-ea"/>
              </a:rPr>
              <a:t>a</a:t>
            </a:r>
            <a:r>
              <a:rPr lang="zh-CN" altLang="en-US" dirty="0">
                <a:sym typeface="+mn-ea"/>
              </a:rPr>
              <a:t>发生了内存踩踏，则张量</a:t>
            </a:r>
            <a:r>
              <a:rPr lang="en-US" altLang="zh-CN" dirty="0">
                <a:sym typeface="+mn-ea"/>
              </a:rPr>
              <a:t>a</a:t>
            </a:r>
            <a:r>
              <a:rPr lang="zh-CN" altLang="en-US" dirty="0">
                <a:sym typeface="+mn-ea"/>
              </a:rPr>
              <a:t>中至少有两个坐标不同元素的数值相同。</a:t>
            </a:r>
            <a:endParaRPr lang="en-US" altLang="zh-CN" dirty="0">
              <a:sym typeface="+mn-ea"/>
            </a:endParaRPr>
          </a:p>
          <a:p>
            <a:endParaRPr lang="en-US" altLang="zh-CN" dirty="0">
              <a:sym typeface="+mn-ea"/>
            </a:endParaRPr>
          </a:p>
          <a:p>
            <a:r>
              <a:rPr lang="zh-CN" altLang="en-US" dirty="0">
                <a:sym typeface="+mn-ea"/>
              </a:rPr>
              <a:t>其</a:t>
            </a:r>
            <a:r>
              <a:rPr lang="zh-CN" altLang="en-US" dirty="0">
                <a:solidFill>
                  <a:srgbClr val="FF0000"/>
                </a:solidFill>
                <a:sym typeface="+mn-ea"/>
              </a:rPr>
              <a:t>逆否命题</a:t>
            </a:r>
            <a:r>
              <a:rPr lang="zh-CN" altLang="en-US" dirty="0">
                <a:sym typeface="+mn-ea"/>
              </a:rPr>
              <a:t>为：</a:t>
            </a:r>
            <a:endParaRPr lang="en-US" altLang="zh-CN" dirty="0">
              <a:sym typeface="+mn-ea"/>
            </a:endParaRPr>
          </a:p>
          <a:p>
            <a:r>
              <a:rPr lang="zh-CN" altLang="en-US" dirty="0">
                <a:sym typeface="+mn-ea"/>
              </a:rPr>
              <a:t>若张量</a:t>
            </a:r>
            <a:r>
              <a:rPr lang="en-US" altLang="zh-CN" dirty="0">
                <a:sym typeface="+mn-ea"/>
              </a:rPr>
              <a:t>a</a:t>
            </a:r>
            <a:r>
              <a:rPr lang="zh-CN" altLang="en-US" dirty="0">
                <a:sym typeface="+mn-ea"/>
              </a:rPr>
              <a:t>中，所有坐标不同的元素其数值均不相同，则张量</a:t>
            </a:r>
            <a:r>
              <a:rPr lang="en-US" altLang="zh-CN" dirty="0">
                <a:sym typeface="+mn-ea"/>
              </a:rPr>
              <a:t>a</a:t>
            </a:r>
            <a:r>
              <a:rPr lang="zh-CN" altLang="en-US" dirty="0">
                <a:sym typeface="+mn-ea"/>
              </a:rPr>
              <a:t>必然没有发生内存踩踏。</a:t>
            </a:r>
            <a:r>
              <a:rPr lang="en-US" altLang="zh-CN" dirty="0">
                <a:sym typeface="+mn-ea"/>
              </a:rPr>
              <a:t>----------</a:t>
            </a:r>
            <a:r>
              <a:rPr lang="zh-CN" altLang="en-US" dirty="0">
                <a:sym typeface="+mn-ea"/>
              </a:rPr>
              <a:t>定理①</a:t>
            </a:r>
            <a:endParaRPr lang="en-US" altLang="zh-CN" dirty="0">
              <a:sym typeface="+mn-ea"/>
            </a:endParaRPr>
          </a:p>
        </p:txBody>
      </p:sp>
      <p:sp>
        <p:nvSpPr>
          <p:cNvPr id="2" name="文本框 1"/>
          <p:cNvSpPr txBox="1"/>
          <p:nvPr/>
        </p:nvSpPr>
        <p:spPr>
          <a:xfrm>
            <a:off x="152400" y="2428875"/>
            <a:ext cx="11639550" cy="4247317"/>
          </a:xfrm>
          <a:prstGeom prst="rect">
            <a:avLst/>
          </a:prstGeom>
          <a:noFill/>
        </p:spPr>
        <p:txBody>
          <a:bodyPr wrap="square" rtlCol="0">
            <a:spAutoFit/>
          </a:bodyPr>
          <a:lstStyle/>
          <a:p>
            <a:r>
              <a:rPr lang="zh-CN" altLang="en-US" dirty="0"/>
              <a:t>不发生内存踩踏的</a:t>
            </a:r>
            <a:r>
              <a:rPr lang="en-US" altLang="zh-CN" dirty="0"/>
              <a:t>stride</a:t>
            </a:r>
            <a:r>
              <a:rPr lang="zh-CN" altLang="en-US" dirty="0"/>
              <a:t>模式举例：</a:t>
            </a:r>
            <a:endParaRPr lang="en-US" altLang="zh-CN" dirty="0"/>
          </a:p>
          <a:p>
            <a:endParaRPr lang="en-US" altLang="zh-CN" dirty="0"/>
          </a:p>
          <a:p>
            <a:pPr marL="342900" indent="-342900">
              <a:buAutoNum type="arabicPeriod"/>
            </a:pPr>
            <a:r>
              <a:rPr lang="en-US" altLang="zh-CN" dirty="0"/>
              <a:t>shape (2,3,4,5) stride</a:t>
            </a:r>
            <a:r>
              <a:rPr lang="en-US" altLang="zh-CN" dirty="0">
                <a:sym typeface="Wingdings" panose="05000000000000000000" pitchFamily="2" charset="2"/>
              </a:rPr>
              <a:t>:(1, 40, 2, 8)</a:t>
            </a:r>
          </a:p>
          <a:p>
            <a:endParaRPr lang="en-US" altLang="zh-CN" dirty="0">
              <a:sym typeface="Wingdings" panose="05000000000000000000" pitchFamily="2" charset="2"/>
            </a:endParaRPr>
          </a:p>
          <a:p>
            <a:r>
              <a:rPr lang="zh-CN" altLang="en-US" dirty="0">
                <a:sym typeface="Wingdings" panose="05000000000000000000" pitchFamily="2" charset="2"/>
              </a:rPr>
              <a:t>这组</a:t>
            </a:r>
            <a:r>
              <a:rPr lang="en-US" altLang="zh-CN" dirty="0">
                <a:sym typeface="Wingdings" panose="05000000000000000000" pitchFamily="2" charset="2"/>
              </a:rPr>
              <a:t>stride</a:t>
            </a:r>
            <a:r>
              <a:rPr lang="zh-CN" altLang="en-US" dirty="0">
                <a:sym typeface="Wingdings" panose="05000000000000000000" pitchFamily="2" charset="2"/>
              </a:rPr>
              <a:t>必然不会发生内存踩踏。</a:t>
            </a:r>
            <a:endParaRPr lang="en-US" altLang="zh-CN" dirty="0">
              <a:sym typeface="Wingdings" panose="05000000000000000000" pitchFamily="2" charset="2"/>
            </a:endParaRPr>
          </a:p>
          <a:p>
            <a:r>
              <a:rPr lang="zh-CN" altLang="en-US" dirty="0">
                <a:sym typeface="Wingdings" panose="05000000000000000000" pitchFamily="2" charset="2"/>
              </a:rPr>
              <a:t>证明：构造一个</a:t>
            </a:r>
            <a:r>
              <a:rPr lang="en-US" altLang="zh-CN" dirty="0">
                <a:sym typeface="Wingdings" panose="05000000000000000000" pitchFamily="2" charset="2"/>
              </a:rPr>
              <a:t>shape</a:t>
            </a:r>
            <a:r>
              <a:rPr lang="zh-CN" altLang="en-US" dirty="0">
                <a:sym typeface="Wingdings" panose="05000000000000000000" pitchFamily="2" charset="2"/>
              </a:rPr>
              <a:t>为</a:t>
            </a:r>
            <a:r>
              <a:rPr lang="en-US" altLang="zh-CN" dirty="0">
                <a:sym typeface="Wingdings" panose="05000000000000000000" pitchFamily="2" charset="2"/>
              </a:rPr>
              <a:t>(3, 5, 4, 2)</a:t>
            </a:r>
            <a:r>
              <a:rPr lang="zh-CN" altLang="en-US" dirty="0">
                <a:sym typeface="Wingdings" panose="05000000000000000000" pitchFamily="2" charset="2"/>
              </a:rPr>
              <a:t> ，</a:t>
            </a:r>
            <a:r>
              <a:rPr lang="en-US" altLang="zh-CN" dirty="0">
                <a:sym typeface="Wingdings" panose="05000000000000000000" pitchFamily="2" charset="2"/>
              </a:rPr>
              <a:t>stride</a:t>
            </a:r>
            <a:r>
              <a:rPr lang="zh-CN" altLang="en-US" dirty="0">
                <a:sym typeface="Wingdings" panose="05000000000000000000" pitchFamily="2" charset="2"/>
              </a:rPr>
              <a:t>为</a:t>
            </a:r>
            <a:r>
              <a:rPr lang="en-US" altLang="zh-CN" dirty="0">
                <a:sym typeface="Wingdings" panose="05000000000000000000" pitchFamily="2" charset="2"/>
              </a:rPr>
              <a:t>default stride(40, 8, 2, 1)</a:t>
            </a:r>
            <a:r>
              <a:rPr lang="zh-CN" altLang="en-US" dirty="0">
                <a:sym typeface="Wingdings" panose="05000000000000000000" pitchFamily="2" charset="2"/>
              </a:rPr>
              <a:t>的张量</a:t>
            </a:r>
            <a:r>
              <a:rPr lang="en-US" altLang="zh-CN" dirty="0">
                <a:sym typeface="Wingdings" panose="05000000000000000000" pitchFamily="2" charset="2"/>
              </a:rPr>
              <a:t>a</a:t>
            </a:r>
            <a:r>
              <a:rPr lang="zh-CN" altLang="en-US" dirty="0">
                <a:sym typeface="Wingdings" panose="05000000000000000000" pitchFamily="2" charset="2"/>
              </a:rPr>
              <a:t>，其每个元素的数值为元素的序号</a:t>
            </a:r>
            <a:r>
              <a:rPr lang="en-US" altLang="zh-CN" dirty="0">
                <a:sym typeface="Wingdings" panose="05000000000000000000" pitchFamily="2" charset="2"/>
              </a:rPr>
              <a:t>(</a:t>
            </a:r>
            <a:r>
              <a:rPr lang="zh-CN" altLang="en-US" dirty="0">
                <a:sym typeface="Wingdings" panose="05000000000000000000" pitchFamily="2" charset="2"/>
              </a:rPr>
              <a:t>互不相同即可</a:t>
            </a:r>
            <a:r>
              <a:rPr lang="en-US" altLang="zh-CN" dirty="0">
                <a:sym typeface="Wingdings" panose="05000000000000000000" pitchFamily="2" charset="2"/>
              </a:rPr>
              <a:t>)</a:t>
            </a:r>
            <a:r>
              <a:rPr lang="zh-CN" altLang="en-US" dirty="0">
                <a:sym typeface="Wingdings" panose="05000000000000000000" pitchFamily="2" charset="2"/>
              </a:rPr>
              <a:t>。则张量</a:t>
            </a:r>
            <a:r>
              <a:rPr lang="en-US" altLang="zh-CN" dirty="0">
                <a:sym typeface="Wingdings" panose="05000000000000000000" pitchFamily="2" charset="2"/>
              </a:rPr>
              <a:t>a</a:t>
            </a:r>
            <a:r>
              <a:rPr lang="zh-CN" altLang="en-US" dirty="0">
                <a:sym typeface="Wingdings" panose="05000000000000000000" pitchFamily="2" charset="2"/>
              </a:rPr>
              <a:t>的</a:t>
            </a:r>
            <a:r>
              <a:rPr lang="en-US" altLang="zh-CN" dirty="0">
                <a:sym typeface="Wingdings" panose="05000000000000000000" pitchFamily="2" charset="2"/>
              </a:rPr>
              <a:t>(4, 1, 3, 2)</a:t>
            </a:r>
            <a:r>
              <a:rPr lang="zh-CN" altLang="en-US" dirty="0">
                <a:sym typeface="Wingdings" panose="05000000000000000000" pitchFamily="2" charset="2"/>
              </a:rPr>
              <a:t>型软转置张量</a:t>
            </a:r>
            <a:r>
              <a:rPr lang="en-US" altLang="zh-CN" dirty="0">
                <a:sym typeface="Wingdings" panose="05000000000000000000" pitchFamily="2" charset="2"/>
              </a:rPr>
              <a:t>b</a:t>
            </a:r>
            <a:r>
              <a:rPr lang="zh-CN" altLang="en-US" dirty="0">
                <a:sym typeface="Wingdings" panose="05000000000000000000" pitchFamily="2" charset="2"/>
              </a:rPr>
              <a:t>的</a:t>
            </a:r>
            <a:r>
              <a:rPr lang="en-US" altLang="zh-CN" dirty="0">
                <a:sym typeface="Wingdings" panose="05000000000000000000" pitchFamily="2" charset="2"/>
              </a:rPr>
              <a:t>shape</a:t>
            </a:r>
            <a:r>
              <a:rPr lang="zh-CN" altLang="en-US" dirty="0">
                <a:sym typeface="Wingdings" panose="05000000000000000000" pitchFamily="2" charset="2"/>
              </a:rPr>
              <a:t>为</a:t>
            </a:r>
            <a:r>
              <a:rPr lang="en-US" altLang="zh-CN" dirty="0">
                <a:sym typeface="Wingdings" panose="05000000000000000000" pitchFamily="2" charset="2"/>
              </a:rPr>
              <a:t>(2, 3, 4, 5), stride</a:t>
            </a:r>
            <a:r>
              <a:rPr lang="zh-CN" altLang="en-US" dirty="0">
                <a:sym typeface="Wingdings" panose="05000000000000000000" pitchFamily="2" charset="2"/>
              </a:rPr>
              <a:t>为</a:t>
            </a:r>
            <a:r>
              <a:rPr lang="en-US" altLang="zh-CN" dirty="0">
                <a:sym typeface="Wingdings" panose="05000000000000000000" pitchFamily="2" charset="2"/>
              </a:rPr>
              <a:t>(1, 40, 2, 8),</a:t>
            </a:r>
            <a:r>
              <a:rPr lang="zh-CN" altLang="en-US" dirty="0">
                <a:sym typeface="Wingdings" panose="05000000000000000000" pitchFamily="2" charset="2"/>
              </a:rPr>
              <a:t>又因为张量</a:t>
            </a:r>
            <a:r>
              <a:rPr lang="en-US" altLang="zh-CN" dirty="0">
                <a:sym typeface="Wingdings" panose="05000000000000000000" pitchFamily="2" charset="2"/>
              </a:rPr>
              <a:t>b</a:t>
            </a:r>
            <a:r>
              <a:rPr lang="zh-CN" altLang="en-US" dirty="0">
                <a:sym typeface="Wingdings" panose="05000000000000000000" pitchFamily="2" charset="2"/>
              </a:rPr>
              <a:t>中的每个元素与张量</a:t>
            </a:r>
            <a:r>
              <a:rPr lang="en-US" altLang="zh-CN" dirty="0">
                <a:sym typeface="Wingdings" panose="05000000000000000000" pitchFamily="2" charset="2"/>
              </a:rPr>
              <a:t>a</a:t>
            </a:r>
            <a:r>
              <a:rPr lang="zh-CN" altLang="en-US" dirty="0">
                <a:sym typeface="Wingdings" panose="05000000000000000000" pitchFamily="2" charset="2"/>
              </a:rPr>
              <a:t>中的每个元素一 一对应，因此张量</a:t>
            </a:r>
            <a:r>
              <a:rPr lang="en-US" altLang="zh-CN" dirty="0">
                <a:sym typeface="Wingdings" panose="05000000000000000000" pitchFamily="2" charset="2"/>
              </a:rPr>
              <a:t>b</a:t>
            </a:r>
            <a:r>
              <a:rPr lang="zh-CN" altLang="en-US" dirty="0">
                <a:sym typeface="Wingdings" panose="05000000000000000000" pitchFamily="2" charset="2"/>
              </a:rPr>
              <a:t>中的元素，彼此各不相同，由定理①可知，张量</a:t>
            </a:r>
            <a:r>
              <a:rPr lang="en-US" altLang="zh-CN" dirty="0">
                <a:sym typeface="Wingdings" panose="05000000000000000000" pitchFamily="2" charset="2"/>
              </a:rPr>
              <a:t>b</a:t>
            </a:r>
            <a:r>
              <a:rPr lang="zh-CN" altLang="en-US" dirty="0">
                <a:sym typeface="Wingdings" panose="05000000000000000000" pitchFamily="2" charset="2"/>
              </a:rPr>
              <a:t>中必然没有发生内存踩踏，证毕。</a:t>
            </a:r>
            <a:endParaRPr lang="en-US" altLang="zh-CN" dirty="0">
              <a:sym typeface="Wingdings" panose="05000000000000000000" pitchFamily="2" charset="2"/>
            </a:endParaRPr>
          </a:p>
          <a:p>
            <a:endParaRPr lang="en-US" altLang="zh-CN" dirty="0">
              <a:sym typeface="Wingdings" panose="05000000000000000000" pitchFamily="2" charset="2"/>
            </a:endParaRPr>
          </a:p>
          <a:p>
            <a:r>
              <a:rPr lang="en-US" altLang="zh-CN" dirty="0">
                <a:sym typeface="Wingdings" panose="05000000000000000000" pitchFamily="2" charset="2"/>
              </a:rPr>
              <a:t>2. shape</a:t>
            </a:r>
            <a:r>
              <a:rPr lang="zh-CN" altLang="en-US" dirty="0">
                <a:sym typeface="Wingdings" panose="05000000000000000000" pitchFamily="2" charset="2"/>
              </a:rPr>
              <a:t>（</a:t>
            </a:r>
            <a:r>
              <a:rPr lang="en-US" altLang="zh-CN" dirty="0">
                <a:sym typeface="Wingdings" panose="05000000000000000000" pitchFamily="2" charset="2"/>
              </a:rPr>
              <a:t>3,4,5</a:t>
            </a:r>
            <a:r>
              <a:rPr lang="zh-CN" altLang="en-US" dirty="0">
                <a:sym typeface="Wingdings" panose="05000000000000000000" pitchFamily="2" charset="2"/>
              </a:rPr>
              <a:t>） </a:t>
            </a:r>
            <a:r>
              <a:rPr lang="en-US" altLang="zh-CN" dirty="0">
                <a:sym typeface="Wingdings" panose="05000000000000000000" pitchFamily="2" charset="2"/>
              </a:rPr>
              <a:t>stride</a:t>
            </a:r>
            <a:r>
              <a:rPr lang="zh-CN" altLang="en-US" dirty="0">
                <a:sym typeface="Wingdings" panose="05000000000000000000" pitchFamily="2" charset="2"/>
              </a:rPr>
              <a:t>（</a:t>
            </a:r>
            <a:r>
              <a:rPr lang="en-US" altLang="zh-CN" dirty="0">
                <a:sym typeface="Wingdings" panose="05000000000000000000" pitchFamily="2" charset="2"/>
              </a:rPr>
              <a:t>56</a:t>
            </a:r>
            <a:r>
              <a:rPr lang="zh-CN" altLang="en-US" dirty="0">
                <a:sym typeface="Wingdings" panose="05000000000000000000" pitchFamily="2" charset="2"/>
              </a:rPr>
              <a:t>，</a:t>
            </a:r>
            <a:r>
              <a:rPr lang="en-US" altLang="zh-CN" dirty="0">
                <a:sym typeface="Wingdings" panose="05000000000000000000" pitchFamily="2" charset="2"/>
              </a:rPr>
              <a:t>8,  1</a:t>
            </a:r>
            <a:r>
              <a:rPr lang="zh-CN" altLang="en-US" dirty="0">
                <a:sym typeface="Wingdings" panose="05000000000000000000" pitchFamily="2" charset="2"/>
              </a:rPr>
              <a:t>）</a:t>
            </a:r>
            <a:endParaRPr lang="en-US" altLang="zh-CN" dirty="0">
              <a:sym typeface="Wingdings" panose="05000000000000000000" pitchFamily="2" charset="2"/>
            </a:endParaRPr>
          </a:p>
          <a:p>
            <a:r>
              <a:rPr lang="zh-CN" altLang="en-US" dirty="0">
                <a:sym typeface="Wingdings" panose="05000000000000000000" pitchFamily="2" charset="2"/>
              </a:rPr>
              <a:t>这组</a:t>
            </a:r>
            <a:r>
              <a:rPr lang="en-US" altLang="zh-CN" dirty="0">
                <a:sym typeface="Wingdings" panose="05000000000000000000" pitchFamily="2" charset="2"/>
              </a:rPr>
              <a:t>stride</a:t>
            </a:r>
            <a:r>
              <a:rPr lang="zh-CN" altLang="en-US" dirty="0">
                <a:sym typeface="Wingdings" panose="05000000000000000000" pitchFamily="2" charset="2"/>
              </a:rPr>
              <a:t>必然不会发生内存踩踏。易知其</a:t>
            </a:r>
            <a:r>
              <a:rPr lang="en-US" altLang="zh-CN" dirty="0">
                <a:sym typeface="Wingdings" panose="05000000000000000000" pitchFamily="2" charset="2"/>
              </a:rPr>
              <a:t>stride</a:t>
            </a:r>
            <a:r>
              <a:rPr lang="zh-CN" altLang="en-US" dirty="0">
                <a:sym typeface="Wingdings" panose="05000000000000000000" pitchFamily="2" charset="2"/>
              </a:rPr>
              <a:t>为</a:t>
            </a:r>
            <a:r>
              <a:rPr lang="en-US" altLang="zh-CN" dirty="0">
                <a:sym typeface="Wingdings" panose="05000000000000000000" pitchFamily="2" charset="2"/>
              </a:rPr>
              <a:t>shape</a:t>
            </a:r>
            <a:r>
              <a:rPr lang="zh-CN" altLang="en-US" dirty="0">
                <a:sym typeface="Wingdings" panose="05000000000000000000" pitchFamily="2" charset="2"/>
              </a:rPr>
              <a:t>为</a:t>
            </a:r>
            <a:r>
              <a:rPr lang="en-US" altLang="zh-CN" dirty="0">
                <a:sym typeface="Wingdings" panose="05000000000000000000" pitchFamily="2" charset="2"/>
              </a:rPr>
              <a:t>(*,7,8) (*&gt;=3) </a:t>
            </a:r>
            <a:r>
              <a:rPr lang="zh-CN" altLang="en-US" dirty="0">
                <a:sym typeface="Wingdings" panose="05000000000000000000" pitchFamily="2" charset="2"/>
              </a:rPr>
              <a:t>的</a:t>
            </a:r>
            <a:r>
              <a:rPr lang="en-US" altLang="zh-CN" dirty="0">
                <a:sym typeface="Wingdings" panose="05000000000000000000" pitchFamily="2" charset="2"/>
              </a:rPr>
              <a:t>tensor </a:t>
            </a:r>
            <a:r>
              <a:rPr lang="zh-CN" altLang="en-US" dirty="0">
                <a:sym typeface="Wingdings" panose="05000000000000000000" pitchFamily="2" charset="2"/>
              </a:rPr>
              <a:t>的子张量，证明过程同上。</a:t>
            </a:r>
            <a:endParaRPr lang="en-US" altLang="zh-CN" dirty="0">
              <a:sym typeface="Wingdings" panose="05000000000000000000" pitchFamily="2" charset="2"/>
            </a:endParaRPr>
          </a:p>
          <a:p>
            <a:endParaRPr lang="en-US" altLang="zh-CN" dirty="0">
              <a:sym typeface="Wingdings" panose="05000000000000000000" pitchFamily="2" charset="2"/>
            </a:endParaRPr>
          </a:p>
          <a:p>
            <a:r>
              <a:rPr lang="en-US" altLang="zh-CN" dirty="0">
                <a:sym typeface="Wingdings" panose="05000000000000000000" pitchFamily="2" charset="2"/>
              </a:rPr>
              <a:t>3. shape  (2,3,4) stride(144, 9, 2)</a:t>
            </a:r>
          </a:p>
          <a:p>
            <a:r>
              <a:rPr lang="en-US" altLang="zh-CN" dirty="0"/>
              <a:t> </a:t>
            </a:r>
            <a:r>
              <a:rPr lang="zh-CN" altLang="en-US" dirty="0"/>
              <a:t>易知，该</a:t>
            </a:r>
            <a:r>
              <a:rPr lang="en-US" altLang="zh-CN" dirty="0"/>
              <a:t>tensor</a:t>
            </a:r>
            <a:r>
              <a:rPr lang="zh-CN" altLang="en-US" dirty="0"/>
              <a:t>是</a:t>
            </a:r>
            <a:r>
              <a:rPr lang="en-US" altLang="zh-CN" dirty="0"/>
              <a:t>shape </a:t>
            </a:r>
            <a:r>
              <a:rPr lang="zh-CN" altLang="en-US" dirty="0"/>
              <a:t>为</a:t>
            </a:r>
            <a:r>
              <a:rPr lang="en-US" altLang="zh-CN" dirty="0"/>
              <a:t>(7, 8, 9)</a:t>
            </a:r>
            <a:r>
              <a:rPr lang="zh-CN" altLang="en-US" dirty="0"/>
              <a:t>，</a:t>
            </a:r>
            <a:r>
              <a:rPr lang="en-US" altLang="zh-CN" dirty="0"/>
              <a:t>stride</a:t>
            </a:r>
            <a:r>
              <a:rPr lang="zh-CN" altLang="en-US" dirty="0"/>
              <a:t>为（</a:t>
            </a:r>
            <a:r>
              <a:rPr lang="en-US" altLang="zh-CN" dirty="0"/>
              <a:t>72,9,1</a:t>
            </a:r>
            <a:r>
              <a:rPr lang="zh-CN" altLang="en-US" dirty="0"/>
              <a:t>）首项为</a:t>
            </a:r>
            <a:r>
              <a:rPr lang="en-US" altLang="zh-CN" dirty="0"/>
              <a:t>(0, 0, 0),</a:t>
            </a:r>
            <a:r>
              <a:rPr lang="zh-CN" altLang="en-US" dirty="0"/>
              <a:t>公差为</a:t>
            </a:r>
            <a:r>
              <a:rPr lang="en-US" altLang="zh-CN" dirty="0"/>
              <a:t>(2,1,2)</a:t>
            </a:r>
            <a:r>
              <a:rPr lang="zh-CN" altLang="en-US" dirty="0"/>
              <a:t>的软切片，证明过程同上。 </a:t>
            </a:r>
          </a:p>
        </p:txBody>
      </p:sp>
    </p:spTree>
    <p:custDataLst>
      <p:tags r:id="rId1"/>
    </p:custDataLst>
    <p:extLst>
      <p:ext uri="{BB962C8B-B14F-4D97-AF65-F5344CB8AC3E}">
        <p14:creationId xmlns:p14="http://schemas.microsoft.com/office/powerpoint/2010/main" val="28587272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r="26458"/>
          <a:stretch/>
        </p:blipFill>
        <p:spPr>
          <a:xfrm>
            <a:off x="6285125" y="3339083"/>
            <a:ext cx="4048125" cy="3433192"/>
          </a:xfrm>
          <a:prstGeom prst="rect">
            <a:avLst/>
          </a:prstGeom>
        </p:spPr>
      </p:pic>
      <p:pic>
        <p:nvPicPr>
          <p:cNvPr id="9" name="图片 8"/>
          <p:cNvPicPr>
            <a:picLocks noChangeAspect="1"/>
          </p:cNvPicPr>
          <p:nvPr/>
        </p:nvPicPr>
        <p:blipFill rotWithShape="1">
          <a:blip r:embed="rId4"/>
          <a:srcRect l="10109" r="6832"/>
          <a:stretch/>
        </p:blipFill>
        <p:spPr>
          <a:xfrm>
            <a:off x="142875" y="1049161"/>
            <a:ext cx="5553075" cy="4323809"/>
          </a:xfrm>
          <a:prstGeom prst="rect">
            <a:avLst/>
          </a:prstGeom>
        </p:spPr>
      </p:pic>
      <p:pic>
        <p:nvPicPr>
          <p:cNvPr id="10" name="图片 9"/>
          <p:cNvPicPr>
            <a:picLocks noChangeAspect="1"/>
          </p:cNvPicPr>
          <p:nvPr/>
        </p:nvPicPr>
        <p:blipFill>
          <a:blip r:embed="rId5"/>
          <a:stretch>
            <a:fillRect/>
          </a:stretch>
        </p:blipFill>
        <p:spPr>
          <a:xfrm>
            <a:off x="5848350" y="206177"/>
            <a:ext cx="4921676" cy="3004889"/>
          </a:xfrm>
          <a:prstGeom prst="rect">
            <a:avLst/>
          </a:prstGeom>
        </p:spPr>
      </p:pic>
      <p:sp>
        <p:nvSpPr>
          <p:cNvPr id="11" name="文本框 10"/>
          <p:cNvSpPr txBox="1"/>
          <p:nvPr/>
        </p:nvSpPr>
        <p:spPr>
          <a:xfrm>
            <a:off x="257175" y="206177"/>
            <a:ext cx="5286375" cy="369332"/>
          </a:xfrm>
          <a:prstGeom prst="rect">
            <a:avLst/>
          </a:prstGeom>
          <a:noFill/>
        </p:spPr>
        <p:txBody>
          <a:bodyPr wrap="square" rtlCol="0">
            <a:spAutoFit/>
          </a:bodyPr>
          <a:lstStyle/>
          <a:p>
            <a:r>
              <a:rPr lang="en-US" altLang="zh-CN" dirty="0"/>
              <a:t>L1lossbackward </a:t>
            </a:r>
            <a:r>
              <a:rPr lang="zh-CN" altLang="en-US" dirty="0"/>
              <a:t>算子</a:t>
            </a:r>
            <a:r>
              <a:rPr lang="en-US" altLang="zh-CN" dirty="0" err="1"/>
              <a:t>gtest</a:t>
            </a:r>
            <a:r>
              <a:rPr lang="zh-CN" altLang="en-US" dirty="0"/>
              <a:t> </a:t>
            </a:r>
            <a:r>
              <a:rPr lang="en-US" altLang="zh-CN" dirty="0"/>
              <a:t>stride </a:t>
            </a:r>
            <a:r>
              <a:rPr lang="zh-CN" altLang="en-US" dirty="0"/>
              <a:t>特性测例：</a:t>
            </a:r>
          </a:p>
        </p:txBody>
      </p:sp>
    </p:spTree>
    <p:custDataLst>
      <p:tags r:id="rId1"/>
    </p:custDataLst>
    <p:extLst>
      <p:ext uri="{BB962C8B-B14F-4D97-AF65-F5344CB8AC3E}">
        <p14:creationId xmlns:p14="http://schemas.microsoft.com/office/powerpoint/2010/main" val="34943524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35" y="170180"/>
            <a:ext cx="560070" cy="420370"/>
            <a:chOff x="-1" y="268"/>
            <a:chExt cx="882" cy="662"/>
          </a:xfrm>
        </p:grpSpPr>
        <p:sp>
          <p:nvSpPr>
            <p:cNvPr id="2" name="任意多边形 1"/>
            <p:cNvSpPr/>
            <p:nvPr/>
          </p:nvSpPr>
          <p:spPr>
            <a:xfrm>
              <a:off x="-1" y="294"/>
              <a:ext cx="882" cy="63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882" h="636">
                  <a:moveTo>
                    <a:pt x="0" y="0"/>
                  </a:moveTo>
                  <a:lnTo>
                    <a:pt x="882" y="0"/>
                  </a:lnTo>
                  <a:lnTo>
                    <a:pt x="723" y="636"/>
                  </a:lnTo>
                  <a:lnTo>
                    <a:pt x="0" y="636"/>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平行四边形 3"/>
            <p:cNvSpPr/>
            <p:nvPr/>
          </p:nvSpPr>
          <p:spPr>
            <a:xfrm>
              <a:off x="240" y="268"/>
              <a:ext cx="425" cy="662"/>
            </a:xfrm>
            <a:prstGeom prst="parallelogram">
              <a:avLst>
                <a:gd name="adj" fmla="val 40235"/>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586739" y="108585"/>
            <a:ext cx="4166235" cy="769441"/>
          </a:xfrm>
          <a:prstGeom prst="rect">
            <a:avLst/>
          </a:prstGeom>
          <a:noFill/>
        </p:spPr>
        <p:txBody>
          <a:bodyPr wrap="square" rtlCol="0">
            <a:spAutoFit/>
          </a:bodyPr>
          <a:lstStyle/>
          <a:p>
            <a:pPr algn="dist">
              <a:lnSpc>
                <a:spcPct val="110000"/>
              </a:lnSpc>
            </a:pPr>
            <a:r>
              <a:rPr lang="en-US" altLang="zh-CN"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Stride</a:t>
            </a:r>
            <a:r>
              <a:rPr lang="zh-CN" altLang="en-US"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特性的测试之输出的</a:t>
            </a:r>
            <a:r>
              <a:rPr lang="en-US" altLang="zh-CN"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stride</a:t>
            </a:r>
            <a:r>
              <a:rPr lang="zh-CN" altLang="en-US" sz="2000" dirty="0">
                <a:solidFill>
                  <a:schemeClr val="accent1">
                    <a:lumMod val="75000"/>
                  </a:schemeClr>
                </a:solidFill>
                <a:latin typeface="汉仪全唐诗简" panose="00020600040101010101" charset="-122"/>
                <a:ea typeface="汉仪全唐诗简" panose="00020600040101010101" charset="-122"/>
                <a:cs typeface="思源宋体 SemiBold" panose="02020600000000000000" charset="-122"/>
                <a:sym typeface="+mn-ea"/>
              </a:rPr>
              <a:t>测试方案：</a:t>
            </a:r>
          </a:p>
        </p:txBody>
      </p:sp>
      <p:sp>
        <p:nvSpPr>
          <p:cNvPr id="7" name="文本框 6"/>
          <p:cNvSpPr txBox="1"/>
          <p:nvPr/>
        </p:nvSpPr>
        <p:spPr>
          <a:xfrm>
            <a:off x="388620" y="1235710"/>
            <a:ext cx="2325370" cy="1753235"/>
          </a:xfrm>
          <a:prstGeom prst="rect">
            <a:avLst/>
          </a:prstGeom>
          <a:noFill/>
        </p:spPr>
        <p:txBody>
          <a:bodyPr wrap="square" rtlCol="0">
            <a:spAutoFit/>
          </a:bodyPr>
          <a:lstStyle/>
          <a:p>
            <a:r>
              <a:rPr lang="zh-CN" altLang="en-US" dirty="0"/>
              <a:t>广义子张量例子：</a:t>
            </a:r>
          </a:p>
          <a:p>
            <a:r>
              <a:rPr lang="en-US" altLang="zh-CN" dirty="0">
                <a:sym typeface="+mn-ea"/>
              </a:rPr>
              <a:t>a = [[5,6,3]</a:t>
            </a:r>
            <a:r>
              <a:rPr lang="zh-CN" altLang="en-US" dirty="0">
                <a:sym typeface="+mn-ea"/>
              </a:rPr>
              <a:t>，</a:t>
            </a:r>
          </a:p>
          <a:p>
            <a:r>
              <a:rPr lang="zh-CN" altLang="en-US" dirty="0">
                <a:sym typeface="+mn-ea"/>
              </a:rPr>
              <a:t>       </a:t>
            </a:r>
            <a:r>
              <a:rPr lang="en-US" altLang="zh-CN" dirty="0">
                <a:sym typeface="+mn-ea"/>
              </a:rPr>
              <a:t>[2,3,4]]</a:t>
            </a:r>
          </a:p>
          <a:p>
            <a:r>
              <a:rPr lang="en-US" altLang="zh-CN" dirty="0">
                <a:sym typeface="+mn-ea"/>
              </a:rPr>
              <a:t>b = [[1,2,3,8,9,6],</a:t>
            </a:r>
            <a:endParaRPr lang="en-US" altLang="zh-CN" dirty="0"/>
          </a:p>
          <a:p>
            <a:r>
              <a:rPr lang="en-US" altLang="zh-CN" dirty="0">
                <a:sym typeface="+mn-ea"/>
              </a:rPr>
              <a:t>       [4,5,6,3,7,9],</a:t>
            </a:r>
          </a:p>
          <a:p>
            <a:r>
              <a:rPr lang="en-US" altLang="zh-CN" dirty="0">
                <a:sym typeface="+mn-ea"/>
              </a:rPr>
              <a:t>       [1,2,3,4,5,6]]</a:t>
            </a:r>
            <a:endParaRPr lang="en-US" altLang="zh-CN" dirty="0"/>
          </a:p>
        </p:txBody>
      </p:sp>
      <p:sp>
        <p:nvSpPr>
          <p:cNvPr id="8" name="文本框 7"/>
          <p:cNvSpPr txBox="1"/>
          <p:nvPr/>
        </p:nvSpPr>
        <p:spPr>
          <a:xfrm>
            <a:off x="2915285" y="1578610"/>
            <a:ext cx="8914765" cy="1753235"/>
          </a:xfrm>
          <a:prstGeom prst="rect">
            <a:avLst/>
          </a:prstGeom>
          <a:noFill/>
        </p:spPr>
        <p:txBody>
          <a:bodyPr wrap="square" rtlCol="0">
            <a:spAutoFit/>
          </a:bodyPr>
          <a:lstStyle/>
          <a:p>
            <a:r>
              <a:rPr lang="en-US" altLang="zh-CN" dirty="0"/>
              <a:t>a(0,0) = 5 = b(1,1)     a(0,1) = 6 = b(1,2)    a(0,2) = 3 = b(1,3)</a:t>
            </a:r>
          </a:p>
          <a:p>
            <a:endParaRPr lang="en-US" altLang="zh-CN" dirty="0"/>
          </a:p>
          <a:p>
            <a:r>
              <a:rPr lang="en-US" altLang="zh-CN" dirty="0"/>
              <a:t>a(1,0) = 2 = b(2,1)    a(1,1) = 3 = b(2,2)    a(1,2) = 4 = b(2,3)</a:t>
            </a:r>
          </a:p>
          <a:p>
            <a:endParaRPr lang="en-US" altLang="zh-CN" dirty="0"/>
          </a:p>
          <a:p>
            <a:r>
              <a:rPr lang="zh-CN" altLang="en-US" dirty="0"/>
              <a:t>对任意</a:t>
            </a:r>
            <a:r>
              <a:rPr lang="en-US" altLang="zh-CN" dirty="0">
                <a:sym typeface="+mn-ea"/>
              </a:rPr>
              <a:t>a(l</a:t>
            </a:r>
            <a:r>
              <a:rPr lang="en-US" altLang="zh-CN" baseline="-25000" dirty="0">
                <a:sym typeface="+mn-ea"/>
              </a:rPr>
              <a:t>1</a:t>
            </a:r>
            <a:r>
              <a:rPr lang="zh-CN" altLang="en-US" dirty="0">
                <a:sym typeface="+mn-ea"/>
              </a:rPr>
              <a:t>，</a:t>
            </a:r>
            <a:r>
              <a:rPr lang="en-US" altLang="zh-CN" dirty="0">
                <a:sym typeface="+mn-ea"/>
              </a:rPr>
              <a:t>l</a:t>
            </a:r>
            <a:r>
              <a:rPr lang="en-US" altLang="zh-CN" baseline="-25000" dirty="0">
                <a:sym typeface="+mn-ea"/>
              </a:rPr>
              <a:t>2</a:t>
            </a:r>
            <a:r>
              <a:rPr lang="en-US" altLang="zh-CN" dirty="0">
                <a:sym typeface="+mn-ea"/>
              </a:rPr>
              <a:t>)</a:t>
            </a:r>
            <a:r>
              <a:rPr lang="zh-CN" altLang="en-US" dirty="0">
                <a:sym typeface="+mn-ea"/>
              </a:rPr>
              <a:t>均有</a:t>
            </a:r>
            <a:r>
              <a:rPr lang="en-US" altLang="zh-CN" dirty="0">
                <a:sym typeface="+mn-ea"/>
              </a:rPr>
              <a:t>a(l</a:t>
            </a:r>
            <a:r>
              <a:rPr lang="en-US" altLang="zh-CN" baseline="-25000" dirty="0">
                <a:sym typeface="+mn-ea"/>
              </a:rPr>
              <a:t>1</a:t>
            </a:r>
            <a:r>
              <a:rPr lang="zh-CN" altLang="en-US" dirty="0">
                <a:sym typeface="+mn-ea"/>
              </a:rPr>
              <a:t>，</a:t>
            </a:r>
            <a:r>
              <a:rPr lang="en-US" altLang="zh-CN" dirty="0">
                <a:sym typeface="+mn-ea"/>
              </a:rPr>
              <a:t>l</a:t>
            </a:r>
            <a:r>
              <a:rPr lang="en-US" altLang="zh-CN" baseline="-25000" dirty="0">
                <a:sym typeface="+mn-ea"/>
              </a:rPr>
              <a:t>2</a:t>
            </a:r>
            <a:r>
              <a:rPr lang="en-US" altLang="zh-CN" dirty="0">
                <a:sym typeface="+mn-ea"/>
              </a:rPr>
              <a:t>) = b(l</a:t>
            </a:r>
            <a:r>
              <a:rPr lang="en-US" altLang="zh-CN" baseline="-25000" dirty="0">
                <a:sym typeface="+mn-ea"/>
              </a:rPr>
              <a:t>1</a:t>
            </a:r>
            <a:r>
              <a:rPr lang="en-US" altLang="zh-CN" dirty="0"/>
              <a:t>+1</a:t>
            </a:r>
            <a:r>
              <a:rPr lang="zh-CN" altLang="en-US" dirty="0">
                <a:sym typeface="+mn-ea"/>
              </a:rPr>
              <a:t>，</a:t>
            </a:r>
            <a:r>
              <a:rPr lang="en-US" altLang="zh-CN" dirty="0">
                <a:sym typeface="+mn-ea"/>
              </a:rPr>
              <a:t>l</a:t>
            </a:r>
            <a:r>
              <a:rPr lang="en-US" altLang="zh-CN" baseline="-25000" dirty="0">
                <a:sym typeface="+mn-ea"/>
              </a:rPr>
              <a:t>2</a:t>
            </a:r>
            <a:r>
              <a:rPr lang="en-US" altLang="zh-CN" dirty="0"/>
              <a:t>+1</a:t>
            </a:r>
            <a:r>
              <a:rPr lang="en-US" altLang="zh-CN" dirty="0">
                <a:sym typeface="+mn-ea"/>
              </a:rPr>
              <a:t>)</a:t>
            </a:r>
            <a:r>
              <a:rPr lang="zh-CN" altLang="en-US" dirty="0">
                <a:sym typeface="+mn-ea"/>
              </a:rPr>
              <a:t>均有</a:t>
            </a:r>
            <a:r>
              <a:rPr lang="zh-CN" altLang="en-US" dirty="0"/>
              <a:t> 因此，</a:t>
            </a:r>
            <a:r>
              <a:rPr lang="en-US" altLang="zh-CN" dirty="0"/>
              <a:t>a</a:t>
            </a:r>
            <a:r>
              <a:rPr lang="zh-CN" altLang="en-US" dirty="0"/>
              <a:t>是</a:t>
            </a:r>
            <a:r>
              <a:rPr lang="en-US" altLang="zh-CN" dirty="0"/>
              <a:t>b</a:t>
            </a:r>
            <a:r>
              <a:rPr lang="zh-CN" altLang="en-US" dirty="0"/>
              <a:t>的一个（</a:t>
            </a:r>
            <a:r>
              <a:rPr lang="en-US" altLang="zh-CN" dirty="0"/>
              <a:t>1</a:t>
            </a:r>
            <a:r>
              <a:rPr lang="zh-CN" altLang="en-US" dirty="0"/>
              <a:t>，</a:t>
            </a:r>
            <a:r>
              <a:rPr lang="en-US" altLang="zh-CN" dirty="0"/>
              <a:t>1</a:t>
            </a:r>
            <a:r>
              <a:rPr lang="zh-CN" altLang="en-US" dirty="0"/>
              <a:t>）型广义子张量。</a:t>
            </a:r>
          </a:p>
        </p:txBody>
      </p:sp>
      <p:sp>
        <p:nvSpPr>
          <p:cNvPr id="3" name="文本框 2"/>
          <p:cNvSpPr txBox="1"/>
          <p:nvPr/>
        </p:nvSpPr>
        <p:spPr>
          <a:xfrm>
            <a:off x="422275" y="3810000"/>
            <a:ext cx="9236075" cy="1754326"/>
          </a:xfrm>
          <a:prstGeom prst="rect">
            <a:avLst/>
          </a:prstGeom>
          <a:noFill/>
        </p:spPr>
        <p:txBody>
          <a:bodyPr wrap="square" rtlCol="0">
            <a:spAutoFit/>
          </a:bodyPr>
          <a:lstStyle/>
          <a:p>
            <a:pPr marL="342900" indent="-342900">
              <a:buAutoNum type="arabicPeriod"/>
            </a:pPr>
            <a:r>
              <a:rPr lang="zh-CN" altLang="en-US" dirty="0"/>
              <a:t>初始化足量长度的</a:t>
            </a:r>
            <a:r>
              <a:rPr lang="en-US" altLang="zh-CN" dirty="0" err="1"/>
              <a:t>ptr</a:t>
            </a:r>
            <a:r>
              <a:rPr lang="zh-CN" altLang="en-US" dirty="0"/>
              <a:t>指针，刷</a:t>
            </a:r>
            <a:r>
              <a:rPr lang="en-US" altLang="zh-CN" dirty="0"/>
              <a:t>0</a:t>
            </a:r>
            <a:r>
              <a:rPr lang="zh-CN" altLang="en-US" dirty="0"/>
              <a:t>。</a:t>
            </a:r>
            <a:endParaRPr lang="en-US" altLang="zh-CN" dirty="0"/>
          </a:p>
          <a:p>
            <a:pPr marL="342900" indent="-342900">
              <a:buAutoNum type="arabicPeriod"/>
            </a:pPr>
            <a:r>
              <a:rPr lang="zh-CN" altLang="en-US" dirty="0"/>
              <a:t>算子</a:t>
            </a:r>
            <a:r>
              <a:rPr lang="en-US" altLang="zh-CN" dirty="0"/>
              <a:t>stride out </a:t>
            </a:r>
            <a:r>
              <a:rPr lang="zh-CN" altLang="en-US" dirty="0"/>
              <a:t>往</a:t>
            </a:r>
            <a:r>
              <a:rPr lang="en-US" altLang="zh-CN" dirty="0" err="1"/>
              <a:t>ptr</a:t>
            </a:r>
            <a:r>
              <a:rPr lang="zh-CN" altLang="en-US" dirty="0"/>
              <a:t>指针写入数据。</a:t>
            </a:r>
            <a:endParaRPr lang="en-US" altLang="zh-CN" dirty="0"/>
          </a:p>
          <a:p>
            <a:pPr marL="342900" indent="-342900">
              <a:buAutoNum type="arabicPeriod"/>
            </a:pPr>
            <a:r>
              <a:rPr lang="zh-CN" altLang="en-US" dirty="0"/>
              <a:t>逐元素比较</a:t>
            </a:r>
            <a:r>
              <a:rPr lang="en-US" altLang="zh-CN" dirty="0"/>
              <a:t>baseline </a:t>
            </a:r>
            <a:r>
              <a:rPr lang="zh-CN" altLang="en-US" dirty="0"/>
              <a:t>与 </a:t>
            </a:r>
            <a:r>
              <a:rPr lang="en-US" altLang="zh-CN" dirty="0" err="1"/>
              <a:t>ptr</a:t>
            </a:r>
            <a:r>
              <a:rPr lang="zh-CN" altLang="en-US" dirty="0"/>
              <a:t>指针上的数值。（既要保证算子充分刷新了算子该刷新的数据，还要验证到算子没有刷新自己不该刷新的数据）。</a:t>
            </a:r>
            <a:endParaRPr lang="en-US" altLang="zh-CN" dirty="0"/>
          </a:p>
          <a:p>
            <a:endParaRPr lang="en-US" altLang="zh-CN" dirty="0"/>
          </a:p>
          <a:p>
            <a:r>
              <a:rPr lang="zh-CN" altLang="en-US"/>
              <a:t>未来</a:t>
            </a:r>
            <a:r>
              <a:rPr lang="zh-CN" altLang="en-US" dirty="0"/>
              <a:t>可能会增加环境变量 控制 </a:t>
            </a:r>
            <a:r>
              <a:rPr lang="en-US" altLang="zh-CN" dirty="0"/>
              <a:t>dump data</a:t>
            </a:r>
            <a:r>
              <a:rPr lang="zh-CN" altLang="en-US" dirty="0"/>
              <a:t>？</a:t>
            </a:r>
          </a:p>
        </p:txBody>
      </p:sp>
    </p:spTree>
    <p:custDataLst>
      <p:tags r:id="rId1"/>
    </p:custDataLst>
    <p:extLst>
      <p:ext uri="{BB962C8B-B14F-4D97-AF65-F5344CB8AC3E}">
        <p14:creationId xmlns:p14="http://schemas.microsoft.com/office/powerpoint/2010/main" val="11995858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文本框 9"/>
          <p:cNvSpPr txBox="1"/>
          <p:nvPr/>
        </p:nvSpPr>
        <p:spPr>
          <a:xfrm>
            <a:off x="3209925" y="1814830"/>
            <a:ext cx="5772150" cy="1198880"/>
          </a:xfrm>
          <a:prstGeom prst="rect">
            <a:avLst/>
          </a:prstGeom>
          <a:noFill/>
        </p:spPr>
        <p:txBody>
          <a:bodyPr wrap="square" rtlCol="0">
            <a:spAutoFit/>
          </a:bodyPr>
          <a:lstStyle/>
          <a:p>
            <a:pPr algn="dist"/>
            <a:r>
              <a:rPr lang="zh-CN" altLang="en-US" sz="7200">
                <a:solidFill>
                  <a:schemeClr val="accent1">
                    <a:lumMod val="75000"/>
                  </a:schemeClr>
                </a:solidFill>
                <a:latin typeface="汉仪全唐诗简" panose="00020600040101010101" charset="-122"/>
                <a:ea typeface="汉仪全唐诗简" panose="00020600040101010101" charset="-122"/>
              </a:rPr>
              <a:t>感谢您的观看</a:t>
            </a:r>
          </a:p>
        </p:txBody>
      </p:sp>
      <p:sp>
        <p:nvSpPr>
          <p:cNvPr id="11" name="文本框 10"/>
          <p:cNvSpPr txBox="1"/>
          <p:nvPr/>
        </p:nvSpPr>
        <p:spPr>
          <a:xfrm>
            <a:off x="2603500" y="3013710"/>
            <a:ext cx="6985000" cy="645160"/>
          </a:xfrm>
          <a:prstGeom prst="rect">
            <a:avLst/>
          </a:prstGeom>
          <a:noFill/>
        </p:spPr>
        <p:txBody>
          <a:bodyPr wrap="square" rtlCol="0" anchor="t">
            <a:spAutoFit/>
          </a:bodyPr>
          <a:lstStyle/>
          <a:p>
            <a:pPr algn="ctr">
              <a:lnSpc>
                <a:spcPct val="150000"/>
              </a:lnSpc>
            </a:pPr>
            <a:r>
              <a:rPr lang="zh-CN" altLang="en-US" sz="1200">
                <a:solidFill>
                  <a:schemeClr val="accent1">
                    <a:lumMod val="75000"/>
                  </a:schemeClr>
                </a:solidFill>
                <a:latin typeface="汉仪全唐诗简" panose="00020600040101010101" charset="-122"/>
                <a:ea typeface="汉仪全唐诗简" panose="00020600040101010101" charset="-122"/>
              </a:rPr>
              <a:t>甚矣吾衰矣。怅平生、交游零落，只今余几！白发空垂三千丈，一笑人间万事。问何物、能令公喜？我见青山多妩媚，料青山见我应如是。情与貌，略相似。</a:t>
            </a:r>
          </a:p>
        </p:txBody>
      </p:sp>
      <p:sp>
        <p:nvSpPr>
          <p:cNvPr id="12" name="文本框 11"/>
          <p:cNvSpPr txBox="1"/>
          <p:nvPr/>
        </p:nvSpPr>
        <p:spPr>
          <a:xfrm>
            <a:off x="10487660" y="94615"/>
            <a:ext cx="1615440" cy="245110"/>
          </a:xfrm>
          <a:prstGeom prst="rect">
            <a:avLst/>
          </a:prstGeom>
          <a:noFill/>
        </p:spPr>
        <p:txBody>
          <a:bodyPr wrap="none" rtlCol="0">
            <a:spAutoFit/>
          </a:bodyPr>
          <a:lstStyle/>
          <a:p>
            <a:r>
              <a:rPr lang="zh-CN" altLang="en-US" sz="1000">
                <a:solidFill>
                  <a:schemeClr val="accent1">
                    <a:lumMod val="75000"/>
                  </a:schemeClr>
                </a:solidFill>
              </a:rPr>
              <a:t>适用于工作汇报</a:t>
            </a:r>
            <a:r>
              <a:rPr lang="en-US" altLang="zh-CN" sz="1000">
                <a:solidFill>
                  <a:schemeClr val="accent1">
                    <a:lumMod val="75000"/>
                  </a:schemeClr>
                </a:solidFill>
              </a:rPr>
              <a:t>/</a:t>
            </a:r>
            <a:r>
              <a:rPr lang="zh-CN" altLang="en-US" sz="1000">
                <a:solidFill>
                  <a:schemeClr val="accent1">
                    <a:lumMod val="75000"/>
                  </a:schemeClr>
                </a:solidFill>
              </a:rPr>
              <a:t>总结计划</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9382" y="157942"/>
            <a:ext cx="3599411" cy="369332"/>
          </a:xfrm>
          <a:prstGeom prst="rect">
            <a:avLst/>
          </a:prstGeom>
          <a:noFill/>
        </p:spPr>
        <p:txBody>
          <a:bodyPr wrap="square" rtlCol="0">
            <a:spAutoFit/>
          </a:bodyPr>
          <a:lstStyle/>
          <a:p>
            <a:r>
              <a:rPr lang="zh-CN" altLang="en-US" dirty="0"/>
              <a:t>悬疑篇之  广播 </a:t>
            </a:r>
            <a:r>
              <a:rPr lang="en-US" altLang="zh-CN" dirty="0"/>
              <a:t>(expand) </a:t>
            </a:r>
            <a:endParaRPr lang="zh-CN" altLang="en-US" dirty="0"/>
          </a:p>
        </p:txBody>
      </p:sp>
      <p:sp>
        <p:nvSpPr>
          <p:cNvPr id="7" name="矩形 6"/>
          <p:cNvSpPr/>
          <p:nvPr/>
        </p:nvSpPr>
        <p:spPr>
          <a:xfrm>
            <a:off x="249382" y="798127"/>
            <a:ext cx="5145578" cy="3416320"/>
          </a:xfrm>
          <a:prstGeom prst="rect">
            <a:avLst/>
          </a:prstGeom>
        </p:spPr>
        <p:txBody>
          <a:bodyPr wrap="square">
            <a:spAutoFit/>
          </a:bodyPr>
          <a:lstStyle/>
          <a:p>
            <a:r>
              <a:rPr lang="en-US" altLang="zh-CN" dirty="0"/>
              <a:t>import torch</a:t>
            </a:r>
          </a:p>
          <a:p>
            <a:r>
              <a:rPr lang="en-US" altLang="zh-CN" dirty="0"/>
              <a:t>a = </a:t>
            </a:r>
            <a:r>
              <a:rPr lang="en-US" altLang="zh-CN" dirty="0" err="1"/>
              <a:t>torch.randn</a:t>
            </a:r>
            <a:r>
              <a:rPr lang="en-US" altLang="zh-CN" dirty="0"/>
              <a:t>(2, 1, 4, 1)</a:t>
            </a:r>
          </a:p>
          <a:p>
            <a:r>
              <a:rPr lang="en-US" altLang="zh-CN" dirty="0"/>
              <a:t>print("a shape:", list(</a:t>
            </a:r>
            <a:r>
              <a:rPr lang="en-US" altLang="zh-CN" dirty="0" err="1"/>
              <a:t>a.shape</a:t>
            </a:r>
            <a:r>
              <a:rPr lang="en-US" altLang="zh-CN" dirty="0"/>
              <a:t>))</a:t>
            </a:r>
          </a:p>
          <a:p>
            <a:r>
              <a:rPr lang="en-US" altLang="zh-CN" dirty="0"/>
              <a:t>print("a stride:", </a:t>
            </a:r>
            <a:r>
              <a:rPr lang="en-US" altLang="zh-CN" dirty="0" err="1"/>
              <a:t>a.stride</a:t>
            </a:r>
            <a:r>
              <a:rPr lang="en-US" altLang="zh-CN" dirty="0"/>
              <a:t>())</a:t>
            </a:r>
          </a:p>
          <a:p>
            <a:r>
              <a:rPr lang="en-US" altLang="zh-CN" dirty="0"/>
              <a:t>print("a offset:", </a:t>
            </a:r>
            <a:r>
              <a:rPr lang="en-US" altLang="zh-CN" dirty="0" err="1"/>
              <a:t>a.storage_offset</a:t>
            </a:r>
            <a:r>
              <a:rPr lang="en-US" altLang="zh-CN" dirty="0"/>
              <a:t>())</a:t>
            </a:r>
          </a:p>
          <a:p>
            <a:r>
              <a:rPr lang="en-US" altLang="zh-CN" dirty="0"/>
              <a:t>b = </a:t>
            </a:r>
            <a:r>
              <a:rPr lang="en-US" altLang="zh-CN" dirty="0" err="1"/>
              <a:t>a.expand</a:t>
            </a:r>
            <a:r>
              <a:rPr lang="en-US" altLang="zh-CN" dirty="0"/>
              <a:t>((2, 3, 4, 5))</a:t>
            </a:r>
          </a:p>
          <a:p>
            <a:r>
              <a:rPr lang="en-US" altLang="zh-CN" dirty="0"/>
              <a:t>print("b shape:", list(</a:t>
            </a:r>
            <a:r>
              <a:rPr lang="en-US" altLang="zh-CN" dirty="0" err="1"/>
              <a:t>b.shape</a:t>
            </a:r>
            <a:r>
              <a:rPr lang="en-US" altLang="zh-CN" dirty="0"/>
              <a:t>))</a:t>
            </a:r>
          </a:p>
          <a:p>
            <a:r>
              <a:rPr lang="en-US" altLang="zh-CN" dirty="0"/>
              <a:t>print("b stride:", </a:t>
            </a:r>
            <a:r>
              <a:rPr lang="en-US" altLang="zh-CN" dirty="0" err="1"/>
              <a:t>b.stride</a:t>
            </a:r>
            <a:r>
              <a:rPr lang="en-US" altLang="zh-CN" dirty="0"/>
              <a:t>())</a:t>
            </a:r>
          </a:p>
          <a:p>
            <a:r>
              <a:rPr lang="en-US" altLang="zh-CN" dirty="0"/>
              <a:t>print("b offset:",</a:t>
            </a:r>
            <a:r>
              <a:rPr lang="en-US" altLang="zh-CN" dirty="0" err="1"/>
              <a:t>b.storage_offset</a:t>
            </a:r>
            <a:r>
              <a:rPr lang="en-US" altLang="zh-CN" dirty="0"/>
              <a:t>())</a:t>
            </a:r>
          </a:p>
          <a:p>
            <a:r>
              <a:rPr lang="en-US" altLang="zh-CN" dirty="0" err="1"/>
              <a:t>a_ptr</a:t>
            </a:r>
            <a:r>
              <a:rPr lang="en-US" altLang="zh-CN" dirty="0"/>
              <a:t> = </a:t>
            </a:r>
            <a:r>
              <a:rPr lang="en-US" altLang="zh-CN" dirty="0" err="1"/>
              <a:t>a.storage</a:t>
            </a:r>
            <a:r>
              <a:rPr lang="en-US" altLang="zh-CN" dirty="0"/>
              <a:t>().</a:t>
            </a:r>
            <a:r>
              <a:rPr lang="en-US" altLang="zh-CN" dirty="0" err="1"/>
              <a:t>data_ptr</a:t>
            </a:r>
            <a:r>
              <a:rPr lang="en-US" altLang="zh-CN" dirty="0"/>
              <a:t>()</a:t>
            </a:r>
          </a:p>
          <a:p>
            <a:r>
              <a:rPr lang="en-US" altLang="zh-CN" dirty="0" err="1"/>
              <a:t>b_ptr</a:t>
            </a:r>
            <a:r>
              <a:rPr lang="en-US" altLang="zh-CN" dirty="0"/>
              <a:t> = </a:t>
            </a:r>
            <a:r>
              <a:rPr lang="en-US" altLang="zh-CN" dirty="0" err="1"/>
              <a:t>b.storage</a:t>
            </a:r>
            <a:r>
              <a:rPr lang="en-US" altLang="zh-CN" dirty="0"/>
              <a:t>().</a:t>
            </a:r>
            <a:r>
              <a:rPr lang="en-US" altLang="zh-CN" dirty="0" err="1"/>
              <a:t>data_ptr</a:t>
            </a:r>
            <a:r>
              <a:rPr lang="en-US" altLang="zh-CN" dirty="0"/>
              <a:t>()</a:t>
            </a:r>
          </a:p>
          <a:p>
            <a:r>
              <a:rPr lang="en-US" altLang="zh-CN" dirty="0"/>
              <a:t>print("</a:t>
            </a:r>
            <a:r>
              <a:rPr lang="en-US" altLang="zh-CN" dirty="0" err="1"/>
              <a:t>b.data_ptr</a:t>
            </a:r>
            <a:r>
              <a:rPr lang="en-US" altLang="zh-CN" dirty="0"/>
              <a:t> == </a:t>
            </a:r>
            <a:r>
              <a:rPr lang="en-US" altLang="zh-CN" dirty="0" err="1"/>
              <a:t>a.data_ptr</a:t>
            </a:r>
            <a:r>
              <a:rPr lang="en-US" altLang="zh-CN" dirty="0"/>
              <a:t>: ", </a:t>
            </a:r>
            <a:r>
              <a:rPr lang="en-US" altLang="zh-CN" dirty="0" err="1"/>
              <a:t>a_ptr</a:t>
            </a:r>
            <a:r>
              <a:rPr lang="en-US" altLang="zh-CN" dirty="0"/>
              <a:t> == </a:t>
            </a:r>
            <a:r>
              <a:rPr lang="en-US" altLang="zh-CN" dirty="0" err="1"/>
              <a:t>b_ptr</a:t>
            </a:r>
            <a:r>
              <a:rPr lang="en-US" altLang="zh-CN" dirty="0"/>
              <a:t>)</a:t>
            </a:r>
            <a:endParaRPr lang="zh-CN" altLang="en-US" dirty="0"/>
          </a:p>
        </p:txBody>
      </p:sp>
      <p:sp>
        <p:nvSpPr>
          <p:cNvPr id="8" name="矩形 7"/>
          <p:cNvSpPr/>
          <p:nvPr/>
        </p:nvSpPr>
        <p:spPr>
          <a:xfrm>
            <a:off x="6065520" y="1382560"/>
            <a:ext cx="3286298" cy="2031325"/>
          </a:xfrm>
          <a:prstGeom prst="rect">
            <a:avLst/>
          </a:prstGeom>
        </p:spPr>
        <p:txBody>
          <a:bodyPr wrap="square">
            <a:spAutoFit/>
          </a:bodyPr>
          <a:lstStyle/>
          <a:p>
            <a:r>
              <a:rPr lang="zh-CN" altLang="en-US" dirty="0"/>
              <a:t>a shape: [2, 1, 4, 1]</a:t>
            </a:r>
          </a:p>
          <a:p>
            <a:r>
              <a:rPr lang="zh-CN" altLang="en-US" dirty="0"/>
              <a:t>a stride: (4, 4, 1, 1)</a:t>
            </a:r>
          </a:p>
          <a:p>
            <a:r>
              <a:rPr lang="zh-CN" altLang="en-US" dirty="0"/>
              <a:t>a offset: 0</a:t>
            </a:r>
          </a:p>
          <a:p>
            <a:r>
              <a:rPr lang="zh-CN" altLang="en-US" dirty="0"/>
              <a:t>b shape: [2, 3, 4, 5]</a:t>
            </a:r>
          </a:p>
          <a:p>
            <a:r>
              <a:rPr lang="zh-CN" altLang="en-US" dirty="0"/>
              <a:t>b stride: (4, 0, 1, 0)</a:t>
            </a:r>
          </a:p>
          <a:p>
            <a:r>
              <a:rPr lang="zh-CN" altLang="en-US" dirty="0"/>
              <a:t>b offset: 0</a:t>
            </a:r>
          </a:p>
          <a:p>
            <a:r>
              <a:rPr lang="zh-CN" altLang="en-US" dirty="0"/>
              <a:t>b.data_ptr == a.data_ptr:  True</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9382" y="157942"/>
            <a:ext cx="3599411" cy="369332"/>
          </a:xfrm>
          <a:prstGeom prst="rect">
            <a:avLst/>
          </a:prstGeom>
          <a:noFill/>
        </p:spPr>
        <p:txBody>
          <a:bodyPr wrap="square" rtlCol="0">
            <a:spAutoFit/>
          </a:bodyPr>
          <a:lstStyle/>
          <a:p>
            <a:r>
              <a:rPr lang="zh-CN" altLang="en-US" dirty="0"/>
              <a:t>悬疑篇之  切片</a:t>
            </a:r>
            <a:r>
              <a:rPr lang="en-US" altLang="zh-CN" dirty="0"/>
              <a:t>(stride slice)</a:t>
            </a:r>
            <a:endParaRPr lang="zh-CN" altLang="en-US" dirty="0"/>
          </a:p>
        </p:txBody>
      </p:sp>
      <p:sp>
        <p:nvSpPr>
          <p:cNvPr id="8" name="矩形 7"/>
          <p:cNvSpPr/>
          <p:nvPr/>
        </p:nvSpPr>
        <p:spPr>
          <a:xfrm>
            <a:off x="5646419" y="658660"/>
            <a:ext cx="4745355" cy="2308324"/>
          </a:xfrm>
          <a:prstGeom prst="rect">
            <a:avLst/>
          </a:prstGeom>
        </p:spPr>
        <p:txBody>
          <a:bodyPr wrap="square">
            <a:spAutoFit/>
          </a:bodyPr>
          <a:lstStyle/>
          <a:p>
            <a:r>
              <a:rPr lang="en-US" altLang="zh-CN" dirty="0"/>
              <a:t>a shape: [20, 30, 40, 50]</a:t>
            </a:r>
          </a:p>
          <a:p>
            <a:r>
              <a:rPr lang="en-US" altLang="zh-CN" dirty="0"/>
              <a:t>a stride: (60000, 2000, 50, 1)</a:t>
            </a:r>
          </a:p>
          <a:p>
            <a:r>
              <a:rPr lang="en-US" altLang="zh-CN" dirty="0"/>
              <a:t>a offset: 0</a:t>
            </a:r>
          </a:p>
          <a:p>
            <a:r>
              <a:rPr lang="en-US" altLang="zh-CN" dirty="0"/>
              <a:t>b shape: [5, 6, 8, 3]</a:t>
            </a:r>
          </a:p>
          <a:p>
            <a:r>
              <a:rPr lang="en-US" altLang="zh-CN" dirty="0"/>
              <a:t>b stride: (120000, 10000, 250, 9)</a:t>
            </a:r>
          </a:p>
          <a:p>
            <a:r>
              <a:rPr lang="en-US" altLang="zh-CN" dirty="0"/>
              <a:t>b offset: 602023</a:t>
            </a:r>
          </a:p>
          <a:p>
            <a:r>
              <a:rPr lang="en-US" altLang="zh-CN" dirty="0" err="1"/>
              <a:t>b.data_ptr</a:t>
            </a:r>
            <a:r>
              <a:rPr lang="en-US" altLang="zh-CN" dirty="0"/>
              <a:t> == </a:t>
            </a:r>
            <a:r>
              <a:rPr lang="en-US" altLang="zh-CN" dirty="0" err="1"/>
              <a:t>a.data_ptr</a:t>
            </a:r>
            <a:r>
              <a:rPr lang="en-US" altLang="zh-CN" dirty="0"/>
              <a:t>:  True</a:t>
            </a:r>
          </a:p>
          <a:p>
            <a:endParaRPr lang="en-US" altLang="zh-CN" dirty="0"/>
          </a:p>
        </p:txBody>
      </p:sp>
      <p:sp>
        <p:nvSpPr>
          <p:cNvPr id="4" name="矩形 3"/>
          <p:cNvSpPr/>
          <p:nvPr/>
        </p:nvSpPr>
        <p:spPr>
          <a:xfrm>
            <a:off x="259600" y="658660"/>
            <a:ext cx="5229225" cy="3416320"/>
          </a:xfrm>
          <a:prstGeom prst="rect">
            <a:avLst/>
          </a:prstGeom>
        </p:spPr>
        <p:txBody>
          <a:bodyPr wrap="square">
            <a:spAutoFit/>
          </a:bodyPr>
          <a:lstStyle/>
          <a:p>
            <a:r>
              <a:rPr lang="en-US" altLang="zh-CN" dirty="0"/>
              <a:t>import torch</a:t>
            </a:r>
          </a:p>
          <a:p>
            <a:r>
              <a:rPr lang="en-US" altLang="zh-CN" dirty="0"/>
              <a:t>a = </a:t>
            </a:r>
            <a:r>
              <a:rPr lang="en-US" altLang="zh-CN" dirty="0" err="1"/>
              <a:t>torch.randn</a:t>
            </a:r>
            <a:r>
              <a:rPr lang="en-US" altLang="zh-CN" dirty="0"/>
              <a:t>(20, 30, 40, 50)</a:t>
            </a:r>
          </a:p>
          <a:p>
            <a:r>
              <a:rPr lang="en-US" altLang="zh-CN" dirty="0"/>
              <a:t>print("a shape:", list(</a:t>
            </a:r>
            <a:r>
              <a:rPr lang="en-US" altLang="zh-CN" dirty="0" err="1"/>
              <a:t>a.shape</a:t>
            </a:r>
            <a:r>
              <a:rPr lang="en-US" altLang="zh-CN" dirty="0"/>
              <a:t>))</a:t>
            </a:r>
          </a:p>
          <a:p>
            <a:r>
              <a:rPr lang="en-US" altLang="zh-CN" dirty="0"/>
              <a:t>print("a stride:", </a:t>
            </a:r>
            <a:r>
              <a:rPr lang="en-US" altLang="zh-CN" dirty="0" err="1"/>
              <a:t>a.stride</a:t>
            </a:r>
            <a:r>
              <a:rPr lang="en-US" altLang="zh-CN" dirty="0"/>
              <a:t>())</a:t>
            </a:r>
          </a:p>
          <a:p>
            <a:r>
              <a:rPr lang="en-US" altLang="zh-CN" dirty="0"/>
              <a:t>print("a offset:", </a:t>
            </a:r>
            <a:r>
              <a:rPr lang="en-US" altLang="zh-CN" dirty="0" err="1"/>
              <a:t>a.storage_offset</a:t>
            </a:r>
            <a:r>
              <a:rPr lang="en-US" altLang="zh-CN" dirty="0"/>
              <a:t>())</a:t>
            </a:r>
          </a:p>
          <a:p>
            <a:r>
              <a:rPr lang="en-US" altLang="zh-CN" dirty="0"/>
              <a:t>b = a[10:19:2, 1:27:5, 0:38:5, 23:48:9]</a:t>
            </a:r>
          </a:p>
          <a:p>
            <a:r>
              <a:rPr lang="en-US" altLang="zh-CN" dirty="0"/>
              <a:t>print("b shape:", list(</a:t>
            </a:r>
            <a:r>
              <a:rPr lang="en-US" altLang="zh-CN" dirty="0" err="1"/>
              <a:t>b.shape</a:t>
            </a:r>
            <a:r>
              <a:rPr lang="en-US" altLang="zh-CN" dirty="0"/>
              <a:t>))</a:t>
            </a:r>
          </a:p>
          <a:p>
            <a:r>
              <a:rPr lang="en-US" altLang="zh-CN" dirty="0"/>
              <a:t>print("b stride:", </a:t>
            </a:r>
            <a:r>
              <a:rPr lang="en-US" altLang="zh-CN" dirty="0" err="1"/>
              <a:t>b.stride</a:t>
            </a:r>
            <a:r>
              <a:rPr lang="en-US" altLang="zh-CN" dirty="0"/>
              <a:t>())</a:t>
            </a:r>
          </a:p>
          <a:p>
            <a:r>
              <a:rPr lang="en-US" altLang="zh-CN" dirty="0"/>
              <a:t>print("b offset:",</a:t>
            </a:r>
            <a:r>
              <a:rPr lang="en-US" altLang="zh-CN" dirty="0" err="1"/>
              <a:t>b.storage_offset</a:t>
            </a:r>
            <a:r>
              <a:rPr lang="en-US" altLang="zh-CN" dirty="0"/>
              <a:t>())</a:t>
            </a:r>
          </a:p>
          <a:p>
            <a:r>
              <a:rPr lang="en-US" altLang="zh-CN" dirty="0" err="1"/>
              <a:t>a_ptr</a:t>
            </a:r>
            <a:r>
              <a:rPr lang="en-US" altLang="zh-CN" dirty="0"/>
              <a:t> = </a:t>
            </a:r>
            <a:r>
              <a:rPr lang="en-US" altLang="zh-CN" dirty="0" err="1"/>
              <a:t>a.storage</a:t>
            </a:r>
            <a:r>
              <a:rPr lang="en-US" altLang="zh-CN" dirty="0"/>
              <a:t>().</a:t>
            </a:r>
            <a:r>
              <a:rPr lang="en-US" altLang="zh-CN" dirty="0" err="1"/>
              <a:t>data_ptr</a:t>
            </a:r>
            <a:r>
              <a:rPr lang="en-US" altLang="zh-CN" dirty="0"/>
              <a:t>()</a:t>
            </a:r>
          </a:p>
          <a:p>
            <a:r>
              <a:rPr lang="en-US" altLang="zh-CN" dirty="0" err="1"/>
              <a:t>b_ptr</a:t>
            </a:r>
            <a:r>
              <a:rPr lang="en-US" altLang="zh-CN" dirty="0"/>
              <a:t> = </a:t>
            </a:r>
            <a:r>
              <a:rPr lang="en-US" altLang="zh-CN" dirty="0" err="1"/>
              <a:t>b.storage</a:t>
            </a:r>
            <a:r>
              <a:rPr lang="en-US" altLang="zh-CN" dirty="0"/>
              <a:t>().</a:t>
            </a:r>
            <a:r>
              <a:rPr lang="en-US" altLang="zh-CN" dirty="0" err="1"/>
              <a:t>data_ptr</a:t>
            </a:r>
            <a:r>
              <a:rPr lang="en-US" altLang="zh-CN" dirty="0"/>
              <a:t>()</a:t>
            </a:r>
          </a:p>
          <a:p>
            <a:r>
              <a:rPr lang="en-US" altLang="zh-CN" dirty="0"/>
              <a:t>print("</a:t>
            </a:r>
            <a:r>
              <a:rPr lang="en-US" altLang="zh-CN" dirty="0" err="1"/>
              <a:t>b.data_ptr</a:t>
            </a:r>
            <a:r>
              <a:rPr lang="en-US" altLang="zh-CN" dirty="0"/>
              <a:t> == </a:t>
            </a:r>
            <a:r>
              <a:rPr lang="en-US" altLang="zh-CN" dirty="0" err="1"/>
              <a:t>a.data_ptr</a:t>
            </a:r>
            <a:r>
              <a:rPr lang="en-US" altLang="zh-CN" dirty="0"/>
              <a:t>: ", </a:t>
            </a:r>
            <a:r>
              <a:rPr lang="en-US" altLang="zh-CN" dirty="0" err="1"/>
              <a:t>a_ptr</a:t>
            </a:r>
            <a:r>
              <a:rPr lang="en-US" altLang="zh-CN" dirty="0"/>
              <a:t> == </a:t>
            </a:r>
            <a:r>
              <a:rPr lang="en-US" altLang="zh-CN" dirty="0" err="1"/>
              <a:t>b_ptr</a:t>
            </a:r>
            <a:r>
              <a:rPr lang="en-US" altLang="zh-CN" dirty="0"/>
              <a:t>)</a:t>
            </a:r>
            <a:endParaRPr lang="zh-CN" alt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49382" y="157942"/>
            <a:ext cx="3599411" cy="369332"/>
          </a:xfrm>
          <a:prstGeom prst="rect">
            <a:avLst/>
          </a:prstGeom>
          <a:noFill/>
        </p:spPr>
        <p:txBody>
          <a:bodyPr wrap="square" rtlCol="0">
            <a:spAutoFit/>
          </a:bodyPr>
          <a:lstStyle/>
          <a:p>
            <a:r>
              <a:rPr lang="zh-CN" altLang="en-US" dirty="0"/>
              <a:t>悬疑篇之  复合</a:t>
            </a:r>
            <a:r>
              <a:rPr lang="en-US" altLang="zh-CN" dirty="0"/>
              <a:t>(composed)</a:t>
            </a:r>
            <a:endParaRPr lang="zh-CN" altLang="en-US" dirty="0"/>
          </a:p>
        </p:txBody>
      </p:sp>
      <p:sp>
        <p:nvSpPr>
          <p:cNvPr id="8" name="矩形 7"/>
          <p:cNvSpPr/>
          <p:nvPr/>
        </p:nvSpPr>
        <p:spPr>
          <a:xfrm>
            <a:off x="3848793" y="799808"/>
            <a:ext cx="4745355" cy="5909310"/>
          </a:xfrm>
          <a:prstGeom prst="rect">
            <a:avLst/>
          </a:prstGeom>
        </p:spPr>
        <p:txBody>
          <a:bodyPr wrap="square">
            <a:spAutoFit/>
          </a:bodyPr>
          <a:lstStyle/>
          <a:p>
            <a:r>
              <a:rPr lang="en-US" altLang="zh-CN" sz="1400" dirty="0"/>
              <a:t>a shape: [20, 30, 40, 1]</a:t>
            </a:r>
          </a:p>
          <a:p>
            <a:r>
              <a:rPr lang="en-US" altLang="zh-CN" sz="1400" dirty="0"/>
              <a:t>a stride: (1200, 40, 1, 1)</a:t>
            </a:r>
          </a:p>
          <a:p>
            <a:r>
              <a:rPr lang="en-US" altLang="zh-CN" sz="1400" dirty="0"/>
              <a:t>a offset: 0</a:t>
            </a:r>
          </a:p>
          <a:p>
            <a:r>
              <a:rPr lang="en-US" altLang="zh-CN" sz="1400" dirty="0"/>
              <a:t>************* expand ******************</a:t>
            </a:r>
          </a:p>
          <a:p>
            <a:r>
              <a:rPr lang="en-US" altLang="zh-CN" sz="1400" dirty="0"/>
              <a:t>b shape: [20, 30, 40, 50]</a:t>
            </a:r>
          </a:p>
          <a:p>
            <a:r>
              <a:rPr lang="en-US" altLang="zh-CN" sz="1400" dirty="0"/>
              <a:t>b stride: (1200, 40, 1, 0)</a:t>
            </a:r>
          </a:p>
          <a:p>
            <a:r>
              <a:rPr lang="en-US" altLang="zh-CN" sz="1400" dirty="0"/>
              <a:t>b offset: 0</a:t>
            </a:r>
          </a:p>
          <a:p>
            <a:r>
              <a:rPr lang="en-US" altLang="zh-CN" sz="1400" dirty="0" err="1"/>
              <a:t>b.data_ptr</a:t>
            </a:r>
            <a:r>
              <a:rPr lang="en-US" altLang="zh-CN" sz="1400" dirty="0"/>
              <a:t> == </a:t>
            </a:r>
            <a:r>
              <a:rPr lang="en-US" altLang="zh-CN" sz="1400" dirty="0" err="1"/>
              <a:t>a.data_ptr</a:t>
            </a:r>
            <a:r>
              <a:rPr lang="en-US" altLang="zh-CN" sz="1400" dirty="0"/>
              <a:t>:  True</a:t>
            </a:r>
          </a:p>
          <a:p>
            <a:endParaRPr lang="en-US" altLang="zh-CN" sz="1400" dirty="0"/>
          </a:p>
          <a:p>
            <a:endParaRPr lang="en-US" altLang="zh-CN" sz="1400" dirty="0"/>
          </a:p>
          <a:p>
            <a:r>
              <a:rPr lang="en-US" altLang="zh-CN" sz="1400" dirty="0"/>
              <a:t>************* permute ******************</a:t>
            </a:r>
          </a:p>
          <a:p>
            <a:r>
              <a:rPr lang="en-US" altLang="zh-CN" sz="1400" dirty="0"/>
              <a:t>c shape: [50, 40, 30, 20]</a:t>
            </a:r>
          </a:p>
          <a:p>
            <a:r>
              <a:rPr lang="en-US" altLang="zh-CN" sz="1400" dirty="0"/>
              <a:t>c stride: (0, 1, 40, 1200)</a:t>
            </a:r>
          </a:p>
          <a:p>
            <a:r>
              <a:rPr lang="en-US" altLang="zh-CN" sz="1400" dirty="0"/>
              <a:t>c offset: 0</a:t>
            </a:r>
          </a:p>
          <a:p>
            <a:r>
              <a:rPr lang="en-US" altLang="zh-CN" sz="1400" dirty="0" err="1"/>
              <a:t>c.data_ptr</a:t>
            </a:r>
            <a:r>
              <a:rPr lang="en-US" altLang="zh-CN" sz="1400" dirty="0"/>
              <a:t> == </a:t>
            </a:r>
            <a:r>
              <a:rPr lang="en-US" altLang="zh-CN" sz="1400" dirty="0" err="1"/>
              <a:t>a.data_ptr</a:t>
            </a:r>
            <a:r>
              <a:rPr lang="en-US" altLang="zh-CN" sz="1400" dirty="0"/>
              <a:t>:  True</a:t>
            </a:r>
          </a:p>
          <a:p>
            <a:endParaRPr lang="en-US" altLang="zh-CN" sz="1400" dirty="0"/>
          </a:p>
          <a:p>
            <a:r>
              <a:rPr lang="en-US" altLang="zh-CN" sz="1400" dirty="0"/>
              <a:t>************* </a:t>
            </a:r>
            <a:r>
              <a:rPr lang="en-US" altLang="zh-CN" sz="1400" dirty="0" err="1"/>
              <a:t>strideslice</a:t>
            </a:r>
            <a:r>
              <a:rPr lang="en-US" altLang="zh-CN" sz="1400" dirty="0"/>
              <a:t> ******************</a:t>
            </a:r>
          </a:p>
          <a:p>
            <a:r>
              <a:rPr lang="en-US" altLang="zh-CN" sz="1400" dirty="0"/>
              <a:t>d shape: [6, 6, 5, 2]</a:t>
            </a:r>
          </a:p>
          <a:p>
            <a:r>
              <a:rPr lang="en-US" altLang="zh-CN" sz="1400" dirty="0"/>
              <a:t>d stride: (0, 7, 120, 10800)</a:t>
            </a:r>
          </a:p>
          <a:p>
            <a:r>
              <a:rPr lang="en-US" altLang="zh-CN" sz="1400" dirty="0"/>
              <a:t>d offset: 7362</a:t>
            </a:r>
          </a:p>
          <a:p>
            <a:r>
              <a:rPr lang="en-US" altLang="zh-CN" sz="1400" dirty="0" err="1"/>
              <a:t>d.data_ptr</a:t>
            </a:r>
            <a:r>
              <a:rPr lang="en-US" altLang="zh-CN" sz="1400" dirty="0"/>
              <a:t> == </a:t>
            </a:r>
            <a:r>
              <a:rPr lang="en-US" altLang="zh-CN" sz="1400" dirty="0" err="1"/>
              <a:t>a.data_ptr</a:t>
            </a:r>
            <a:r>
              <a:rPr lang="en-US" altLang="zh-CN" sz="1400" dirty="0"/>
              <a:t>:  True</a:t>
            </a:r>
          </a:p>
          <a:p>
            <a:endParaRPr lang="en-US" altLang="zh-CN" sz="1400" dirty="0"/>
          </a:p>
          <a:p>
            <a:r>
              <a:rPr lang="en-US" altLang="zh-CN" sz="1400" dirty="0"/>
              <a:t>************* final permute ******************</a:t>
            </a:r>
          </a:p>
          <a:p>
            <a:r>
              <a:rPr lang="en-US" altLang="zh-CN" sz="1400" dirty="0"/>
              <a:t>e shape: [2, 5, 6, 6]</a:t>
            </a:r>
          </a:p>
          <a:p>
            <a:r>
              <a:rPr lang="en-US" altLang="zh-CN" sz="1400" dirty="0"/>
              <a:t>e stride: (10800, 120, 7, 0)</a:t>
            </a:r>
          </a:p>
          <a:p>
            <a:r>
              <a:rPr lang="en-US" altLang="zh-CN" sz="1400" dirty="0"/>
              <a:t>e offset: 7362</a:t>
            </a:r>
          </a:p>
          <a:p>
            <a:r>
              <a:rPr lang="en-US" altLang="zh-CN" sz="1400" dirty="0" err="1"/>
              <a:t>e.data_ptr</a:t>
            </a:r>
            <a:r>
              <a:rPr lang="en-US" altLang="zh-CN" sz="1400" dirty="0"/>
              <a:t> == </a:t>
            </a:r>
            <a:r>
              <a:rPr lang="en-US" altLang="zh-CN" sz="1400" dirty="0" err="1"/>
              <a:t>a.data_ptr</a:t>
            </a:r>
            <a:r>
              <a:rPr lang="en-US" altLang="zh-CN" sz="1400" dirty="0"/>
              <a:t>:  True</a:t>
            </a:r>
          </a:p>
        </p:txBody>
      </p:sp>
      <p:sp>
        <p:nvSpPr>
          <p:cNvPr id="6" name="矩形 5"/>
          <p:cNvSpPr/>
          <p:nvPr/>
        </p:nvSpPr>
        <p:spPr>
          <a:xfrm>
            <a:off x="249382" y="566809"/>
            <a:ext cx="6096000" cy="3785652"/>
          </a:xfrm>
          <a:prstGeom prst="rect">
            <a:avLst/>
          </a:prstGeom>
        </p:spPr>
        <p:txBody>
          <a:bodyPr>
            <a:spAutoFit/>
          </a:bodyPr>
          <a:lstStyle/>
          <a:p>
            <a:r>
              <a:rPr lang="zh-CN" altLang="en-US" sz="1200" dirty="0"/>
              <a:t>import torch</a:t>
            </a:r>
          </a:p>
          <a:p>
            <a:r>
              <a:rPr lang="zh-CN" altLang="en-US" sz="1200" dirty="0"/>
              <a:t>a = torch.randn(20, 30, 40, 1)</a:t>
            </a:r>
          </a:p>
          <a:p>
            <a:r>
              <a:rPr lang="zh-CN" altLang="en-US" sz="1200" dirty="0"/>
              <a:t>print("a shape:", list(a.shape))</a:t>
            </a:r>
          </a:p>
          <a:p>
            <a:r>
              <a:rPr lang="zh-CN" altLang="en-US" sz="1200" dirty="0"/>
              <a:t>print("a stride:", a.stride())</a:t>
            </a:r>
          </a:p>
          <a:p>
            <a:r>
              <a:rPr lang="zh-CN" altLang="en-US" sz="1200" dirty="0"/>
              <a:t>print("a offset:", a.storage_offset())</a:t>
            </a:r>
          </a:p>
          <a:p>
            <a:r>
              <a:rPr lang="zh-CN" altLang="en-US" sz="1200" dirty="0"/>
              <a:t>print("************* expand ******************")</a:t>
            </a:r>
          </a:p>
          <a:p>
            <a:r>
              <a:rPr lang="zh-CN" altLang="en-US" sz="1200" dirty="0"/>
              <a:t>b = a.expand((20, 30, 40, 50))</a:t>
            </a:r>
          </a:p>
          <a:p>
            <a:r>
              <a:rPr lang="zh-CN" altLang="en-US" sz="1200" dirty="0"/>
              <a:t>print("b shape:", list(b.shape))</a:t>
            </a:r>
          </a:p>
          <a:p>
            <a:r>
              <a:rPr lang="zh-CN" altLang="en-US" sz="1200" dirty="0"/>
              <a:t>print("b stride:", b.stride())</a:t>
            </a:r>
          </a:p>
          <a:p>
            <a:r>
              <a:rPr lang="zh-CN" altLang="en-US" sz="1200" dirty="0"/>
              <a:t>print("b offset:",b.storage_offset())</a:t>
            </a:r>
          </a:p>
          <a:p>
            <a:r>
              <a:rPr lang="zh-CN" altLang="en-US" sz="1200" dirty="0"/>
              <a:t>a_ptr = a.storage().data_ptr()</a:t>
            </a:r>
          </a:p>
          <a:p>
            <a:r>
              <a:rPr lang="zh-CN" altLang="en-US" sz="1200" dirty="0"/>
              <a:t>b_ptr = b.storage().data_ptr()</a:t>
            </a:r>
          </a:p>
          <a:p>
            <a:r>
              <a:rPr lang="zh-CN" altLang="en-US" sz="1200" dirty="0"/>
              <a:t>print("b.data_ptr == a.data_ptr: ", a_ptr == b_ptr)</a:t>
            </a:r>
          </a:p>
          <a:p>
            <a:r>
              <a:rPr lang="zh-CN" altLang="en-US" sz="1200" dirty="0"/>
              <a:t>print("************* permute ******************")</a:t>
            </a:r>
          </a:p>
          <a:p>
            <a:r>
              <a:rPr lang="zh-CN" altLang="en-US" sz="1200" dirty="0"/>
              <a:t>c = b.permute((3, 2, 1, 0))</a:t>
            </a:r>
          </a:p>
          <a:p>
            <a:r>
              <a:rPr lang="zh-CN" altLang="en-US" sz="1200" dirty="0"/>
              <a:t>print("c shape:", list(c.shape))</a:t>
            </a:r>
          </a:p>
          <a:p>
            <a:r>
              <a:rPr lang="zh-CN" altLang="en-US" sz="1200" dirty="0"/>
              <a:t>print("c stride:", c.stride())</a:t>
            </a:r>
          </a:p>
          <a:p>
            <a:r>
              <a:rPr lang="zh-CN" altLang="en-US" sz="1200" dirty="0"/>
              <a:t>print("c offset:",c.storage_offset())</a:t>
            </a:r>
          </a:p>
          <a:p>
            <a:r>
              <a:rPr lang="zh-CN" altLang="en-US" sz="1200" dirty="0"/>
              <a:t>c_ptr = c.storage().data_ptr()</a:t>
            </a:r>
          </a:p>
          <a:p>
            <a:r>
              <a:rPr lang="zh-CN" altLang="en-US" sz="1200" dirty="0"/>
              <a:t>print("c.data_ptr == a.data_ptr: ", c_ptr == b_ptr)</a:t>
            </a:r>
          </a:p>
        </p:txBody>
      </p:sp>
      <p:sp>
        <p:nvSpPr>
          <p:cNvPr id="7" name="矩形 6"/>
          <p:cNvSpPr/>
          <p:nvPr/>
        </p:nvSpPr>
        <p:spPr>
          <a:xfrm>
            <a:off x="249382" y="4180344"/>
            <a:ext cx="6096000" cy="2677656"/>
          </a:xfrm>
          <a:prstGeom prst="rect">
            <a:avLst/>
          </a:prstGeom>
        </p:spPr>
        <p:txBody>
          <a:bodyPr>
            <a:spAutoFit/>
          </a:bodyPr>
          <a:lstStyle/>
          <a:p>
            <a:r>
              <a:rPr lang="en-US" altLang="zh-CN" sz="1200" dirty="0"/>
              <a:t>print("************* </a:t>
            </a:r>
            <a:r>
              <a:rPr lang="en-US" altLang="zh-CN" sz="1200" dirty="0" err="1"/>
              <a:t>strideslice</a:t>
            </a:r>
            <a:r>
              <a:rPr lang="en-US" altLang="zh-CN" sz="1200" dirty="0"/>
              <a:t> ******************")</a:t>
            </a:r>
          </a:p>
          <a:p>
            <a:r>
              <a:rPr lang="en-US" altLang="zh-CN" sz="1200" dirty="0"/>
              <a:t>d = c[1:29:5, 2:38:7, 4:18:3, 6:38:9]</a:t>
            </a:r>
          </a:p>
          <a:p>
            <a:r>
              <a:rPr lang="en-US" altLang="zh-CN" sz="1200" dirty="0"/>
              <a:t>print("d shape:", list(</a:t>
            </a:r>
            <a:r>
              <a:rPr lang="en-US" altLang="zh-CN" sz="1200" dirty="0" err="1"/>
              <a:t>d.shape</a:t>
            </a:r>
            <a:r>
              <a:rPr lang="en-US" altLang="zh-CN" sz="1200" dirty="0"/>
              <a:t>))</a:t>
            </a:r>
          </a:p>
          <a:p>
            <a:r>
              <a:rPr lang="en-US" altLang="zh-CN" sz="1200" dirty="0"/>
              <a:t>print("d stride:", </a:t>
            </a:r>
            <a:r>
              <a:rPr lang="en-US" altLang="zh-CN" sz="1200" dirty="0" err="1"/>
              <a:t>d.stride</a:t>
            </a:r>
            <a:r>
              <a:rPr lang="en-US" altLang="zh-CN" sz="1200" dirty="0"/>
              <a:t>())</a:t>
            </a:r>
          </a:p>
          <a:p>
            <a:r>
              <a:rPr lang="en-US" altLang="zh-CN" sz="1200" dirty="0"/>
              <a:t>print("d offset:",</a:t>
            </a:r>
            <a:r>
              <a:rPr lang="en-US" altLang="zh-CN" sz="1200" dirty="0" err="1"/>
              <a:t>d.storage_offset</a:t>
            </a:r>
            <a:r>
              <a:rPr lang="en-US" altLang="zh-CN" sz="1200" dirty="0"/>
              <a:t>())</a:t>
            </a:r>
          </a:p>
          <a:p>
            <a:r>
              <a:rPr lang="en-US" altLang="zh-CN" sz="1200" dirty="0" err="1"/>
              <a:t>d_ptr</a:t>
            </a:r>
            <a:r>
              <a:rPr lang="en-US" altLang="zh-CN" sz="1200" dirty="0"/>
              <a:t> = </a:t>
            </a:r>
            <a:r>
              <a:rPr lang="en-US" altLang="zh-CN" sz="1200" dirty="0" err="1"/>
              <a:t>d.storage</a:t>
            </a:r>
            <a:r>
              <a:rPr lang="en-US" altLang="zh-CN" sz="1200" dirty="0"/>
              <a:t>().</a:t>
            </a:r>
            <a:r>
              <a:rPr lang="en-US" altLang="zh-CN" sz="1200" dirty="0" err="1"/>
              <a:t>data_ptr</a:t>
            </a:r>
            <a:r>
              <a:rPr lang="en-US" altLang="zh-CN" sz="1200" dirty="0"/>
              <a:t>()</a:t>
            </a:r>
          </a:p>
          <a:p>
            <a:r>
              <a:rPr lang="en-US" altLang="zh-CN" sz="1200" dirty="0"/>
              <a:t>print("</a:t>
            </a:r>
            <a:r>
              <a:rPr lang="en-US" altLang="zh-CN" sz="1200" dirty="0" err="1"/>
              <a:t>d.data_ptr</a:t>
            </a:r>
            <a:r>
              <a:rPr lang="en-US" altLang="zh-CN" sz="1200" dirty="0"/>
              <a:t> == </a:t>
            </a:r>
            <a:r>
              <a:rPr lang="en-US" altLang="zh-CN" sz="1200" dirty="0" err="1"/>
              <a:t>a.data_ptr</a:t>
            </a:r>
            <a:r>
              <a:rPr lang="en-US" altLang="zh-CN" sz="1200" dirty="0"/>
              <a:t>: ", </a:t>
            </a:r>
            <a:r>
              <a:rPr lang="en-US" altLang="zh-CN" sz="1200" dirty="0" err="1"/>
              <a:t>d_ptr</a:t>
            </a:r>
            <a:r>
              <a:rPr lang="en-US" altLang="zh-CN" sz="1200" dirty="0"/>
              <a:t> == </a:t>
            </a:r>
            <a:r>
              <a:rPr lang="en-US" altLang="zh-CN" sz="1200" dirty="0" err="1"/>
              <a:t>b_ptr</a:t>
            </a:r>
            <a:r>
              <a:rPr lang="en-US" altLang="zh-CN" sz="1200" dirty="0"/>
              <a:t>)</a:t>
            </a:r>
          </a:p>
          <a:p>
            <a:r>
              <a:rPr lang="en-US" altLang="zh-CN" sz="1200" dirty="0"/>
              <a:t>print("************* final permute ******************")</a:t>
            </a:r>
          </a:p>
          <a:p>
            <a:r>
              <a:rPr lang="en-US" altLang="zh-CN" sz="1200" dirty="0"/>
              <a:t>e = </a:t>
            </a:r>
            <a:r>
              <a:rPr lang="en-US" altLang="zh-CN" sz="1200" dirty="0" err="1"/>
              <a:t>d.permute</a:t>
            </a:r>
            <a:r>
              <a:rPr lang="en-US" altLang="zh-CN" sz="1200" dirty="0"/>
              <a:t>((3, 2, 1, 0))</a:t>
            </a:r>
          </a:p>
          <a:p>
            <a:r>
              <a:rPr lang="en-US" altLang="zh-CN" sz="1200" dirty="0"/>
              <a:t>print("e shape:", list(</a:t>
            </a:r>
            <a:r>
              <a:rPr lang="en-US" altLang="zh-CN" sz="1200" dirty="0" err="1"/>
              <a:t>e.shape</a:t>
            </a:r>
            <a:r>
              <a:rPr lang="en-US" altLang="zh-CN" sz="1200" dirty="0"/>
              <a:t>))</a:t>
            </a:r>
          </a:p>
          <a:p>
            <a:r>
              <a:rPr lang="en-US" altLang="zh-CN" sz="1200" dirty="0"/>
              <a:t>print("e stride:", </a:t>
            </a:r>
            <a:r>
              <a:rPr lang="en-US" altLang="zh-CN" sz="1200" dirty="0" err="1"/>
              <a:t>e.stride</a:t>
            </a:r>
            <a:r>
              <a:rPr lang="en-US" altLang="zh-CN" sz="1200" dirty="0"/>
              <a:t>())</a:t>
            </a:r>
          </a:p>
          <a:p>
            <a:r>
              <a:rPr lang="en-US" altLang="zh-CN" sz="1200" dirty="0"/>
              <a:t>print("e offset:",</a:t>
            </a:r>
            <a:r>
              <a:rPr lang="en-US" altLang="zh-CN" sz="1200" dirty="0" err="1"/>
              <a:t>e.storage_offset</a:t>
            </a:r>
            <a:r>
              <a:rPr lang="en-US" altLang="zh-CN" sz="1200" dirty="0"/>
              <a:t>())</a:t>
            </a:r>
          </a:p>
          <a:p>
            <a:r>
              <a:rPr lang="en-US" altLang="zh-CN" sz="1200" dirty="0" err="1"/>
              <a:t>e_ptr</a:t>
            </a:r>
            <a:r>
              <a:rPr lang="en-US" altLang="zh-CN" sz="1200" dirty="0"/>
              <a:t> = </a:t>
            </a:r>
            <a:r>
              <a:rPr lang="en-US" altLang="zh-CN" sz="1200" dirty="0" err="1"/>
              <a:t>e.storage</a:t>
            </a:r>
            <a:r>
              <a:rPr lang="en-US" altLang="zh-CN" sz="1200" dirty="0"/>
              <a:t>().</a:t>
            </a:r>
            <a:r>
              <a:rPr lang="en-US" altLang="zh-CN" sz="1200" dirty="0" err="1"/>
              <a:t>data_ptr</a:t>
            </a:r>
            <a:r>
              <a:rPr lang="en-US" altLang="zh-CN" sz="1200" dirty="0"/>
              <a:t>()</a:t>
            </a:r>
          </a:p>
          <a:p>
            <a:r>
              <a:rPr lang="en-US" altLang="zh-CN" sz="1200" dirty="0"/>
              <a:t>print("</a:t>
            </a:r>
            <a:r>
              <a:rPr lang="en-US" altLang="zh-CN" sz="1200" dirty="0" err="1"/>
              <a:t>e.data_ptr</a:t>
            </a:r>
            <a:r>
              <a:rPr lang="en-US" altLang="zh-CN" sz="1200" dirty="0"/>
              <a:t> == </a:t>
            </a:r>
            <a:r>
              <a:rPr lang="en-US" altLang="zh-CN" sz="1200" dirty="0" err="1"/>
              <a:t>a.data_ptr</a:t>
            </a:r>
            <a:r>
              <a:rPr lang="en-US" altLang="zh-CN" sz="1200" dirty="0"/>
              <a:t>: ", </a:t>
            </a:r>
            <a:r>
              <a:rPr lang="en-US" altLang="zh-CN" sz="1200" dirty="0" err="1"/>
              <a:t>e_ptr</a:t>
            </a:r>
            <a:r>
              <a:rPr lang="en-US" altLang="zh-CN" sz="1200" dirty="0"/>
              <a:t> == </a:t>
            </a:r>
            <a:r>
              <a:rPr lang="en-US" altLang="zh-CN" sz="1200" dirty="0" err="1"/>
              <a:t>b_ptr</a:t>
            </a:r>
            <a:r>
              <a:rPr lang="en-US" altLang="zh-CN" sz="1200" dirty="0"/>
              <a:t>)</a:t>
            </a:r>
            <a:endParaRPr lang="zh-CN" altLang="en-US" sz="12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11173" y="309860"/>
            <a:ext cx="6397905" cy="1446550"/>
          </a:xfrm>
          <a:prstGeom prst="rect">
            <a:avLst/>
          </a:prstGeom>
          <a:noFill/>
        </p:spPr>
        <p:txBody>
          <a:bodyPr wrap="none" lIns="91440" tIns="45720" rIns="91440" bIns="45720">
            <a:spAutoFit/>
          </a:bodyPr>
          <a:lstStyle/>
          <a:p>
            <a:pPr algn="ctr"/>
            <a:r>
              <a:rPr lang="zh-CN" altLang="en-US" sz="8800" b="1" dirty="0">
                <a:ln w="13462">
                  <a:solidFill>
                    <a:srgbClr val="92D050"/>
                  </a:solidFill>
                  <a:prstDash val="solid"/>
                </a:ln>
                <a:solidFill>
                  <a:srgbClr val="92D050"/>
                </a:solidFill>
                <a:effectLst>
                  <a:outerShdw dist="38100" dir="2700000" algn="bl" rotWithShape="0">
                    <a:schemeClr val="accent5"/>
                  </a:outerShdw>
                </a:effectLst>
              </a:rPr>
              <a:t>基    础     篇</a:t>
            </a:r>
            <a:endParaRPr lang="zh-CN" altLang="en-US" sz="8800" b="1" cap="none" spc="0" dirty="0">
              <a:ln w="13462">
                <a:solidFill>
                  <a:srgbClr val="92D050"/>
                </a:solidFill>
                <a:prstDash val="solid"/>
              </a:ln>
              <a:solidFill>
                <a:srgbClr val="92D050"/>
              </a:solidFill>
              <a:effectLst>
                <a:outerShdw dist="38100" dir="2700000" algn="bl" rotWithShape="0">
                  <a:schemeClr val="accent5"/>
                </a:outerShdw>
              </a:effectLst>
            </a:endParaRPr>
          </a:p>
        </p:txBody>
      </p:sp>
      <p:sp>
        <p:nvSpPr>
          <p:cNvPr id="3" name="文本框 2"/>
          <p:cNvSpPr txBox="1"/>
          <p:nvPr/>
        </p:nvSpPr>
        <p:spPr>
          <a:xfrm>
            <a:off x="200026" y="2705100"/>
            <a:ext cx="11915774" cy="2031325"/>
          </a:xfrm>
          <a:prstGeom prst="rect">
            <a:avLst/>
          </a:prstGeom>
          <a:noFill/>
        </p:spPr>
        <p:txBody>
          <a:bodyPr wrap="square" rtlCol="0">
            <a:spAutoFit/>
          </a:bodyPr>
          <a:lstStyle/>
          <a:p>
            <a:r>
              <a:rPr lang="zh-CN" altLang="en-US" dirty="0"/>
              <a:t>本篇给出了张量中一些基本术语的定义，包括元素，形状，维度，数据类型，序号，坐标，默认步长；给出了</a:t>
            </a:r>
            <a:endParaRPr lang="en-US" altLang="zh-CN" dirty="0"/>
          </a:p>
          <a:p>
            <a:r>
              <a:rPr lang="zh-CN" altLang="en-US" dirty="0"/>
              <a:t>序号和坐标的相互转换公式；</a:t>
            </a:r>
            <a:endParaRPr lang="en-US" altLang="zh-CN" dirty="0"/>
          </a:p>
          <a:p>
            <a:endParaRPr lang="en-US" altLang="zh-CN" dirty="0"/>
          </a:p>
          <a:p>
            <a:r>
              <a:rPr lang="zh-CN" altLang="en-US" dirty="0"/>
              <a:t>介绍了带有</a:t>
            </a:r>
            <a:r>
              <a:rPr lang="en-US" altLang="zh-CN" dirty="0"/>
              <a:t>stride </a:t>
            </a:r>
            <a:r>
              <a:rPr lang="zh-CN" altLang="en-US" dirty="0"/>
              <a:t>和 </a:t>
            </a:r>
            <a:r>
              <a:rPr lang="en-US" altLang="zh-CN" dirty="0"/>
              <a:t>offset </a:t>
            </a:r>
            <a:r>
              <a:rPr lang="zh-CN" altLang="en-US" dirty="0"/>
              <a:t>字段的高级线性表存储张量数据的方式，引出了元素的序号和存储序号的区别，并给出了对接术语 不支持</a:t>
            </a:r>
            <a:r>
              <a:rPr lang="en-US" altLang="zh-CN" dirty="0" err="1"/>
              <a:t>stide</a:t>
            </a:r>
            <a:r>
              <a:rPr lang="zh-CN" altLang="en-US" dirty="0"/>
              <a:t>特性 的等价描述：只支持</a:t>
            </a:r>
            <a:r>
              <a:rPr lang="en-US" altLang="zh-CN" dirty="0"/>
              <a:t>stride </a:t>
            </a:r>
            <a:r>
              <a:rPr lang="zh-CN" altLang="en-US" dirty="0"/>
              <a:t>为 </a:t>
            </a:r>
            <a:r>
              <a:rPr lang="en-US" altLang="zh-CN" dirty="0"/>
              <a:t>default stride </a:t>
            </a:r>
            <a:r>
              <a:rPr lang="zh-CN" altLang="en-US" dirty="0"/>
              <a:t>。</a:t>
            </a:r>
            <a:endParaRPr lang="en-US" altLang="zh-CN" dirty="0"/>
          </a:p>
          <a:p>
            <a:endParaRPr lang="en-US" altLang="zh-CN" dirty="0"/>
          </a:p>
          <a:p>
            <a:endParaRPr lang="en-US" altLang="zh-CN" dirty="0"/>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8.xml><?xml version="1.0" encoding="utf-8"?>
<p:tagLst xmlns:a="http://schemas.openxmlformats.org/drawingml/2006/main" xmlns:r="http://schemas.openxmlformats.org/officeDocument/2006/relationships" xmlns:p="http://schemas.openxmlformats.org/presentationml/2006/main">
  <p:tag name="KSO_WM_UNIT_TABLE_BEAUTIFY" val="smartTable{f6272969-7406-454a-bf7d-5a34abc7f82a}"/>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莫兰迪">
      <a:dk1>
        <a:srgbClr val="000000"/>
      </a:dk1>
      <a:lt1>
        <a:srgbClr val="FFFFFF"/>
      </a:lt1>
      <a:dk2>
        <a:srgbClr val="C7B9BD"/>
      </a:dk2>
      <a:lt2>
        <a:srgbClr val="CAC7C1"/>
      </a:lt2>
      <a:accent1>
        <a:srgbClr val="A5B0B4"/>
      </a:accent1>
      <a:accent2>
        <a:srgbClr val="9FABC0"/>
      </a:accent2>
      <a:accent3>
        <a:srgbClr val="6F8CA3"/>
      </a:accent3>
      <a:accent4>
        <a:srgbClr val="3F5272"/>
      </a:accent4>
      <a:accent5>
        <a:srgbClr val="4B4F52"/>
      </a:accent5>
      <a:accent6>
        <a:srgbClr val="4C423E"/>
      </a:accent6>
      <a:hlink>
        <a:srgbClr val="41502F"/>
      </a:hlink>
      <a:folHlink>
        <a:srgbClr val="2C1A16"/>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zh-CN" altLang="en-US"/>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莫兰迪">
      <a:dk1>
        <a:srgbClr val="000000"/>
      </a:dk1>
      <a:lt1>
        <a:srgbClr val="FFFFFF"/>
      </a:lt1>
      <a:dk2>
        <a:srgbClr val="C7B9BD"/>
      </a:dk2>
      <a:lt2>
        <a:srgbClr val="CAC7C1"/>
      </a:lt2>
      <a:accent1>
        <a:srgbClr val="A5B0B4"/>
      </a:accent1>
      <a:accent2>
        <a:srgbClr val="9FABC0"/>
      </a:accent2>
      <a:accent3>
        <a:srgbClr val="6F8CA3"/>
      </a:accent3>
      <a:accent4>
        <a:srgbClr val="3F5272"/>
      </a:accent4>
      <a:accent5>
        <a:srgbClr val="4B4F52"/>
      </a:accent5>
      <a:accent6>
        <a:srgbClr val="4C423E"/>
      </a:accent6>
      <a:hlink>
        <a:srgbClr val="41502F"/>
      </a:hlink>
      <a:folHlink>
        <a:srgbClr val="2C1A16"/>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TotalTime>
  <Words>15714</Words>
  <Application>Microsoft Macintosh PowerPoint</Application>
  <PresentationFormat>宽屏</PresentationFormat>
  <Paragraphs>1148</Paragraphs>
  <Slides>55</Slides>
  <Notes>3</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55</vt:i4>
      </vt:variant>
    </vt:vector>
  </HeadingPairs>
  <TitlesOfParts>
    <vt:vector size="61" baseType="lpstr">
      <vt:lpstr>汉仪全唐诗简</vt:lpstr>
      <vt:lpstr>Arial</vt:lpstr>
      <vt:lpstr>Calibri</vt:lpstr>
      <vt:lpstr>Wingdings</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张 沛阳</cp:lastModifiedBy>
  <cp:revision>1186</cp:revision>
  <dcterms:created xsi:type="dcterms:W3CDTF">2021-06-21T08:45:24Z</dcterms:created>
  <dcterms:modified xsi:type="dcterms:W3CDTF">2021-06-28T10:50:33Z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2052-3.3.0.5120</vt:lpwstr>
  </property>
</Properties>
</file>